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notesSlides/notesSlide4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notesSlides/notesSlide4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notesSlides/notesSlide41.xml" ContentType="application/vnd.openxmlformats-officedocument.presentationml.notesSlid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22" r:id="rId2"/>
    <p:sldId id="570" r:id="rId3"/>
    <p:sldId id="802" r:id="rId4"/>
    <p:sldId id="803" r:id="rId5"/>
    <p:sldId id="804" r:id="rId6"/>
    <p:sldId id="805" r:id="rId7"/>
    <p:sldId id="806" r:id="rId8"/>
    <p:sldId id="807" r:id="rId9"/>
    <p:sldId id="739" r:id="rId10"/>
    <p:sldId id="740" r:id="rId11"/>
    <p:sldId id="741" r:id="rId12"/>
    <p:sldId id="742" r:id="rId13"/>
    <p:sldId id="743" r:id="rId14"/>
    <p:sldId id="744" r:id="rId15"/>
    <p:sldId id="745" r:id="rId16"/>
    <p:sldId id="746" r:id="rId17"/>
    <p:sldId id="750" r:id="rId18"/>
    <p:sldId id="751" r:id="rId19"/>
    <p:sldId id="752" r:id="rId20"/>
    <p:sldId id="753" r:id="rId21"/>
    <p:sldId id="754" r:id="rId22"/>
    <p:sldId id="755" r:id="rId23"/>
    <p:sldId id="783" r:id="rId24"/>
    <p:sldId id="784" r:id="rId25"/>
    <p:sldId id="785" r:id="rId26"/>
    <p:sldId id="786" r:id="rId27"/>
    <p:sldId id="787" r:id="rId28"/>
    <p:sldId id="800" r:id="rId29"/>
    <p:sldId id="788" r:id="rId30"/>
    <p:sldId id="782" r:id="rId31"/>
    <p:sldId id="789" r:id="rId32"/>
    <p:sldId id="790" r:id="rId33"/>
    <p:sldId id="791" r:id="rId34"/>
    <p:sldId id="792" r:id="rId35"/>
    <p:sldId id="793" r:id="rId36"/>
    <p:sldId id="794" r:id="rId37"/>
    <p:sldId id="795" r:id="rId38"/>
    <p:sldId id="796" r:id="rId39"/>
    <p:sldId id="797" r:id="rId40"/>
    <p:sldId id="798" r:id="rId41"/>
    <p:sldId id="799" r:id="rId42"/>
    <p:sldId id="801" r:id="rId43"/>
    <p:sldId id="531" r:id="rId44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794" autoAdjust="0"/>
    <p:restoredTop sz="94595" autoAdjust="0"/>
  </p:normalViewPr>
  <p:slideViewPr>
    <p:cSldViewPr>
      <p:cViewPr varScale="1">
        <p:scale>
          <a:sx n="165" d="100"/>
          <a:sy n="165" d="100"/>
        </p:scale>
        <p:origin x="-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32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36.xml"/><Relationship Id="rId3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C6C0BD79-3B22-0E46-942E-695A709EBC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A9A77245-89E4-3844-A3B6-098CD354CE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1731AB16-4BB2-B249-88F2-FF2B9783E9A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ABE80-6BB2-9047-93BC-2C24ADB64B66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B6411-A0F8-9C4E-9025-0297A6BF579C}" type="slidenum">
              <a:rPr lang="en-US"/>
              <a:pPr/>
              <a:t>10</a:t>
            </a:fld>
            <a:endParaRPr lang="en-US"/>
          </a:p>
        </p:txBody>
      </p:sp>
      <p:sp>
        <p:nvSpPr>
          <p:cNvPr id="1838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8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B3090-1185-B04C-B483-87124E8D1F3E}" type="slidenum">
              <a:rPr lang="en-US"/>
              <a:pPr/>
              <a:t>11</a:t>
            </a:fld>
            <a:endParaRPr lang="en-US"/>
          </a:p>
        </p:txBody>
      </p:sp>
      <p:sp>
        <p:nvSpPr>
          <p:cNvPr id="1840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0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/>
              <a:pPr/>
              <a:t>12</a:t>
            </a:fld>
            <a:endParaRPr lang="en-US"/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/>
              <a:pPr/>
              <a:t>13</a:t>
            </a:fld>
            <a:endParaRPr lang="en-US"/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46C62-D333-1741-876A-37F38F0BDDD2}" type="slidenum">
              <a:rPr lang="en-US"/>
              <a:pPr/>
              <a:t>14</a:t>
            </a:fld>
            <a:endParaRPr lang="en-US"/>
          </a:p>
        </p:txBody>
      </p:sp>
      <p:sp>
        <p:nvSpPr>
          <p:cNvPr id="1846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6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165C8-283A-2E41-B1FB-2B6606BF47D5}" type="slidenum">
              <a:rPr lang="en-US"/>
              <a:pPr/>
              <a:t>15</a:t>
            </a:fld>
            <a:endParaRPr lang="en-US"/>
          </a:p>
        </p:txBody>
      </p:sp>
      <p:sp>
        <p:nvSpPr>
          <p:cNvPr id="1848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8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97E0E-ACF2-8448-966A-4320D399F8D5}" type="slidenum">
              <a:rPr lang="en-US"/>
              <a:pPr/>
              <a:t>16</a:t>
            </a:fld>
            <a:endParaRPr lang="en-US"/>
          </a:p>
        </p:txBody>
      </p:sp>
      <p:sp>
        <p:nvSpPr>
          <p:cNvPr id="1850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0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9CD3A-606E-2B44-A0E8-0B1A14286CA8}" type="slidenum">
              <a:rPr lang="en-US"/>
              <a:pPr/>
              <a:t>17</a:t>
            </a:fld>
            <a:endParaRPr lang="en-US"/>
          </a:p>
        </p:txBody>
      </p:sp>
      <p:sp>
        <p:nvSpPr>
          <p:cNvPr id="1861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66F22-2C1F-6C44-AD6E-8FDAD724C5BC}" type="slidenum">
              <a:rPr lang="en-US"/>
              <a:pPr/>
              <a:t>18</a:t>
            </a:fld>
            <a:endParaRPr lang="en-US"/>
          </a:p>
        </p:txBody>
      </p:sp>
      <p:sp>
        <p:nvSpPr>
          <p:cNvPr id="1863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17D89-E74D-E44E-BD01-89AE4976B4DE}" type="slidenum">
              <a:rPr lang="en-US"/>
              <a:pPr/>
              <a:t>19</a:t>
            </a:fld>
            <a:endParaRPr lang="en-US"/>
          </a:p>
        </p:txBody>
      </p:sp>
      <p:sp>
        <p:nvSpPr>
          <p:cNvPr id="1865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5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69EC1-ACDA-8B43-A3BF-E8F5DFF0AD5D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9F271-7DED-134F-BD3D-8902B6737F79}" type="slidenum">
              <a:rPr lang="en-US"/>
              <a:pPr/>
              <a:t>20</a:t>
            </a:fld>
            <a:endParaRPr lang="en-US"/>
          </a:p>
        </p:txBody>
      </p:sp>
      <p:sp>
        <p:nvSpPr>
          <p:cNvPr id="186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7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06" tIns="47503" rIns="95006" bIns="47503">
            <a:prstTxWarp prst="textNoShape">
              <a:avLst/>
            </a:prstTxWarp>
          </a:bodyPr>
          <a:lstStyle/>
          <a:p>
            <a:r>
              <a:rPr lang="en-US"/>
              <a:t>Like using compiler to avoid WAW hazards, one can use compiler to reduce control flow penalty.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5EFCB-2480-A246-8B77-22A35CC4F4D4}" type="slidenum">
              <a:rPr lang="en-US"/>
              <a:pPr/>
              <a:t>21</a:t>
            </a:fld>
            <a:endParaRPr lang="en-US"/>
          </a:p>
        </p:txBody>
      </p:sp>
      <p:sp>
        <p:nvSpPr>
          <p:cNvPr id="1869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EB8E5-30A8-184A-807E-E1879A809526}" type="slidenum">
              <a:rPr lang="en-US"/>
              <a:pPr/>
              <a:t>22</a:t>
            </a:fld>
            <a:endParaRPr lang="en-US"/>
          </a:p>
        </p:txBody>
      </p:sp>
      <p:sp>
        <p:nvSpPr>
          <p:cNvPr id="187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FC298-42CE-8646-9D99-07D1BBB278B9}" type="slidenum">
              <a:rPr lang="en-US"/>
              <a:pPr/>
              <a:t>23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59189-5FBF-7E4B-A254-BB2E691EC188}" type="slidenum">
              <a:rPr lang="en-US"/>
              <a:pPr/>
              <a:t>24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95927-6DA2-B542-9432-192277F6D361}" type="slidenum">
              <a:rPr lang="en-US"/>
              <a:pPr/>
              <a:t>25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1442B-2C6F-454F-BCD5-01A846D15262}" type="slidenum">
              <a:rPr lang="en-US"/>
              <a:pPr/>
              <a:t>26</a:t>
            </a:fld>
            <a:endParaRPr lang="en-US"/>
          </a:p>
        </p:txBody>
      </p:sp>
      <p:sp>
        <p:nvSpPr>
          <p:cNvPr id="2000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11A9F-369E-904B-B61E-D0088FADB668}" type="slidenum">
              <a:rPr lang="en-US"/>
              <a:pPr/>
              <a:t>27</a:t>
            </a:fld>
            <a:endParaRPr lang="en-US"/>
          </a:p>
        </p:txBody>
      </p:sp>
      <p:sp>
        <p:nvSpPr>
          <p:cNvPr id="2002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D68FA-A3EC-BA48-AE3A-789C32D1D653}" type="slidenum">
              <a:rPr lang="en-US"/>
              <a:pPr/>
              <a:t>28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E8019-4B45-994D-9196-AEBB6C1529D8}" type="slidenum">
              <a:rPr lang="en-US"/>
              <a:pPr/>
              <a:t>29</a:t>
            </a:fld>
            <a:endParaRPr lang="en-US"/>
          </a:p>
        </p:txBody>
      </p:sp>
      <p:sp>
        <p:nvSpPr>
          <p:cNvPr id="196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DE970-54EF-5045-9E1B-C73ECCA7290A}" type="slidenum">
              <a:rPr lang="en-US"/>
              <a:pPr/>
              <a:t>3</a:t>
            </a:fld>
            <a:endParaRPr lang="en-US"/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631A4-A674-7C43-ADDF-55C5C5ACF162}" type="slidenum">
              <a:rPr lang="en-US"/>
              <a:pPr/>
              <a:t>30</a:t>
            </a:fld>
            <a:endParaRPr lang="en-US"/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EDA05-FFEC-B24F-B7AE-08A60C0B27EB}" type="slidenum">
              <a:rPr lang="en-US"/>
              <a:pPr/>
              <a:t>31</a:t>
            </a:fld>
            <a:endParaRPr lang="en-US"/>
          </a:p>
        </p:txBody>
      </p:sp>
      <p:sp>
        <p:nvSpPr>
          <p:cNvPr id="196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BCE0B-87DC-9641-8DA4-4F1469C9AB4F}" type="slidenum">
              <a:rPr lang="en-US"/>
              <a:pPr/>
              <a:t>32</a:t>
            </a:fld>
            <a:endParaRPr lang="en-US"/>
          </a:p>
        </p:txBody>
      </p:sp>
      <p:sp>
        <p:nvSpPr>
          <p:cNvPr id="197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87098-6906-E743-86C5-0F26FC1BAE93}" type="slidenum">
              <a:rPr lang="en-US"/>
              <a:pPr/>
              <a:t>33</a:t>
            </a:fld>
            <a:endParaRPr lang="en-US"/>
          </a:p>
        </p:txBody>
      </p:sp>
      <p:sp>
        <p:nvSpPr>
          <p:cNvPr id="197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6B849-E848-5D4C-825F-E64FDCE374B3}" type="slidenum">
              <a:rPr lang="en-US"/>
              <a:pPr/>
              <a:t>34</a:t>
            </a:fld>
            <a:endParaRPr lang="en-US"/>
          </a:p>
        </p:txBody>
      </p:sp>
      <p:sp>
        <p:nvSpPr>
          <p:cNvPr id="197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/>
              <a:pPr/>
              <a:t>35</a:t>
            </a:fld>
            <a:endParaRPr lang="en-US"/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948A-BD3F-D742-BC48-3CE189C8C13C}" type="slidenum">
              <a:rPr lang="en-US"/>
              <a:pPr/>
              <a:t>36</a:t>
            </a:fld>
            <a:endParaRPr lang="en-US"/>
          </a:p>
        </p:txBody>
      </p:sp>
      <p:sp>
        <p:nvSpPr>
          <p:cNvPr id="198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75F4-8984-6641-BA1E-868664D2E95A}" type="slidenum">
              <a:rPr lang="en-US"/>
              <a:pPr/>
              <a:t>37</a:t>
            </a:fld>
            <a:endParaRPr lang="en-US"/>
          </a:p>
        </p:txBody>
      </p:sp>
      <p:sp>
        <p:nvSpPr>
          <p:cNvPr id="1982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6B288-FEE8-4041-AEEF-32B5D53480D1}" type="slidenum">
              <a:rPr lang="en-US"/>
              <a:pPr/>
              <a:t>38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FB883-A72E-EB47-90C9-587C6036DC54}" type="slidenum">
              <a:rPr lang="en-US"/>
              <a:pPr/>
              <a:t>39</a:t>
            </a:fld>
            <a:endParaRPr lang="en-US"/>
          </a:p>
        </p:txBody>
      </p:sp>
      <p:sp>
        <p:nvSpPr>
          <p:cNvPr id="1986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38E78-6495-3D4F-A87D-E9B9AD8E80DB}" type="slidenum">
              <a:rPr lang="en-US"/>
              <a:pPr/>
              <a:t>4</a:t>
            </a:fld>
            <a:endParaRPr lang="en-US"/>
          </a:p>
        </p:txBody>
      </p:sp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B8C9-9293-E947-82B4-9F6903659E21}" type="slidenum">
              <a:rPr lang="en-US"/>
              <a:pPr/>
              <a:t>40</a:t>
            </a:fld>
            <a:endParaRPr lang="en-US"/>
          </a:p>
        </p:txBody>
      </p:sp>
      <p:sp>
        <p:nvSpPr>
          <p:cNvPr id="198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40B4B-6F6A-CF41-831C-D12FC9759D4B}" type="slidenum">
              <a:rPr lang="en-US"/>
              <a:pPr/>
              <a:t>41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4BC7F-FB52-6E47-B840-C9E9A6369A3C}" type="slidenum">
              <a:rPr lang="en-US"/>
              <a:pPr/>
              <a:t>42</a:t>
            </a:fld>
            <a:endParaRPr lang="en-US"/>
          </a:p>
        </p:txBody>
      </p:sp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FF20A-7D9B-B045-BA51-0FBE8E1C23E3}" type="slidenum">
              <a:rPr lang="en-US"/>
              <a:pPr/>
              <a:t>43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FF69-F849-0046-A91D-1E1050443861}" type="slidenum">
              <a:rPr lang="en-US"/>
              <a:pPr/>
              <a:t>5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43811-3E13-9549-A268-5F1581B3C37A}" type="slidenum">
              <a:rPr lang="en-US"/>
              <a:pPr/>
              <a:t>6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153E-8E30-FA4B-A68D-AEEBA27A3E98}" type="slidenum">
              <a:rPr lang="en-US"/>
              <a:pPr/>
              <a:t>7</a:t>
            </a:fld>
            <a:endParaRPr lang="en-US"/>
          </a:p>
        </p:txBody>
      </p:sp>
      <p:sp>
        <p:nvSpPr>
          <p:cNvPr id="1829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AE971-92C2-D04B-84A8-FE3C7300E5A1}" type="slidenum">
              <a:rPr lang="en-US"/>
              <a:pPr/>
              <a:t>8</a:t>
            </a:fld>
            <a:endParaRPr lang="en-US"/>
          </a:p>
        </p:txBody>
      </p:sp>
      <p:sp>
        <p:nvSpPr>
          <p:cNvPr id="183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F668A-0428-1F48-A995-0EDD6CE0DBEC}" type="slidenum">
              <a:rPr lang="en-US"/>
              <a:pPr/>
              <a:t>9</a:t>
            </a:fld>
            <a:endParaRPr lang="en-US"/>
          </a:p>
        </p:txBody>
      </p:sp>
      <p:sp>
        <p:nvSpPr>
          <p:cNvPr id="1836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C56B7F-FD3C-A049-ADE7-18F67EF0B08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7AA8C6-2496-4647-972A-9C07DEEA043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4C3B2A-A296-7A4F-9E8C-AB745C9DE8B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2FB7DD-2515-6849-AF87-1C4FF9398E8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1E1338-4DFC-7145-8C11-A6EABFB0885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136BD2-C614-FB45-A068-599EFA38012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62EB28-61A8-084E-B7A8-C78894F3104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5E981B-88E4-5046-AB2F-A09AEC26EEA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F06942-D8FD-584B-B09D-BAAF75E5CBF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06245A-E82E-6741-B10A-0A8E038D97B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D6AF9B-347D-BC4E-A1F5-3BA8B0F3725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E9667766-2A57-D848-B5DF-98F4427905BC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386471" y="6519446"/>
            <a:ext cx="1481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March </a:t>
            </a:r>
            <a:r>
              <a:rPr lang="en-US" sz="1600" baseline="0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>
                <a:solidFill>
                  <a:srgbClr val="FF0000"/>
                </a:solidFill>
              </a:rPr>
              <a:t>, 2011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66186" y="6519446"/>
            <a:ext cx="2017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2011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36576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11 </a:t>
            </a:r>
            <a:r>
              <a:rPr lang="en-US" dirty="0"/>
              <a:t>- Out-of-Order Issue, Register Renaming, </a:t>
            </a:r>
            <a:br>
              <a:rPr lang="en-US" dirty="0"/>
            </a:br>
            <a:r>
              <a:rPr lang="en-US" dirty="0"/>
              <a:t>&amp; Branch Prediction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0B76-A504-D144-92E7-0E14007C0FAE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6225"/>
            <a:ext cx="7435850" cy="9350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 on Interrupts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Out-of-order Completion</a:t>
            </a:r>
          </a:p>
        </p:txBody>
      </p:sp>
      <p:sp>
        <p:nvSpPr>
          <p:cNvPr id="1837059" name="Rectangle 3"/>
          <p:cNvSpPr>
            <a:spLocks noChangeArrowheads="1"/>
          </p:cNvSpPr>
          <p:nvPr/>
        </p:nvSpPr>
        <p:spPr bwMode="auto">
          <a:xfrm>
            <a:off x="2128838" y="1485900"/>
            <a:ext cx="500380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DIVD		f6, 	f6,	f4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LD		f2,	45(r3)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MULTD		f0,	f2,	f4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DIVD		f8,	f6,	f2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SUBD		f10,	f0,	f6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6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ADDD		f6,	f8,	f2</a:t>
            </a:r>
          </a:p>
        </p:txBody>
      </p:sp>
      <p:sp>
        <p:nvSpPr>
          <p:cNvPr id="1837060" name="Rectangle 4"/>
          <p:cNvSpPr>
            <a:spLocks noChangeArrowheads="1"/>
          </p:cNvSpPr>
          <p:nvPr/>
        </p:nvSpPr>
        <p:spPr bwMode="auto">
          <a:xfrm>
            <a:off x="385763" y="3760788"/>
            <a:ext cx="8256587" cy="2282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 comp	</a:t>
            </a:r>
            <a:r>
              <a:rPr lang="en-US" sz="2000">
                <a:latin typeface="Verdana" charset="0"/>
              </a:rPr>
              <a:t>1   2   </a:t>
            </a:r>
            <a:r>
              <a:rPr lang="en-US" sz="2000" u="sng">
                <a:latin typeface="Verdana" charset="0"/>
              </a:rPr>
              <a:t>2</a:t>
            </a:r>
            <a:r>
              <a:rPr lang="en-US" sz="2000">
                <a:latin typeface="Verdana" charset="0"/>
              </a:rPr>
              <a:t>   3   </a:t>
            </a:r>
            <a:r>
              <a:rPr lang="en-US" sz="2000" u="sng">
                <a:latin typeface="Verdana" charset="0"/>
              </a:rPr>
              <a:t>1</a:t>
            </a:r>
            <a:r>
              <a:rPr lang="en-US" sz="2000">
                <a:latin typeface="Verdana" charset="0"/>
              </a:rPr>
              <a:t>   4   </a:t>
            </a:r>
            <a:r>
              <a:rPr lang="en-US" sz="2000" u="sng">
                <a:latin typeface="Verdana" charset="0"/>
              </a:rPr>
              <a:t>3</a:t>
            </a:r>
            <a:r>
              <a:rPr lang="en-US" sz="2000">
                <a:latin typeface="Verdana" charset="0"/>
              </a:rPr>
              <a:t>   5   </a:t>
            </a:r>
            <a:r>
              <a:rPr lang="en-US" sz="2000" u="sng">
                <a:latin typeface="Verdana" charset="0"/>
              </a:rPr>
              <a:t>5</a:t>
            </a:r>
            <a:r>
              <a:rPr lang="en-US" sz="2000">
                <a:latin typeface="Verdana" charset="0"/>
              </a:rPr>
              <a:t>   </a:t>
            </a:r>
            <a:r>
              <a:rPr lang="en-US" sz="2000" u="sng">
                <a:latin typeface="Verdana" charset="0"/>
              </a:rPr>
              <a:t>4</a:t>
            </a:r>
            <a:r>
              <a:rPr lang="en-US" sz="2000">
                <a:latin typeface="Verdana" charset="0"/>
              </a:rPr>
              <a:t>   6   </a:t>
            </a:r>
            <a:r>
              <a:rPr lang="en-US" sz="2000" u="sng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				       </a:t>
            </a:r>
            <a:r>
              <a:rPr lang="en-US" sz="2000" i="1">
                <a:latin typeface="Verdana" charset="0"/>
              </a:rPr>
              <a:t>restore f2 	   restore f10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Consider interrupts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Precise interrupts are difficult to implement at high speed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- want to start execution of later instructions before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exception checks finished on earlier instructions</a:t>
            </a:r>
          </a:p>
        </p:txBody>
      </p:sp>
      <p:grpSp>
        <p:nvGrpSpPr>
          <p:cNvPr id="1837061" name="Group 5"/>
          <p:cNvGrpSpPr>
            <a:grpSpLocks/>
          </p:cNvGrpSpPr>
          <p:nvPr/>
        </p:nvGrpSpPr>
        <p:grpSpPr bwMode="auto">
          <a:xfrm>
            <a:off x="3438525" y="4103688"/>
            <a:ext cx="3532188" cy="704850"/>
            <a:chOff x="2248" y="2596"/>
            <a:chExt cx="2225" cy="444"/>
          </a:xfrm>
        </p:grpSpPr>
        <p:sp>
          <p:nvSpPr>
            <p:cNvPr id="1837062" name="Freeform 6"/>
            <p:cNvSpPr>
              <a:spLocks/>
            </p:cNvSpPr>
            <p:nvPr/>
          </p:nvSpPr>
          <p:spPr bwMode="auto">
            <a:xfrm>
              <a:off x="2250" y="2596"/>
              <a:ext cx="854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853" y="391"/>
                </a:cxn>
                <a:cxn ang="0">
                  <a:pos x="853" y="0"/>
                </a:cxn>
              </a:cxnLst>
              <a:rect l="0" t="0" r="r" b="b"/>
              <a:pathLst>
                <a:path w="854" h="392">
                  <a:moveTo>
                    <a:pt x="0" y="391"/>
                  </a:moveTo>
                  <a:lnTo>
                    <a:pt x="853" y="391"/>
                  </a:lnTo>
                  <a:lnTo>
                    <a:pt x="853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063" name="Freeform 7"/>
            <p:cNvSpPr>
              <a:spLocks/>
            </p:cNvSpPr>
            <p:nvPr/>
          </p:nvSpPr>
          <p:spPr bwMode="auto">
            <a:xfrm>
              <a:off x="2248" y="2648"/>
              <a:ext cx="2225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2224" y="391"/>
                </a:cxn>
                <a:cxn ang="0">
                  <a:pos x="2224" y="0"/>
                </a:cxn>
              </a:cxnLst>
              <a:rect l="0" t="0" r="r" b="b"/>
              <a:pathLst>
                <a:path w="2225" h="392">
                  <a:moveTo>
                    <a:pt x="0" y="391"/>
                  </a:moveTo>
                  <a:lnTo>
                    <a:pt x="2224" y="391"/>
                  </a:lnTo>
                  <a:lnTo>
                    <a:pt x="222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E506-9B7D-304B-A6E8-DDCC6832E88E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016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Exception Handling</a:t>
            </a:r>
            <a:br>
              <a:rPr lang="en-US"/>
            </a:br>
            <a:r>
              <a:rPr lang="en-US" sz="2400" i="1"/>
              <a:t>(In-Order Five-Stage Pipeline)</a:t>
            </a:r>
          </a:p>
        </p:txBody>
      </p:sp>
      <p:sp>
        <p:nvSpPr>
          <p:cNvPr id="1839108" name="Text Box 4"/>
          <p:cNvSpPr txBox="1">
            <a:spLocks noChangeArrowheads="1"/>
          </p:cNvSpPr>
          <p:nvPr/>
        </p:nvSpPr>
        <p:spPr bwMode="auto">
          <a:xfrm>
            <a:off x="457200" y="4824413"/>
            <a:ext cx="83820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Hold exception flags in pipeline until commit point (M stage)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Exceptions in earlier pipe stages override later exceptions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Inject external interrupts at commit point (override others)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If exception at commit: update Cause and EPC registers, kill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all stages, inject handler PC into fetch stage</a:t>
            </a:r>
          </a:p>
        </p:txBody>
      </p:sp>
      <p:grpSp>
        <p:nvGrpSpPr>
          <p:cNvPr id="1839196" name="Group 92"/>
          <p:cNvGrpSpPr>
            <a:grpSpLocks/>
          </p:cNvGrpSpPr>
          <p:nvPr/>
        </p:nvGrpSpPr>
        <p:grpSpPr bwMode="auto">
          <a:xfrm>
            <a:off x="254000" y="330200"/>
            <a:ext cx="8991600" cy="4470400"/>
            <a:chOff x="160" y="352"/>
            <a:chExt cx="5664" cy="2816"/>
          </a:xfrm>
        </p:grpSpPr>
        <p:sp>
          <p:nvSpPr>
            <p:cNvPr id="1839110" name="Freeform 6"/>
            <p:cNvSpPr>
              <a:spLocks/>
            </p:cNvSpPr>
            <p:nvPr/>
          </p:nvSpPr>
          <p:spPr bwMode="auto">
            <a:xfrm>
              <a:off x="784" y="1216"/>
              <a:ext cx="912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04"/>
                </a:cxn>
                <a:cxn ang="0">
                  <a:pos x="1056" y="1104"/>
                </a:cxn>
              </a:cxnLst>
              <a:rect l="0" t="0" r="r" b="b"/>
              <a:pathLst>
                <a:path w="1056" h="1104">
                  <a:moveTo>
                    <a:pt x="0" y="0"/>
                  </a:moveTo>
                  <a:lnTo>
                    <a:pt x="0" y="1104"/>
                  </a:lnTo>
                  <a:lnTo>
                    <a:pt x="1056" y="110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1" name="Freeform 7"/>
            <p:cNvSpPr>
              <a:spLocks/>
            </p:cNvSpPr>
            <p:nvPr/>
          </p:nvSpPr>
          <p:spPr bwMode="auto">
            <a:xfrm>
              <a:off x="4096" y="1232"/>
              <a:ext cx="384" cy="8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192" y="624"/>
                </a:cxn>
              </a:cxnLst>
              <a:rect l="0" t="0" r="r" b="b"/>
              <a:pathLst>
                <a:path w="192" h="624">
                  <a:moveTo>
                    <a:pt x="0" y="0"/>
                  </a:moveTo>
                  <a:lnTo>
                    <a:pt x="0" y="432"/>
                  </a:lnTo>
                  <a:lnTo>
                    <a:pt x="192" y="62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2" name="Line 8"/>
            <p:cNvSpPr>
              <a:spLocks noChangeShapeType="1"/>
            </p:cNvSpPr>
            <p:nvPr/>
          </p:nvSpPr>
          <p:spPr bwMode="auto">
            <a:xfrm flipV="1">
              <a:off x="4432" y="2376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3" name="Text Box 9"/>
            <p:cNvSpPr txBox="1">
              <a:spLocks noChangeArrowheads="1"/>
            </p:cNvSpPr>
            <p:nvPr/>
          </p:nvSpPr>
          <p:spPr bwMode="auto">
            <a:xfrm>
              <a:off x="3904" y="2760"/>
              <a:ext cx="1056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Asynchronous Interrupts</a:t>
              </a:r>
            </a:p>
          </p:txBody>
        </p:sp>
        <p:grpSp>
          <p:nvGrpSpPr>
            <p:cNvPr id="1839114" name="Group 10"/>
            <p:cNvGrpSpPr>
              <a:grpSpLocks/>
            </p:cNvGrpSpPr>
            <p:nvPr/>
          </p:nvGrpSpPr>
          <p:grpSpPr bwMode="auto">
            <a:xfrm>
              <a:off x="1696" y="1896"/>
              <a:ext cx="192" cy="528"/>
              <a:chOff x="336" y="1200"/>
              <a:chExt cx="144" cy="720"/>
            </a:xfrm>
          </p:grpSpPr>
          <p:sp>
            <p:nvSpPr>
              <p:cNvPr id="1839115" name="Rectangle 1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D</a:t>
                </a:r>
              </a:p>
            </p:txBody>
          </p:sp>
          <p:sp>
            <p:nvSpPr>
              <p:cNvPr id="1839116" name="Freeform 1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17" name="Group 13"/>
            <p:cNvGrpSpPr>
              <a:grpSpLocks/>
            </p:cNvGrpSpPr>
            <p:nvPr/>
          </p:nvGrpSpPr>
          <p:grpSpPr bwMode="auto">
            <a:xfrm>
              <a:off x="1696" y="2472"/>
              <a:ext cx="192" cy="528"/>
              <a:chOff x="336" y="1200"/>
              <a:chExt cx="144" cy="720"/>
            </a:xfrm>
          </p:grpSpPr>
          <p:sp>
            <p:nvSpPr>
              <p:cNvPr id="1839118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D</a:t>
                </a:r>
              </a:p>
            </p:txBody>
          </p:sp>
          <p:sp>
            <p:nvSpPr>
              <p:cNvPr id="1839119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39120" name="Freeform 16"/>
            <p:cNvSpPr>
              <a:spLocks/>
            </p:cNvSpPr>
            <p:nvPr/>
          </p:nvSpPr>
          <p:spPr bwMode="auto">
            <a:xfrm>
              <a:off x="544" y="1224"/>
              <a:ext cx="1152" cy="1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2"/>
                </a:cxn>
                <a:cxn ang="0">
                  <a:pos x="1200" y="1632"/>
                </a:cxn>
              </a:cxnLst>
              <a:rect l="0" t="0" r="r" b="b"/>
              <a:pathLst>
                <a:path w="1200" h="1632">
                  <a:moveTo>
                    <a:pt x="0" y="0"/>
                  </a:moveTo>
                  <a:lnTo>
                    <a:pt x="0" y="1632"/>
                  </a:lnTo>
                  <a:lnTo>
                    <a:pt x="1200" y="163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39121" name="Group 17"/>
            <p:cNvGrpSpPr>
              <a:grpSpLocks/>
            </p:cNvGrpSpPr>
            <p:nvPr/>
          </p:nvGrpSpPr>
          <p:grpSpPr bwMode="auto">
            <a:xfrm>
              <a:off x="312" y="832"/>
              <a:ext cx="5232" cy="768"/>
              <a:chOff x="240" y="672"/>
              <a:chExt cx="5232" cy="768"/>
            </a:xfrm>
          </p:grpSpPr>
          <p:sp>
            <p:nvSpPr>
              <p:cNvPr id="1839122" name="Line 18"/>
              <p:cNvSpPr>
                <a:spLocks noChangeShapeType="1"/>
              </p:cNvSpPr>
              <p:nvPr/>
            </p:nvSpPr>
            <p:spPr bwMode="auto">
              <a:xfrm>
                <a:off x="3264" y="1056"/>
                <a:ext cx="22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23" name="Line 19"/>
              <p:cNvSpPr>
                <a:spLocks noChangeShapeType="1"/>
              </p:cNvSpPr>
              <p:nvPr/>
            </p:nvSpPr>
            <p:spPr bwMode="auto">
              <a:xfrm>
                <a:off x="336" y="1056"/>
                <a:ext cx="2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39124" name="Group 20"/>
              <p:cNvGrpSpPr>
                <a:grpSpLocks/>
              </p:cNvGrpSpPr>
              <p:nvPr/>
            </p:nvGrpSpPr>
            <p:grpSpPr bwMode="auto">
              <a:xfrm>
                <a:off x="240" y="672"/>
                <a:ext cx="192" cy="768"/>
                <a:chOff x="336" y="1200"/>
                <a:chExt cx="144" cy="720"/>
              </a:xfrm>
            </p:grpSpPr>
            <p:sp>
              <p:nvSpPr>
                <p:cNvPr id="1839125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839126" name="Freeform 22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27" name="Rectangle 23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Inst. Mem</a:t>
                </a:r>
              </a:p>
            </p:txBody>
          </p:sp>
          <p:grpSp>
            <p:nvGrpSpPr>
              <p:cNvPr id="1839128" name="Group 24"/>
              <p:cNvGrpSpPr>
                <a:grpSpLocks/>
              </p:cNvGrpSpPr>
              <p:nvPr/>
            </p:nvGrpSpPr>
            <p:grpSpPr bwMode="auto">
              <a:xfrm>
                <a:off x="1632" y="672"/>
                <a:ext cx="192" cy="768"/>
                <a:chOff x="336" y="1200"/>
                <a:chExt cx="144" cy="720"/>
              </a:xfrm>
            </p:grpSpPr>
            <p:sp>
              <p:nvSpPr>
                <p:cNvPr id="1839129" name="Rectangle 25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D</a:t>
                  </a:r>
                </a:p>
              </p:txBody>
            </p:sp>
            <p:sp>
              <p:nvSpPr>
                <p:cNvPr id="1839130" name="Freeform 26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1" name="Rectangle 27"/>
              <p:cNvSpPr>
                <a:spLocks noChangeArrowheads="1"/>
              </p:cNvSpPr>
              <p:nvPr/>
            </p:nvSpPr>
            <p:spPr bwMode="auto">
              <a:xfrm>
                <a:off x="1920" y="720"/>
                <a:ext cx="672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Decode</a:t>
                </a:r>
              </a:p>
            </p:txBody>
          </p:sp>
          <p:grpSp>
            <p:nvGrpSpPr>
              <p:cNvPr id="1839132" name="Group 28"/>
              <p:cNvGrpSpPr>
                <a:grpSpLocks/>
              </p:cNvGrpSpPr>
              <p:nvPr/>
            </p:nvGrpSpPr>
            <p:grpSpPr bwMode="auto">
              <a:xfrm>
                <a:off x="2736" y="672"/>
                <a:ext cx="192" cy="768"/>
                <a:chOff x="336" y="1200"/>
                <a:chExt cx="144" cy="720"/>
              </a:xfrm>
            </p:grpSpPr>
            <p:sp>
              <p:nvSpPr>
                <p:cNvPr id="1839133" name="Rectangle 29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E</a:t>
                  </a:r>
                </a:p>
              </p:txBody>
            </p:sp>
            <p:sp>
              <p:nvSpPr>
                <p:cNvPr id="1839134" name="Freeform 30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5" name="Freeform 31"/>
              <p:cNvSpPr>
                <a:spLocks/>
              </p:cNvSpPr>
              <p:nvPr/>
            </p:nvSpPr>
            <p:spPr bwMode="auto">
              <a:xfrm>
                <a:off x="3024" y="720"/>
                <a:ext cx="240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8"/>
                  </a:cxn>
                  <a:cxn ang="0">
                    <a:pos x="48" y="336"/>
                  </a:cxn>
                  <a:cxn ang="0">
                    <a:pos x="0" y="384"/>
                  </a:cxn>
                  <a:cxn ang="0">
                    <a:pos x="0" y="672"/>
                  </a:cxn>
                  <a:cxn ang="0">
                    <a:pos x="240" y="480"/>
                  </a:cxn>
                  <a:cxn ang="0">
                    <a:pos x="240" y="144"/>
                  </a:cxn>
                  <a:cxn ang="0">
                    <a:pos x="0" y="0"/>
                  </a:cxn>
                </a:cxnLst>
                <a:rect l="0" t="0" r="r" b="b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39136" name="Group 32"/>
              <p:cNvGrpSpPr>
                <a:grpSpLocks/>
              </p:cNvGrpSpPr>
              <p:nvPr/>
            </p:nvGrpSpPr>
            <p:grpSpPr bwMode="auto">
              <a:xfrm>
                <a:off x="3600" y="672"/>
                <a:ext cx="192" cy="768"/>
                <a:chOff x="336" y="1200"/>
                <a:chExt cx="144" cy="720"/>
              </a:xfrm>
            </p:grpSpPr>
            <p:sp>
              <p:nvSpPr>
                <p:cNvPr id="1839137" name="Rectangle 33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M</a:t>
                  </a:r>
                </a:p>
              </p:txBody>
            </p:sp>
            <p:sp>
              <p:nvSpPr>
                <p:cNvPr id="1839138" name="Freeform 34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9" name="Rectangle 35"/>
              <p:cNvSpPr>
                <a:spLocks noChangeArrowheads="1"/>
              </p:cNvSpPr>
              <p:nvPr/>
            </p:nvSpPr>
            <p:spPr bwMode="auto">
              <a:xfrm>
                <a:off x="4464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Data Mem</a:t>
                </a:r>
              </a:p>
            </p:txBody>
          </p:sp>
          <p:grpSp>
            <p:nvGrpSpPr>
              <p:cNvPr id="1839140" name="Group 36"/>
              <p:cNvGrpSpPr>
                <a:grpSpLocks/>
              </p:cNvGrpSpPr>
              <p:nvPr/>
            </p:nvGrpSpPr>
            <p:grpSpPr bwMode="auto">
              <a:xfrm>
                <a:off x="5136" y="672"/>
                <a:ext cx="192" cy="768"/>
                <a:chOff x="336" y="1200"/>
                <a:chExt cx="144" cy="720"/>
              </a:xfrm>
            </p:grpSpPr>
            <p:sp>
              <p:nvSpPr>
                <p:cNvPr id="1839141" name="Rectangle 37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W</a:t>
                  </a:r>
                </a:p>
              </p:txBody>
            </p:sp>
            <p:sp>
              <p:nvSpPr>
                <p:cNvPr id="1839142" name="Freeform 38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43" name="Line 39"/>
              <p:cNvSpPr>
                <a:spLocks noChangeShapeType="1"/>
              </p:cNvSpPr>
              <p:nvPr/>
            </p:nvSpPr>
            <p:spPr bwMode="auto">
              <a:xfrm>
                <a:off x="2928" y="86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4" name="Line 40"/>
              <p:cNvSpPr>
                <a:spLocks noChangeShapeType="1"/>
              </p:cNvSpPr>
              <p:nvPr/>
            </p:nvSpPr>
            <p:spPr bwMode="auto">
              <a:xfrm>
                <a:off x="2928" y="124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5" name="Text Box 41"/>
              <p:cNvSpPr txBox="1">
                <a:spLocks noChangeArrowheads="1"/>
              </p:cNvSpPr>
              <p:nvPr/>
            </p:nvSpPr>
            <p:spPr bwMode="auto">
              <a:xfrm>
                <a:off x="3057" y="960"/>
                <a:ext cx="22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Verdana" charset="0"/>
                  </a:rPr>
                  <a:t>+</a:t>
                </a:r>
              </a:p>
            </p:txBody>
          </p:sp>
          <p:sp>
            <p:nvSpPr>
              <p:cNvPr id="1839146" name="Oval 4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7" name="Oval 43"/>
              <p:cNvSpPr>
                <a:spLocks noChangeArrowheads="1"/>
              </p:cNvSpPr>
              <p:nvPr/>
            </p:nvSpPr>
            <p:spPr bwMode="auto">
              <a:xfrm>
                <a:off x="528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48" name="Group 44"/>
            <p:cNvGrpSpPr>
              <a:grpSpLocks/>
            </p:cNvGrpSpPr>
            <p:nvPr/>
          </p:nvGrpSpPr>
          <p:grpSpPr bwMode="auto">
            <a:xfrm>
              <a:off x="2800" y="1896"/>
              <a:ext cx="192" cy="528"/>
              <a:chOff x="336" y="1200"/>
              <a:chExt cx="144" cy="720"/>
            </a:xfrm>
          </p:grpSpPr>
          <p:sp>
            <p:nvSpPr>
              <p:cNvPr id="1839149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</a:t>
                </a:r>
              </a:p>
            </p:txBody>
          </p:sp>
          <p:sp>
            <p:nvSpPr>
              <p:cNvPr id="1839150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1" name="Group 47"/>
            <p:cNvGrpSpPr>
              <a:grpSpLocks/>
            </p:cNvGrpSpPr>
            <p:nvPr/>
          </p:nvGrpSpPr>
          <p:grpSpPr bwMode="auto">
            <a:xfrm>
              <a:off x="2800" y="2472"/>
              <a:ext cx="192" cy="528"/>
              <a:chOff x="336" y="1200"/>
              <a:chExt cx="144" cy="720"/>
            </a:xfrm>
          </p:grpSpPr>
          <p:sp>
            <p:nvSpPr>
              <p:cNvPr id="1839152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</a:t>
                </a:r>
              </a:p>
            </p:txBody>
          </p:sp>
          <p:sp>
            <p:nvSpPr>
              <p:cNvPr id="1839153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4" name="Group 50"/>
            <p:cNvGrpSpPr>
              <a:grpSpLocks/>
            </p:cNvGrpSpPr>
            <p:nvPr/>
          </p:nvGrpSpPr>
          <p:grpSpPr bwMode="auto">
            <a:xfrm>
              <a:off x="3664" y="1896"/>
              <a:ext cx="192" cy="528"/>
              <a:chOff x="336" y="1200"/>
              <a:chExt cx="144" cy="720"/>
            </a:xfrm>
          </p:grpSpPr>
          <p:sp>
            <p:nvSpPr>
              <p:cNvPr id="1839155" name="Rectangle 5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M</a:t>
                </a:r>
              </a:p>
            </p:txBody>
          </p:sp>
          <p:sp>
            <p:nvSpPr>
              <p:cNvPr id="1839156" name="Freeform 5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7" name="Group 53"/>
            <p:cNvGrpSpPr>
              <a:grpSpLocks/>
            </p:cNvGrpSpPr>
            <p:nvPr/>
          </p:nvGrpSpPr>
          <p:grpSpPr bwMode="auto">
            <a:xfrm>
              <a:off x="3664" y="2472"/>
              <a:ext cx="192" cy="528"/>
              <a:chOff x="336" y="1200"/>
              <a:chExt cx="144" cy="720"/>
            </a:xfrm>
          </p:grpSpPr>
          <p:sp>
            <p:nvSpPr>
              <p:cNvPr id="1839158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M</a:t>
                </a:r>
              </a:p>
            </p:txBody>
          </p:sp>
          <p:sp>
            <p:nvSpPr>
              <p:cNvPr id="1839159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60" name="Group 56"/>
            <p:cNvGrpSpPr>
              <a:grpSpLocks/>
            </p:cNvGrpSpPr>
            <p:nvPr/>
          </p:nvGrpSpPr>
          <p:grpSpPr bwMode="auto">
            <a:xfrm>
              <a:off x="5152" y="1896"/>
              <a:ext cx="192" cy="528"/>
              <a:chOff x="336" y="1200"/>
              <a:chExt cx="144" cy="720"/>
            </a:xfrm>
          </p:grpSpPr>
          <p:sp>
            <p:nvSpPr>
              <p:cNvPr id="1839161" name="Rectangle 5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charset="0"/>
                </a:endParaRPr>
              </a:p>
            </p:txBody>
          </p:sp>
          <p:sp>
            <p:nvSpPr>
              <p:cNvPr id="1839162" name="Freeform 5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63" name="Group 59"/>
            <p:cNvGrpSpPr>
              <a:grpSpLocks/>
            </p:cNvGrpSpPr>
            <p:nvPr/>
          </p:nvGrpSpPr>
          <p:grpSpPr bwMode="auto">
            <a:xfrm>
              <a:off x="5152" y="2472"/>
              <a:ext cx="192" cy="528"/>
              <a:chOff x="336" y="1200"/>
              <a:chExt cx="144" cy="720"/>
            </a:xfrm>
          </p:grpSpPr>
          <p:sp>
            <p:nvSpPr>
              <p:cNvPr id="1839164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charset="0"/>
                </a:endParaRPr>
              </a:p>
            </p:txBody>
          </p:sp>
          <p:sp>
            <p:nvSpPr>
              <p:cNvPr id="1839165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39166" name="Line 62"/>
            <p:cNvSpPr>
              <a:spLocks noChangeShapeType="1"/>
            </p:cNvSpPr>
            <p:nvPr/>
          </p:nvSpPr>
          <p:spPr bwMode="auto">
            <a:xfrm>
              <a:off x="1888" y="271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7" name="Line 63"/>
            <p:cNvSpPr>
              <a:spLocks noChangeShapeType="1"/>
            </p:cNvSpPr>
            <p:nvPr/>
          </p:nvSpPr>
          <p:spPr bwMode="auto">
            <a:xfrm>
              <a:off x="2992" y="271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8" name="Line 64"/>
            <p:cNvSpPr>
              <a:spLocks noChangeShapeType="1"/>
            </p:cNvSpPr>
            <p:nvPr/>
          </p:nvSpPr>
          <p:spPr bwMode="auto">
            <a:xfrm>
              <a:off x="3856" y="2712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9" name="Line 65"/>
            <p:cNvSpPr>
              <a:spLocks noChangeShapeType="1"/>
            </p:cNvSpPr>
            <p:nvPr/>
          </p:nvSpPr>
          <p:spPr bwMode="auto">
            <a:xfrm>
              <a:off x="1888" y="2184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0" name="Line 66"/>
            <p:cNvSpPr>
              <a:spLocks noChangeShapeType="1"/>
            </p:cNvSpPr>
            <p:nvPr/>
          </p:nvSpPr>
          <p:spPr bwMode="auto">
            <a:xfrm>
              <a:off x="2992" y="21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1" name="Line 67"/>
            <p:cNvSpPr>
              <a:spLocks noChangeShapeType="1"/>
            </p:cNvSpPr>
            <p:nvPr/>
          </p:nvSpPr>
          <p:spPr bwMode="auto">
            <a:xfrm>
              <a:off x="3856" y="2184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2" name="Oval 68"/>
            <p:cNvSpPr>
              <a:spLocks noChangeArrowheads="1"/>
            </p:cNvSpPr>
            <p:nvPr/>
          </p:nvSpPr>
          <p:spPr bwMode="auto">
            <a:xfrm>
              <a:off x="2128" y="1992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3" name="Oval 69"/>
            <p:cNvSpPr>
              <a:spLocks noChangeArrowheads="1"/>
            </p:cNvSpPr>
            <p:nvPr/>
          </p:nvSpPr>
          <p:spPr bwMode="auto">
            <a:xfrm>
              <a:off x="3088" y="1992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4" name="Oval 70"/>
            <p:cNvSpPr>
              <a:spLocks noChangeArrowheads="1"/>
            </p:cNvSpPr>
            <p:nvPr/>
          </p:nvSpPr>
          <p:spPr bwMode="auto">
            <a:xfrm>
              <a:off x="4432" y="2040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5" name="Text Box 71"/>
            <p:cNvSpPr txBox="1">
              <a:spLocks noChangeArrowheads="1"/>
            </p:cNvSpPr>
            <p:nvPr/>
          </p:nvSpPr>
          <p:spPr bwMode="auto">
            <a:xfrm>
              <a:off x="5325" y="2040"/>
              <a:ext cx="49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charset="0"/>
                </a:rPr>
                <a:t>Cause</a:t>
              </a:r>
            </a:p>
          </p:txBody>
        </p:sp>
        <p:sp>
          <p:nvSpPr>
            <p:cNvPr id="1839176" name="Text Box 72"/>
            <p:cNvSpPr txBox="1">
              <a:spLocks noChangeArrowheads="1"/>
            </p:cNvSpPr>
            <p:nvPr/>
          </p:nvSpPr>
          <p:spPr bwMode="auto">
            <a:xfrm>
              <a:off x="5366" y="2584"/>
              <a:ext cx="333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charset="0"/>
                </a:rPr>
                <a:t>EPC</a:t>
              </a:r>
            </a:p>
          </p:txBody>
        </p:sp>
        <p:sp>
          <p:nvSpPr>
            <p:cNvPr id="1839177" name="Freeform 73"/>
            <p:cNvSpPr>
              <a:spLocks/>
            </p:cNvSpPr>
            <p:nvPr/>
          </p:nvSpPr>
          <p:spPr bwMode="auto">
            <a:xfrm>
              <a:off x="160" y="1368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78" name="Line 74"/>
            <p:cNvSpPr>
              <a:spLocks noChangeShapeType="1"/>
            </p:cNvSpPr>
            <p:nvPr/>
          </p:nvSpPr>
          <p:spPr bwMode="auto">
            <a:xfrm flipH="1" flipV="1">
              <a:off x="2704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79" name="Text Box 75"/>
            <p:cNvSpPr txBox="1">
              <a:spLocks noChangeArrowheads="1"/>
            </p:cNvSpPr>
            <p:nvPr/>
          </p:nvSpPr>
          <p:spPr bwMode="auto">
            <a:xfrm>
              <a:off x="2176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D Stage</a:t>
              </a:r>
            </a:p>
          </p:txBody>
        </p:sp>
        <p:sp>
          <p:nvSpPr>
            <p:cNvPr id="1839180" name="Line 76"/>
            <p:cNvSpPr>
              <a:spLocks noChangeShapeType="1"/>
            </p:cNvSpPr>
            <p:nvPr/>
          </p:nvSpPr>
          <p:spPr bwMode="auto">
            <a:xfrm flipH="1" flipV="1">
              <a:off x="1600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81" name="Text Box 77"/>
            <p:cNvSpPr txBox="1">
              <a:spLocks noChangeArrowheads="1"/>
            </p:cNvSpPr>
            <p:nvPr/>
          </p:nvSpPr>
          <p:spPr bwMode="auto">
            <a:xfrm>
              <a:off x="1072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F Stage</a:t>
              </a:r>
            </a:p>
          </p:txBody>
        </p:sp>
        <p:sp>
          <p:nvSpPr>
            <p:cNvPr id="1839182" name="Line 78"/>
            <p:cNvSpPr>
              <a:spLocks noChangeShapeType="1"/>
            </p:cNvSpPr>
            <p:nvPr/>
          </p:nvSpPr>
          <p:spPr bwMode="auto">
            <a:xfrm flipH="1" flipV="1">
              <a:off x="3520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83" name="Text Box 79"/>
            <p:cNvSpPr txBox="1">
              <a:spLocks noChangeArrowheads="1"/>
            </p:cNvSpPr>
            <p:nvPr/>
          </p:nvSpPr>
          <p:spPr bwMode="auto">
            <a:xfrm>
              <a:off x="2992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E Stage</a:t>
              </a:r>
            </a:p>
          </p:txBody>
        </p:sp>
        <p:grpSp>
          <p:nvGrpSpPr>
            <p:cNvPr id="1839184" name="Group 80"/>
            <p:cNvGrpSpPr>
              <a:grpSpLocks/>
            </p:cNvGrpSpPr>
            <p:nvPr/>
          </p:nvGrpSpPr>
          <p:grpSpPr bwMode="auto">
            <a:xfrm>
              <a:off x="160" y="1496"/>
              <a:ext cx="5438" cy="631"/>
              <a:chOff x="48" y="1344"/>
              <a:chExt cx="5438" cy="764"/>
            </a:xfrm>
          </p:grpSpPr>
          <p:sp>
            <p:nvSpPr>
              <p:cNvPr id="1839185" name="Freeform 81"/>
              <p:cNvSpPr>
                <a:spLocks/>
              </p:cNvSpPr>
              <p:nvPr/>
            </p:nvSpPr>
            <p:spPr bwMode="auto">
              <a:xfrm>
                <a:off x="2016" y="1344"/>
                <a:ext cx="192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0"/>
                  </a:cxn>
                  <a:cxn ang="0">
                    <a:pos x="144" y="336"/>
                  </a:cxn>
                </a:cxnLst>
                <a:rect l="0" t="0" r="r" b="b"/>
                <a:pathLst>
                  <a:path w="144" h="336">
                    <a:moveTo>
                      <a:pt x="0" y="0"/>
                    </a:moveTo>
                    <a:lnTo>
                      <a:pt x="0" y="240"/>
                    </a:lnTo>
                    <a:lnTo>
                      <a:pt x="144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86" name="Text Box 82"/>
              <p:cNvSpPr txBox="1">
                <a:spLocks noChangeArrowheads="1"/>
              </p:cNvSpPr>
              <p:nvPr/>
            </p:nvSpPr>
            <p:spPr bwMode="auto">
              <a:xfrm>
                <a:off x="1968" y="1354"/>
                <a:ext cx="624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Illegal Opcode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87" name="Freeform 83"/>
              <p:cNvSpPr>
                <a:spLocks/>
              </p:cNvSpPr>
              <p:nvPr/>
            </p:nvSpPr>
            <p:spPr bwMode="auto">
              <a:xfrm>
                <a:off x="3072" y="1344"/>
                <a:ext cx="96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48" y="576"/>
                  </a:cxn>
                </a:cxnLst>
                <a:rect l="0" t="0" r="r" b="b"/>
                <a:pathLst>
                  <a:path w="48" h="576">
                    <a:moveTo>
                      <a:pt x="0" y="0"/>
                    </a:moveTo>
                    <a:lnTo>
                      <a:pt x="0" y="336"/>
                    </a:lnTo>
                    <a:lnTo>
                      <a:pt x="48" y="57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88" name="Text Box 84"/>
              <p:cNvSpPr txBox="1">
                <a:spLocks noChangeArrowheads="1"/>
              </p:cNvSpPr>
              <p:nvPr/>
            </p:nvSpPr>
            <p:spPr bwMode="auto">
              <a:xfrm>
                <a:off x="3014" y="1465"/>
                <a:ext cx="686" cy="2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Overflow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89" name="Text Box 85"/>
              <p:cNvSpPr txBox="1">
                <a:spLocks noChangeArrowheads="1"/>
              </p:cNvSpPr>
              <p:nvPr/>
            </p:nvSpPr>
            <p:spPr bwMode="auto">
              <a:xfrm>
                <a:off x="3888" y="1354"/>
                <a:ext cx="1015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Data Addr Except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90" name="Text Box 86"/>
              <p:cNvSpPr txBox="1">
                <a:spLocks noChangeArrowheads="1"/>
              </p:cNvSpPr>
              <p:nvPr/>
            </p:nvSpPr>
            <p:spPr bwMode="auto">
              <a:xfrm>
                <a:off x="624" y="1713"/>
                <a:ext cx="1015" cy="39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rgbClr val="FF0000"/>
                    </a:solidFill>
                    <a:latin typeface="Verdana" charset="0"/>
                  </a:rPr>
                  <a:t>PC Address Exceptions</a:t>
                </a:r>
                <a:endParaRPr lang="en-US" sz="1400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91" name="Line 87"/>
              <p:cNvSpPr>
                <a:spLocks noChangeShapeType="1"/>
              </p:cNvSpPr>
              <p:nvPr/>
            </p:nvSpPr>
            <p:spPr bwMode="auto">
              <a:xfrm flipV="1">
                <a:off x="4704" y="1344"/>
                <a:ext cx="240" cy="7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92" name="Text Box 88"/>
              <p:cNvSpPr txBox="1">
                <a:spLocks noChangeArrowheads="1"/>
              </p:cNvSpPr>
              <p:nvPr/>
            </p:nvSpPr>
            <p:spPr bwMode="auto">
              <a:xfrm>
                <a:off x="4656" y="1440"/>
                <a:ext cx="830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Kill Writeback</a:t>
                </a:r>
              </a:p>
            </p:txBody>
          </p:sp>
          <p:sp>
            <p:nvSpPr>
              <p:cNvPr id="1839193" name="Text Box 89"/>
              <p:cNvSpPr txBox="1">
                <a:spLocks noChangeArrowheads="1"/>
              </p:cNvSpPr>
              <p:nvPr/>
            </p:nvSpPr>
            <p:spPr bwMode="auto">
              <a:xfrm>
                <a:off x="48" y="1537"/>
                <a:ext cx="604" cy="5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rgbClr val="FF0000"/>
                    </a:solidFill>
                    <a:latin typeface="Verdana" charset="0"/>
                  </a:rPr>
                  <a:t>Select Handler PC</a:t>
                </a:r>
              </a:p>
            </p:txBody>
          </p:sp>
        </p:grpSp>
        <p:sp>
          <p:nvSpPr>
            <p:cNvPr id="1839194" name="Line 90"/>
            <p:cNvSpPr>
              <a:spLocks noChangeShapeType="1"/>
            </p:cNvSpPr>
            <p:nvPr/>
          </p:nvSpPr>
          <p:spPr bwMode="auto">
            <a:xfrm>
              <a:off x="5016" y="576"/>
              <a:ext cx="0" cy="259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95" name="Text Box 91"/>
            <p:cNvSpPr txBox="1">
              <a:spLocks noChangeArrowheads="1"/>
            </p:cNvSpPr>
            <p:nvPr/>
          </p:nvSpPr>
          <p:spPr bwMode="auto">
            <a:xfrm>
              <a:off x="4360" y="352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chemeClr val="hlink"/>
                  </a:solidFill>
                  <a:latin typeface="Verdana" charset="0"/>
                </a:rPr>
                <a:t>Commit Point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841154" name="Group 2"/>
          <p:cNvGrpSpPr>
            <a:grpSpLocks/>
          </p:cNvGrpSpPr>
          <p:nvPr/>
        </p:nvGrpSpPr>
        <p:grpSpPr bwMode="auto">
          <a:xfrm>
            <a:off x="1066800" y="966788"/>
            <a:ext cx="7239000" cy="1014412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rgbClr val="FFCC66"/>
                </a:solidFill>
                <a:latin typeface="Verdana" charset="0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16" y="1034"/>
              <a:ext cx="2968" cy="5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 dirty="0">
                  <a:solidFill>
                    <a:srgbClr val="35FF35"/>
                  </a:solidFill>
                  <a:latin typeface="Verdana" charset="0"/>
                </a:rPr>
                <a:t>Fetch</a:t>
              </a:r>
              <a:r>
                <a:rPr lang="en-US" sz="2000" i="1" dirty="0">
                  <a:latin typeface="Verdana" charset="0"/>
                </a:rPr>
                <a:t>: Instruction bits retrieved from cache.</a:t>
              </a:r>
            </a:p>
          </p:txBody>
        </p:sp>
      </p:grpSp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50800"/>
            <a:ext cx="7759700" cy="889000"/>
          </a:xfrm>
        </p:spPr>
        <p:txBody>
          <a:bodyPr/>
          <a:lstStyle/>
          <a:p>
            <a:r>
              <a:rPr lang="en-US"/>
              <a:t>Phases of Instruction Execution</a:t>
            </a:r>
          </a:p>
        </p:txBody>
      </p: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4876800"/>
            <a:ext cx="7239000" cy="11239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429001"/>
            <a:ext cx="7239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209800"/>
            <a:ext cx="7239000" cy="974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762000" y="1295401"/>
            <a:ext cx="1295400" cy="381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609600" y="1828800"/>
            <a:ext cx="1752600" cy="4175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609600" y="3048000"/>
            <a:ext cx="17526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Issue Buffer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381000" y="3810000"/>
            <a:ext cx="2133600" cy="5556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Functional Units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609600" y="5791200"/>
            <a:ext cx="17526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Architectural</a:t>
            </a:r>
          </a:p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342231" y="1248569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447800" y="167640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5828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447800" y="358140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90800" y="3413125"/>
            <a:ext cx="571500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Execute</a:t>
            </a:r>
            <a:r>
              <a:rPr lang="en-US" sz="2000" i="1" dirty="0">
                <a:latin typeface="Verdana" charset="0"/>
              </a:rPr>
              <a:t>: Instructions and operands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 smtClean="0">
                <a:solidFill>
                  <a:srgbClr val="35FF35"/>
                </a:solidFill>
                <a:latin typeface="Verdana" charset="0"/>
              </a:rPr>
              <a:t>issued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to execution </a:t>
            </a:r>
            <a:r>
              <a:rPr lang="en-US" sz="2000" i="1" dirty="0" smtClean="0">
                <a:latin typeface="Verdana" charset="0"/>
              </a:rPr>
              <a:t>units. </a:t>
            </a:r>
            <a:endParaRPr lang="en-US" sz="20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When execution </a:t>
            </a:r>
            <a:r>
              <a:rPr lang="en-US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charset="0"/>
              </a:rPr>
              <a:t>completes</a:t>
            </a:r>
            <a:r>
              <a:rPr lang="en-US" sz="2000" i="1" dirty="0">
                <a:latin typeface="Verdana" charset="0"/>
              </a:rPr>
              <a:t>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565400" y="2371725"/>
            <a:ext cx="575310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Decode</a:t>
            </a:r>
            <a:r>
              <a:rPr lang="en-US" sz="2000" i="1" dirty="0">
                <a:latin typeface="Verdana" charset="0"/>
              </a:rPr>
              <a:t>: Instructions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 smtClean="0">
                <a:solidFill>
                  <a:srgbClr val="35FF35"/>
                </a:solidFill>
                <a:latin typeface="Verdana" charset="0"/>
              </a:rPr>
              <a:t>dispatched</a:t>
            </a:r>
            <a:r>
              <a:rPr lang="en-US" sz="2000" i="1" dirty="0" smtClean="0">
                <a:latin typeface="Verdana" charset="0"/>
              </a:rPr>
              <a:t> to appropriate issue-stage </a:t>
            </a:r>
            <a:r>
              <a:rPr lang="en-US" sz="2000" i="1" dirty="0">
                <a:latin typeface="Verdana" charset="0"/>
              </a:rPr>
              <a:t>buffer</a:t>
            </a: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609600" y="4572000"/>
            <a:ext cx="1752600" cy="452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Result Buffer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447800" y="4343400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90800" y="5105400"/>
            <a:ext cx="5637213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Commit</a:t>
            </a:r>
            <a:r>
              <a:rPr lang="en-US" sz="2000" i="1" dirty="0">
                <a:latin typeface="Verdana" charset="0"/>
              </a:rPr>
              <a:t>: Instruction irrevocably updates architectural state (aka “</a:t>
            </a: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graduation</a:t>
            </a:r>
            <a:r>
              <a:rPr lang="en-US" sz="2000" i="1" dirty="0" smtClean="0">
                <a:latin typeface="Verdana" charset="0"/>
              </a:rPr>
              <a:t>”)</a:t>
            </a:r>
            <a:r>
              <a:rPr lang="en-US" sz="2000" i="1" dirty="0">
                <a:latin typeface="Verdana" charset="0"/>
              </a:rPr>
              <a:t>.</a:t>
            </a: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914400" y="8382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533400" y="5153026"/>
            <a:ext cx="1905000" cy="457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Commit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447800" y="5024438"/>
            <a:ext cx="0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447800" y="5610225"/>
            <a:ext cx="0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381000" y="2438400"/>
            <a:ext cx="2133600" cy="4032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Decode/Rename</a:t>
            </a:r>
            <a:endParaRPr lang="en-US" sz="2000" dirty="0">
              <a:latin typeface="Verdana" charset="0"/>
            </a:endParaRP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1447800" y="22272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1447800" y="28368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CC81-1898-8E48-AB3E-5698B7DF1E20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28600"/>
            <a:ext cx="8674100" cy="990600"/>
          </a:xfrm>
        </p:spPr>
        <p:txBody>
          <a:bodyPr/>
          <a:lstStyle/>
          <a:p>
            <a:r>
              <a:rPr lang="en-US" sz="2800"/>
              <a:t>In-Order Commit for Precise Exceptions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73100" y="3914775"/>
            <a:ext cx="8305800" cy="2422525"/>
            <a:chOff x="673100" y="3914775"/>
            <a:chExt cx="8305800" cy="2422525"/>
          </a:xfrm>
        </p:grpSpPr>
        <p:sp>
          <p:nvSpPr>
            <p:cNvPr id="1843203" name="Text Box 3"/>
            <p:cNvSpPr txBox="1">
              <a:spLocks noChangeArrowheads="1"/>
            </p:cNvSpPr>
            <p:nvPr/>
          </p:nvSpPr>
          <p:spPr bwMode="auto">
            <a:xfrm>
              <a:off x="673100" y="3914775"/>
              <a:ext cx="8305800" cy="16160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Instructions fetched and decoded into instruction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reorder buffer in-order</a:t>
              </a:r>
            </a:p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Execution is out-of-order (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  <a:sym typeface="Symbol" charset="2"/>
                </a:rPr>
                <a:t>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out-of-order completion)</a:t>
              </a:r>
            </a:p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Commit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(write-back to architectural state, i.e.,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regfile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&amp;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memory, is in-order</a:t>
              </a:r>
            </a:p>
          </p:txBody>
        </p:sp>
        <p:sp>
          <p:nvSpPr>
            <p:cNvPr id="1843204" name="Text Box 4"/>
            <p:cNvSpPr txBox="1">
              <a:spLocks noChangeArrowheads="1"/>
            </p:cNvSpPr>
            <p:nvPr/>
          </p:nvSpPr>
          <p:spPr bwMode="auto">
            <a:xfrm>
              <a:off x="787400" y="5629275"/>
              <a:ext cx="7848600" cy="708025"/>
            </a:xfrm>
            <a:prstGeom prst="rect">
              <a:avLst/>
            </a:prstGeom>
            <a:noFill/>
            <a:ln w="63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latin typeface="Verdana" charset="0"/>
                </a:rPr>
                <a:t>Temporary storage needed to hold results before commit             (shadow registers and store buffers)</a:t>
              </a:r>
            </a:p>
          </p:txBody>
        </p:sp>
      </p:grp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002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Out-of-order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0" y="1844675"/>
            <a:ext cx="2133600" cy="1981200"/>
            <a:chOff x="6096000" y="1844675"/>
            <a:chExt cx="2133600" cy="1981200"/>
          </a:xfrm>
        </p:grpSpPr>
        <p:sp>
          <p:nvSpPr>
            <p:cNvPr id="1843217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5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Exception?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2149475"/>
            <a:ext cx="5876925" cy="1511300"/>
            <a:chOff x="685800" y="2149475"/>
            <a:chExt cx="5876925" cy="1511300"/>
          </a:xfrm>
        </p:grpSpPr>
        <p:sp>
          <p:nvSpPr>
            <p:cNvPr id="1843218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19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0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2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3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4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6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/>
              <a:ahLst/>
              <a:cxnLst>
                <a:cxn ang="0">
                  <a:pos x="3702" y="785"/>
                </a:cxn>
                <a:cxn ang="0">
                  <a:pos x="2577" y="812"/>
                </a:cxn>
                <a:cxn ang="0">
                  <a:pos x="911" y="796"/>
                </a:cxn>
                <a:cxn ang="0">
                  <a:pos x="471" y="728"/>
                </a:cxn>
                <a:cxn ang="0">
                  <a:pos x="409" y="696"/>
                </a:cxn>
                <a:cxn ang="0">
                  <a:pos x="335" y="623"/>
                </a:cxn>
                <a:cxn ang="0">
                  <a:pos x="299" y="560"/>
                </a:cxn>
                <a:cxn ang="0">
                  <a:pos x="273" y="492"/>
                </a:cxn>
                <a:cxn ang="0">
                  <a:pos x="252" y="477"/>
                </a:cxn>
                <a:cxn ang="0">
                  <a:pos x="220" y="440"/>
                </a:cxn>
                <a:cxn ang="0">
                  <a:pos x="126" y="335"/>
                </a:cxn>
                <a:cxn ang="0">
                  <a:pos x="94" y="293"/>
                </a:cxn>
                <a:cxn ang="0">
                  <a:pos x="74" y="251"/>
                </a:cxn>
                <a:cxn ang="0">
                  <a:pos x="53" y="209"/>
                </a:cxn>
                <a:cxn ang="0">
                  <a:pos x="16" y="115"/>
                </a:cxn>
                <a:cxn ang="0">
                  <a:pos x="0" y="0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7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2393950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Inject handler PC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A4E0-5BD1-8B43-910D-8A17116EBE4C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228600"/>
            <a:ext cx="79375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Extensions for Precise Exceptions</a:t>
            </a:r>
          </a:p>
        </p:txBody>
      </p:sp>
      <p:sp>
        <p:nvSpPr>
          <p:cNvPr id="1845251" name="Rectangle 3"/>
          <p:cNvSpPr>
            <a:spLocks noChangeArrowheads="1"/>
          </p:cNvSpPr>
          <p:nvPr/>
        </p:nvSpPr>
        <p:spPr bwMode="auto">
          <a:xfrm>
            <a:off x="3835400" y="4013200"/>
            <a:ext cx="2406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Reorder buffer</a:t>
            </a:r>
          </a:p>
        </p:txBody>
      </p:sp>
      <p:sp>
        <p:nvSpPr>
          <p:cNvPr id="1845252" name="Line 4"/>
          <p:cNvSpPr>
            <a:spLocks noChangeShapeType="1"/>
          </p:cNvSpPr>
          <p:nvPr/>
        </p:nvSpPr>
        <p:spPr bwMode="auto">
          <a:xfrm>
            <a:off x="1320800" y="18415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3" name="Line 5"/>
          <p:cNvSpPr>
            <a:spLocks noChangeShapeType="1"/>
          </p:cNvSpPr>
          <p:nvPr/>
        </p:nvSpPr>
        <p:spPr bwMode="auto">
          <a:xfrm>
            <a:off x="1320800" y="31369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4" name="Rectangle 6"/>
          <p:cNvSpPr>
            <a:spLocks noChangeArrowheads="1"/>
          </p:cNvSpPr>
          <p:nvPr/>
        </p:nvSpPr>
        <p:spPr bwMode="auto">
          <a:xfrm>
            <a:off x="0" y="2611438"/>
            <a:ext cx="2351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5" name="Rectangle 7"/>
          <p:cNvSpPr>
            <a:spLocks noChangeArrowheads="1"/>
          </p:cNvSpPr>
          <p:nvPr/>
        </p:nvSpPr>
        <p:spPr bwMode="auto">
          <a:xfrm>
            <a:off x="315913" y="1689100"/>
            <a:ext cx="1131887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ptr</a:t>
            </a:r>
            <a:r>
              <a:rPr lang="en-US" sz="2000" baseline="-25000">
                <a:latin typeface="Verdana" charset="0"/>
              </a:rPr>
              <a:t>2</a:t>
            </a:r>
            <a:endParaRPr lang="en-US" sz="2000">
              <a:latin typeface="Verdana" charset="0"/>
            </a:endParaRP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next to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845256" name="Rectangle 8"/>
          <p:cNvSpPr>
            <a:spLocks noChangeArrowheads="1"/>
          </p:cNvSpPr>
          <p:nvPr/>
        </p:nvSpPr>
        <p:spPr bwMode="auto">
          <a:xfrm>
            <a:off x="195263" y="3006725"/>
            <a:ext cx="130810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ptr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next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available</a:t>
            </a:r>
          </a:p>
        </p:txBody>
      </p:sp>
      <p:sp>
        <p:nvSpPr>
          <p:cNvPr id="1845257" name="Rectangle 9"/>
          <p:cNvSpPr>
            <a:spLocks noChangeArrowheads="1"/>
          </p:cNvSpPr>
          <p:nvPr/>
        </p:nvSpPr>
        <p:spPr bwMode="auto">
          <a:xfrm>
            <a:off x="558800" y="4597400"/>
            <a:ext cx="8318500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add &lt;pd, dest, data, cause&gt; fields in the instruction template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commit instructions to reg file and memory in program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order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buffers can be maintained circularly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exception, clear reorder buffer by resetting ptr</a:t>
            </a:r>
            <a:r>
              <a:rPr lang="en-US" sz="2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=ptr</a:t>
            </a:r>
            <a:r>
              <a:rPr lang="en-US" sz="28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(stores must wait for commit before updating memory)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845258" name="Rectangle 10"/>
          <p:cNvSpPr>
            <a:spLocks noChangeArrowheads="1"/>
          </p:cNvSpPr>
          <p:nvPr/>
        </p:nvSpPr>
        <p:spPr bwMode="auto">
          <a:xfrm>
            <a:off x="1689100" y="927100"/>
            <a:ext cx="73374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Inst#  use  exec   op    p1     src1  p2  src2     pd  dest     data  cause</a:t>
            </a:r>
          </a:p>
        </p:txBody>
      </p:sp>
      <p:grpSp>
        <p:nvGrpSpPr>
          <p:cNvPr id="1845259" name="Group 11"/>
          <p:cNvGrpSpPr>
            <a:grpSpLocks/>
          </p:cNvGrpSpPr>
          <p:nvPr/>
        </p:nvGrpSpPr>
        <p:grpSpPr bwMode="auto">
          <a:xfrm>
            <a:off x="1778000" y="1231900"/>
            <a:ext cx="7162800" cy="2743200"/>
            <a:chOff x="1120" y="952"/>
            <a:chExt cx="4512" cy="1728"/>
          </a:xfrm>
        </p:grpSpPr>
        <p:sp>
          <p:nvSpPr>
            <p:cNvPr id="1845260" name="Rectangle 12" descr="Dark upward diagonal"/>
            <p:cNvSpPr>
              <a:spLocks noChangeArrowheads="1"/>
            </p:cNvSpPr>
            <p:nvPr/>
          </p:nvSpPr>
          <p:spPr bwMode="auto">
            <a:xfrm>
              <a:off x="4136" y="960"/>
              <a:ext cx="1488" cy="171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5261" name="Group 13"/>
            <p:cNvGrpSpPr>
              <a:grpSpLocks/>
            </p:cNvGrpSpPr>
            <p:nvPr/>
          </p:nvGrpSpPr>
          <p:grpSpPr bwMode="auto">
            <a:xfrm>
              <a:off x="1120" y="952"/>
              <a:ext cx="4512" cy="1728"/>
              <a:chOff x="1120" y="952"/>
              <a:chExt cx="4512" cy="1728"/>
            </a:xfrm>
          </p:grpSpPr>
          <p:sp>
            <p:nvSpPr>
              <p:cNvPr id="1845262" name="Rectangle 14"/>
              <p:cNvSpPr>
                <a:spLocks noChangeArrowheads="1"/>
              </p:cNvSpPr>
              <p:nvPr/>
            </p:nvSpPr>
            <p:spPr bwMode="auto">
              <a:xfrm>
                <a:off x="1120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3" name="Rectangle 15"/>
              <p:cNvSpPr>
                <a:spLocks noChangeArrowheads="1"/>
              </p:cNvSpPr>
              <p:nvPr/>
            </p:nvSpPr>
            <p:spPr bwMode="auto">
              <a:xfrm>
                <a:off x="1552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4" name="Rectangle 16"/>
              <p:cNvSpPr>
                <a:spLocks noChangeArrowheads="1"/>
              </p:cNvSpPr>
              <p:nvPr/>
            </p:nvSpPr>
            <p:spPr bwMode="auto">
              <a:xfrm>
                <a:off x="1840" y="95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5" name="Rectangle 17"/>
              <p:cNvSpPr>
                <a:spLocks noChangeArrowheads="1"/>
              </p:cNvSpPr>
              <p:nvPr/>
            </p:nvSpPr>
            <p:spPr bwMode="auto">
              <a:xfrm>
                <a:off x="217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6" name="Rectangle 18"/>
              <p:cNvSpPr>
                <a:spLocks noChangeArrowheads="1"/>
              </p:cNvSpPr>
              <p:nvPr/>
            </p:nvSpPr>
            <p:spPr bwMode="auto">
              <a:xfrm>
                <a:off x="2608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7" name="Rectangle 19"/>
              <p:cNvSpPr>
                <a:spLocks noChangeArrowheads="1"/>
              </p:cNvSpPr>
              <p:nvPr/>
            </p:nvSpPr>
            <p:spPr bwMode="auto">
              <a:xfrm>
                <a:off x="2800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8" name="Rectangle 20"/>
              <p:cNvSpPr>
                <a:spLocks noChangeArrowheads="1"/>
              </p:cNvSpPr>
              <p:nvPr/>
            </p:nvSpPr>
            <p:spPr bwMode="auto">
              <a:xfrm>
                <a:off x="3376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9" name="Rectangle 21"/>
              <p:cNvSpPr>
                <a:spLocks noChangeArrowheads="1"/>
              </p:cNvSpPr>
              <p:nvPr/>
            </p:nvSpPr>
            <p:spPr bwMode="auto">
              <a:xfrm>
                <a:off x="35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0" name="Rectangle 2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1" name="Rectangle 2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2" name="Rectangle 2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3" name="Rectangle 2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4" name="Rectangle 26"/>
              <p:cNvSpPr>
                <a:spLocks noChangeArrowheads="1"/>
              </p:cNvSpPr>
              <p:nvPr/>
            </p:nvSpPr>
            <p:spPr bwMode="auto">
              <a:xfrm>
                <a:off x="1120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5" name="Rectangle 27"/>
              <p:cNvSpPr>
                <a:spLocks noChangeArrowheads="1"/>
              </p:cNvSpPr>
              <p:nvPr/>
            </p:nvSpPr>
            <p:spPr bwMode="auto">
              <a:xfrm>
                <a:off x="1552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6" name="Rectangle 28"/>
              <p:cNvSpPr>
                <a:spLocks noChangeArrowheads="1"/>
              </p:cNvSpPr>
              <p:nvPr/>
            </p:nvSpPr>
            <p:spPr bwMode="auto">
              <a:xfrm>
                <a:off x="1840" y="109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7" name="Rectangle 29"/>
              <p:cNvSpPr>
                <a:spLocks noChangeArrowheads="1"/>
              </p:cNvSpPr>
              <p:nvPr/>
            </p:nvSpPr>
            <p:spPr bwMode="auto">
              <a:xfrm>
                <a:off x="217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8" name="Rectangle 30"/>
              <p:cNvSpPr>
                <a:spLocks noChangeArrowheads="1"/>
              </p:cNvSpPr>
              <p:nvPr/>
            </p:nvSpPr>
            <p:spPr bwMode="auto">
              <a:xfrm>
                <a:off x="2608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9" name="Rectangle 31"/>
              <p:cNvSpPr>
                <a:spLocks noChangeArrowheads="1"/>
              </p:cNvSpPr>
              <p:nvPr/>
            </p:nvSpPr>
            <p:spPr bwMode="auto">
              <a:xfrm>
                <a:off x="2800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0" name="Rectangle 32"/>
              <p:cNvSpPr>
                <a:spLocks noChangeArrowheads="1"/>
              </p:cNvSpPr>
              <p:nvPr/>
            </p:nvSpPr>
            <p:spPr bwMode="auto">
              <a:xfrm>
                <a:off x="3376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1" name="Rectangle 33"/>
              <p:cNvSpPr>
                <a:spLocks noChangeArrowheads="1"/>
              </p:cNvSpPr>
              <p:nvPr/>
            </p:nvSpPr>
            <p:spPr bwMode="auto">
              <a:xfrm>
                <a:off x="35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2" name="Rectangle 3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3" name="Rectangle 3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4" name="Rectangle 3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5" name="Rectangle 3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6" name="Rectangle 38"/>
              <p:cNvSpPr>
                <a:spLocks noChangeArrowheads="1"/>
              </p:cNvSpPr>
              <p:nvPr/>
            </p:nvSpPr>
            <p:spPr bwMode="auto">
              <a:xfrm>
                <a:off x="1120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7" name="Rectangle 39"/>
              <p:cNvSpPr>
                <a:spLocks noChangeArrowheads="1"/>
              </p:cNvSpPr>
              <p:nvPr/>
            </p:nvSpPr>
            <p:spPr bwMode="auto">
              <a:xfrm>
                <a:off x="1552" y="124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8" name="Rectangle 40"/>
              <p:cNvSpPr>
                <a:spLocks noChangeArrowheads="1"/>
              </p:cNvSpPr>
              <p:nvPr/>
            </p:nvSpPr>
            <p:spPr bwMode="auto">
              <a:xfrm>
                <a:off x="1840" y="124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9" name="Rectangle 41"/>
              <p:cNvSpPr>
                <a:spLocks noChangeArrowheads="1"/>
              </p:cNvSpPr>
              <p:nvPr/>
            </p:nvSpPr>
            <p:spPr bwMode="auto">
              <a:xfrm>
                <a:off x="2176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0" name="Rectangle 42"/>
              <p:cNvSpPr>
                <a:spLocks noChangeArrowheads="1"/>
              </p:cNvSpPr>
              <p:nvPr/>
            </p:nvSpPr>
            <p:spPr bwMode="auto">
              <a:xfrm>
                <a:off x="2608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1" name="Rectangle 43"/>
              <p:cNvSpPr>
                <a:spLocks noChangeArrowheads="1"/>
              </p:cNvSpPr>
              <p:nvPr/>
            </p:nvSpPr>
            <p:spPr bwMode="auto">
              <a:xfrm>
                <a:off x="2800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2" name="Rectangle 44"/>
              <p:cNvSpPr>
                <a:spLocks noChangeArrowheads="1"/>
              </p:cNvSpPr>
              <p:nvPr/>
            </p:nvSpPr>
            <p:spPr bwMode="auto">
              <a:xfrm>
                <a:off x="3376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3" name="Rectangle 45"/>
              <p:cNvSpPr>
                <a:spLocks noChangeArrowheads="1"/>
              </p:cNvSpPr>
              <p:nvPr/>
            </p:nvSpPr>
            <p:spPr bwMode="auto">
              <a:xfrm>
                <a:off x="3568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4" name="Rectangle 4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24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5" name="Rectangle 4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24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6" name="Rectangle 4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24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7" name="Rectangle 4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24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8" name="Rectangle 50"/>
              <p:cNvSpPr>
                <a:spLocks noChangeArrowheads="1"/>
              </p:cNvSpPr>
              <p:nvPr/>
            </p:nvSpPr>
            <p:spPr bwMode="auto">
              <a:xfrm>
                <a:off x="1120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9" name="Rectangle 51"/>
              <p:cNvSpPr>
                <a:spLocks noChangeArrowheads="1"/>
              </p:cNvSpPr>
              <p:nvPr/>
            </p:nvSpPr>
            <p:spPr bwMode="auto">
              <a:xfrm>
                <a:off x="1552" y="1384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0" name="Rectangle 52"/>
              <p:cNvSpPr>
                <a:spLocks noChangeArrowheads="1"/>
              </p:cNvSpPr>
              <p:nvPr/>
            </p:nvSpPr>
            <p:spPr bwMode="auto">
              <a:xfrm>
                <a:off x="1840" y="1384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1" name="Rectangle 53"/>
              <p:cNvSpPr>
                <a:spLocks noChangeArrowheads="1"/>
              </p:cNvSpPr>
              <p:nvPr/>
            </p:nvSpPr>
            <p:spPr bwMode="auto">
              <a:xfrm>
                <a:off x="2176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2" name="Rectangle 54"/>
              <p:cNvSpPr>
                <a:spLocks noChangeArrowheads="1"/>
              </p:cNvSpPr>
              <p:nvPr/>
            </p:nvSpPr>
            <p:spPr bwMode="auto">
              <a:xfrm>
                <a:off x="2608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3" name="Rectangle 55"/>
              <p:cNvSpPr>
                <a:spLocks noChangeArrowheads="1"/>
              </p:cNvSpPr>
              <p:nvPr/>
            </p:nvSpPr>
            <p:spPr bwMode="auto">
              <a:xfrm>
                <a:off x="2800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4" name="Rectangle 56"/>
              <p:cNvSpPr>
                <a:spLocks noChangeArrowheads="1"/>
              </p:cNvSpPr>
              <p:nvPr/>
            </p:nvSpPr>
            <p:spPr bwMode="auto">
              <a:xfrm>
                <a:off x="3376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5" name="Rectangle 57"/>
              <p:cNvSpPr>
                <a:spLocks noChangeArrowheads="1"/>
              </p:cNvSpPr>
              <p:nvPr/>
            </p:nvSpPr>
            <p:spPr bwMode="auto">
              <a:xfrm>
                <a:off x="3568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6" name="Rectangle 5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38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7" name="Rectangle 5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38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8" name="Rectangle 6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38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9" name="Rectangle 6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38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0" name="Rectangle 62"/>
              <p:cNvSpPr>
                <a:spLocks noChangeArrowheads="1"/>
              </p:cNvSpPr>
              <p:nvPr/>
            </p:nvSpPr>
            <p:spPr bwMode="auto">
              <a:xfrm>
                <a:off x="1120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1" name="Rectangle 63"/>
              <p:cNvSpPr>
                <a:spLocks noChangeArrowheads="1"/>
              </p:cNvSpPr>
              <p:nvPr/>
            </p:nvSpPr>
            <p:spPr bwMode="auto">
              <a:xfrm>
                <a:off x="1552" y="1528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2" name="Rectangle 64"/>
              <p:cNvSpPr>
                <a:spLocks noChangeArrowheads="1"/>
              </p:cNvSpPr>
              <p:nvPr/>
            </p:nvSpPr>
            <p:spPr bwMode="auto">
              <a:xfrm>
                <a:off x="1840" y="1528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3" name="Rectangle 65"/>
              <p:cNvSpPr>
                <a:spLocks noChangeArrowheads="1"/>
              </p:cNvSpPr>
              <p:nvPr/>
            </p:nvSpPr>
            <p:spPr bwMode="auto">
              <a:xfrm>
                <a:off x="2176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4" name="Rectangle 66"/>
              <p:cNvSpPr>
                <a:spLocks noChangeArrowheads="1"/>
              </p:cNvSpPr>
              <p:nvPr/>
            </p:nvSpPr>
            <p:spPr bwMode="auto">
              <a:xfrm>
                <a:off x="2608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5" name="Rectangle 67"/>
              <p:cNvSpPr>
                <a:spLocks noChangeArrowheads="1"/>
              </p:cNvSpPr>
              <p:nvPr/>
            </p:nvSpPr>
            <p:spPr bwMode="auto">
              <a:xfrm>
                <a:off x="2800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6" name="Rectangle 68"/>
              <p:cNvSpPr>
                <a:spLocks noChangeArrowheads="1"/>
              </p:cNvSpPr>
              <p:nvPr/>
            </p:nvSpPr>
            <p:spPr bwMode="auto">
              <a:xfrm>
                <a:off x="3376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7" name="Rectangle 69"/>
              <p:cNvSpPr>
                <a:spLocks noChangeArrowheads="1"/>
              </p:cNvSpPr>
              <p:nvPr/>
            </p:nvSpPr>
            <p:spPr bwMode="auto">
              <a:xfrm>
                <a:off x="3568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8" name="Rectangle 7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52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9" name="Rectangle 7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52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0" name="Rectangle 7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52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1" name="Rectangle 7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52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2" name="Rectangle 74"/>
              <p:cNvSpPr>
                <a:spLocks noChangeArrowheads="1"/>
              </p:cNvSpPr>
              <p:nvPr/>
            </p:nvSpPr>
            <p:spPr bwMode="auto">
              <a:xfrm>
                <a:off x="1120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3" name="Rectangle 75"/>
              <p:cNvSpPr>
                <a:spLocks noChangeArrowheads="1"/>
              </p:cNvSpPr>
              <p:nvPr/>
            </p:nvSpPr>
            <p:spPr bwMode="auto">
              <a:xfrm>
                <a:off x="1552" y="167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4" name="Rectangle 76"/>
              <p:cNvSpPr>
                <a:spLocks noChangeArrowheads="1"/>
              </p:cNvSpPr>
              <p:nvPr/>
            </p:nvSpPr>
            <p:spPr bwMode="auto">
              <a:xfrm>
                <a:off x="1840" y="1672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5" name="Rectangle 77"/>
              <p:cNvSpPr>
                <a:spLocks noChangeArrowheads="1"/>
              </p:cNvSpPr>
              <p:nvPr/>
            </p:nvSpPr>
            <p:spPr bwMode="auto">
              <a:xfrm>
                <a:off x="2176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6" name="Rectangle 78"/>
              <p:cNvSpPr>
                <a:spLocks noChangeArrowheads="1"/>
              </p:cNvSpPr>
              <p:nvPr/>
            </p:nvSpPr>
            <p:spPr bwMode="auto">
              <a:xfrm>
                <a:off x="2608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7" name="Rectangle 79"/>
              <p:cNvSpPr>
                <a:spLocks noChangeArrowheads="1"/>
              </p:cNvSpPr>
              <p:nvPr/>
            </p:nvSpPr>
            <p:spPr bwMode="auto">
              <a:xfrm>
                <a:off x="2800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8" name="Rectangle 80"/>
              <p:cNvSpPr>
                <a:spLocks noChangeArrowheads="1"/>
              </p:cNvSpPr>
              <p:nvPr/>
            </p:nvSpPr>
            <p:spPr bwMode="auto">
              <a:xfrm>
                <a:off x="3376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9" name="Rectangle 81"/>
              <p:cNvSpPr>
                <a:spLocks noChangeArrowheads="1"/>
              </p:cNvSpPr>
              <p:nvPr/>
            </p:nvSpPr>
            <p:spPr bwMode="auto">
              <a:xfrm>
                <a:off x="3568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0" name="Rectangle 8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67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1" name="Rectangle 8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67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2" name="Rectangle 8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67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3" name="Rectangle 8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67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4" name="Rectangle 86"/>
              <p:cNvSpPr>
                <a:spLocks noChangeArrowheads="1"/>
              </p:cNvSpPr>
              <p:nvPr/>
            </p:nvSpPr>
            <p:spPr bwMode="auto">
              <a:xfrm>
                <a:off x="1120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5" name="Rectangle 87"/>
              <p:cNvSpPr>
                <a:spLocks noChangeArrowheads="1"/>
              </p:cNvSpPr>
              <p:nvPr/>
            </p:nvSpPr>
            <p:spPr bwMode="auto">
              <a:xfrm>
                <a:off x="1552" y="1816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6" name="Rectangle 88"/>
              <p:cNvSpPr>
                <a:spLocks noChangeArrowheads="1"/>
              </p:cNvSpPr>
              <p:nvPr/>
            </p:nvSpPr>
            <p:spPr bwMode="auto">
              <a:xfrm>
                <a:off x="1840" y="1816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7" name="Rectangle 89"/>
              <p:cNvSpPr>
                <a:spLocks noChangeArrowheads="1"/>
              </p:cNvSpPr>
              <p:nvPr/>
            </p:nvSpPr>
            <p:spPr bwMode="auto">
              <a:xfrm>
                <a:off x="2176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8" name="Rectangle 90"/>
              <p:cNvSpPr>
                <a:spLocks noChangeArrowheads="1"/>
              </p:cNvSpPr>
              <p:nvPr/>
            </p:nvSpPr>
            <p:spPr bwMode="auto">
              <a:xfrm>
                <a:off x="2608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9" name="Rectangle 91"/>
              <p:cNvSpPr>
                <a:spLocks noChangeArrowheads="1"/>
              </p:cNvSpPr>
              <p:nvPr/>
            </p:nvSpPr>
            <p:spPr bwMode="auto">
              <a:xfrm>
                <a:off x="2800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0" name="Rectangle 92"/>
              <p:cNvSpPr>
                <a:spLocks noChangeArrowheads="1"/>
              </p:cNvSpPr>
              <p:nvPr/>
            </p:nvSpPr>
            <p:spPr bwMode="auto">
              <a:xfrm>
                <a:off x="3376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1" name="Rectangle 93"/>
              <p:cNvSpPr>
                <a:spLocks noChangeArrowheads="1"/>
              </p:cNvSpPr>
              <p:nvPr/>
            </p:nvSpPr>
            <p:spPr bwMode="auto">
              <a:xfrm>
                <a:off x="3568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2" name="Rectangle 9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81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3" name="Rectangle 9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81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4" name="Rectangle 9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81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5" name="Rectangle 9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81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6" name="Rectangle 98"/>
              <p:cNvSpPr>
                <a:spLocks noChangeArrowheads="1"/>
              </p:cNvSpPr>
              <p:nvPr/>
            </p:nvSpPr>
            <p:spPr bwMode="auto">
              <a:xfrm>
                <a:off x="1120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7" name="Rectangle 99"/>
              <p:cNvSpPr>
                <a:spLocks noChangeArrowheads="1"/>
              </p:cNvSpPr>
              <p:nvPr/>
            </p:nvSpPr>
            <p:spPr bwMode="auto">
              <a:xfrm>
                <a:off x="1552" y="196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8" name="Rectangle 100"/>
              <p:cNvSpPr>
                <a:spLocks noChangeArrowheads="1"/>
              </p:cNvSpPr>
              <p:nvPr/>
            </p:nvSpPr>
            <p:spPr bwMode="auto">
              <a:xfrm>
                <a:off x="1840" y="196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9" name="Rectangle 101"/>
              <p:cNvSpPr>
                <a:spLocks noChangeArrowheads="1"/>
              </p:cNvSpPr>
              <p:nvPr/>
            </p:nvSpPr>
            <p:spPr bwMode="auto">
              <a:xfrm>
                <a:off x="2176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0" name="Rectangle 102"/>
              <p:cNvSpPr>
                <a:spLocks noChangeArrowheads="1"/>
              </p:cNvSpPr>
              <p:nvPr/>
            </p:nvSpPr>
            <p:spPr bwMode="auto">
              <a:xfrm>
                <a:off x="2608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1" name="Rectangle 103"/>
              <p:cNvSpPr>
                <a:spLocks noChangeArrowheads="1"/>
              </p:cNvSpPr>
              <p:nvPr/>
            </p:nvSpPr>
            <p:spPr bwMode="auto">
              <a:xfrm>
                <a:off x="2800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2" name="Rectangle 104"/>
              <p:cNvSpPr>
                <a:spLocks noChangeArrowheads="1"/>
              </p:cNvSpPr>
              <p:nvPr/>
            </p:nvSpPr>
            <p:spPr bwMode="auto">
              <a:xfrm>
                <a:off x="3376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3" name="Rectangle 105"/>
              <p:cNvSpPr>
                <a:spLocks noChangeArrowheads="1"/>
              </p:cNvSpPr>
              <p:nvPr/>
            </p:nvSpPr>
            <p:spPr bwMode="auto">
              <a:xfrm>
                <a:off x="3568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4" name="Rectangle 10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96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5" name="Rectangle 10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96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6" name="Rectangle 10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96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7" name="Rectangle 10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96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8" name="Rectangle 110"/>
              <p:cNvSpPr>
                <a:spLocks noChangeArrowheads="1"/>
              </p:cNvSpPr>
              <p:nvPr/>
            </p:nvSpPr>
            <p:spPr bwMode="auto">
              <a:xfrm>
                <a:off x="1120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9" name="Rectangle 111"/>
              <p:cNvSpPr>
                <a:spLocks noChangeArrowheads="1"/>
              </p:cNvSpPr>
              <p:nvPr/>
            </p:nvSpPr>
            <p:spPr bwMode="auto">
              <a:xfrm>
                <a:off x="1552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0" name="Rectangle 112"/>
              <p:cNvSpPr>
                <a:spLocks noChangeArrowheads="1"/>
              </p:cNvSpPr>
              <p:nvPr/>
            </p:nvSpPr>
            <p:spPr bwMode="auto">
              <a:xfrm>
                <a:off x="1840" y="2104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1" name="Rectangle 113"/>
              <p:cNvSpPr>
                <a:spLocks noChangeArrowheads="1"/>
              </p:cNvSpPr>
              <p:nvPr/>
            </p:nvSpPr>
            <p:spPr bwMode="auto">
              <a:xfrm>
                <a:off x="217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2" name="Rectangle 114"/>
              <p:cNvSpPr>
                <a:spLocks noChangeArrowheads="1"/>
              </p:cNvSpPr>
              <p:nvPr/>
            </p:nvSpPr>
            <p:spPr bwMode="auto">
              <a:xfrm>
                <a:off x="2608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3" name="Rectangle 115"/>
              <p:cNvSpPr>
                <a:spLocks noChangeArrowheads="1"/>
              </p:cNvSpPr>
              <p:nvPr/>
            </p:nvSpPr>
            <p:spPr bwMode="auto">
              <a:xfrm>
                <a:off x="2800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4" name="Rectangle 116"/>
              <p:cNvSpPr>
                <a:spLocks noChangeArrowheads="1"/>
              </p:cNvSpPr>
              <p:nvPr/>
            </p:nvSpPr>
            <p:spPr bwMode="auto">
              <a:xfrm>
                <a:off x="3376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5" name="Rectangle 117"/>
              <p:cNvSpPr>
                <a:spLocks noChangeArrowheads="1"/>
              </p:cNvSpPr>
              <p:nvPr/>
            </p:nvSpPr>
            <p:spPr bwMode="auto">
              <a:xfrm>
                <a:off x="35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6" name="Rectangle 11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7" name="Rectangle 11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8" name="Rectangle 12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9" name="Rectangle 12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0" name="Rectangle 122"/>
              <p:cNvSpPr>
                <a:spLocks noChangeArrowheads="1"/>
              </p:cNvSpPr>
              <p:nvPr/>
            </p:nvSpPr>
            <p:spPr bwMode="auto">
              <a:xfrm>
                <a:off x="1120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1" name="Rectangle 123"/>
              <p:cNvSpPr>
                <a:spLocks noChangeArrowheads="1"/>
              </p:cNvSpPr>
              <p:nvPr/>
            </p:nvSpPr>
            <p:spPr bwMode="auto">
              <a:xfrm>
                <a:off x="1552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2" name="Rectangle 124"/>
              <p:cNvSpPr>
                <a:spLocks noChangeArrowheads="1"/>
              </p:cNvSpPr>
              <p:nvPr/>
            </p:nvSpPr>
            <p:spPr bwMode="auto">
              <a:xfrm>
                <a:off x="1840" y="2248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3" name="Rectangle 125"/>
              <p:cNvSpPr>
                <a:spLocks noChangeArrowheads="1"/>
              </p:cNvSpPr>
              <p:nvPr/>
            </p:nvSpPr>
            <p:spPr bwMode="auto">
              <a:xfrm>
                <a:off x="217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4" name="Rectangle 126"/>
              <p:cNvSpPr>
                <a:spLocks noChangeArrowheads="1"/>
              </p:cNvSpPr>
              <p:nvPr/>
            </p:nvSpPr>
            <p:spPr bwMode="auto">
              <a:xfrm>
                <a:off x="2608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5" name="Rectangle 127"/>
              <p:cNvSpPr>
                <a:spLocks noChangeArrowheads="1"/>
              </p:cNvSpPr>
              <p:nvPr/>
            </p:nvSpPr>
            <p:spPr bwMode="auto">
              <a:xfrm>
                <a:off x="2800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6" name="Rectangle 128"/>
              <p:cNvSpPr>
                <a:spLocks noChangeArrowheads="1"/>
              </p:cNvSpPr>
              <p:nvPr/>
            </p:nvSpPr>
            <p:spPr bwMode="auto">
              <a:xfrm>
                <a:off x="3376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7" name="Rectangle 129"/>
              <p:cNvSpPr>
                <a:spLocks noChangeArrowheads="1"/>
              </p:cNvSpPr>
              <p:nvPr/>
            </p:nvSpPr>
            <p:spPr bwMode="auto">
              <a:xfrm>
                <a:off x="35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8" name="Rectangle 13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9" name="Rectangle 13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0" name="Rectangle 13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1" name="Rectangle 13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2" name="Rectangle 134"/>
              <p:cNvSpPr>
                <a:spLocks noChangeArrowheads="1"/>
              </p:cNvSpPr>
              <p:nvPr/>
            </p:nvSpPr>
            <p:spPr bwMode="auto">
              <a:xfrm>
                <a:off x="1120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3" name="Rectangle 135"/>
              <p:cNvSpPr>
                <a:spLocks noChangeArrowheads="1"/>
              </p:cNvSpPr>
              <p:nvPr/>
            </p:nvSpPr>
            <p:spPr bwMode="auto">
              <a:xfrm>
                <a:off x="1552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4" name="Rectangle 136"/>
              <p:cNvSpPr>
                <a:spLocks noChangeArrowheads="1"/>
              </p:cNvSpPr>
              <p:nvPr/>
            </p:nvSpPr>
            <p:spPr bwMode="auto">
              <a:xfrm>
                <a:off x="1840" y="239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5" name="Rectangle 137"/>
              <p:cNvSpPr>
                <a:spLocks noChangeArrowheads="1"/>
              </p:cNvSpPr>
              <p:nvPr/>
            </p:nvSpPr>
            <p:spPr bwMode="auto">
              <a:xfrm>
                <a:off x="217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6" name="Rectangle 138"/>
              <p:cNvSpPr>
                <a:spLocks noChangeArrowheads="1"/>
              </p:cNvSpPr>
              <p:nvPr/>
            </p:nvSpPr>
            <p:spPr bwMode="auto">
              <a:xfrm>
                <a:off x="2608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7" name="Rectangle 139"/>
              <p:cNvSpPr>
                <a:spLocks noChangeArrowheads="1"/>
              </p:cNvSpPr>
              <p:nvPr/>
            </p:nvSpPr>
            <p:spPr bwMode="auto">
              <a:xfrm>
                <a:off x="2800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8" name="Rectangle 140"/>
              <p:cNvSpPr>
                <a:spLocks noChangeArrowheads="1"/>
              </p:cNvSpPr>
              <p:nvPr/>
            </p:nvSpPr>
            <p:spPr bwMode="auto">
              <a:xfrm>
                <a:off x="3376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9" name="Rectangle 141"/>
              <p:cNvSpPr>
                <a:spLocks noChangeArrowheads="1"/>
              </p:cNvSpPr>
              <p:nvPr/>
            </p:nvSpPr>
            <p:spPr bwMode="auto">
              <a:xfrm>
                <a:off x="35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0" name="Rectangle 14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1" name="Rectangle 14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2" name="Rectangle 14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3" name="Rectangle 14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4" name="Rectangle 146"/>
              <p:cNvSpPr>
                <a:spLocks noChangeArrowheads="1"/>
              </p:cNvSpPr>
              <p:nvPr/>
            </p:nvSpPr>
            <p:spPr bwMode="auto">
              <a:xfrm>
                <a:off x="1120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5" name="Rectangle 147"/>
              <p:cNvSpPr>
                <a:spLocks noChangeArrowheads="1"/>
              </p:cNvSpPr>
              <p:nvPr/>
            </p:nvSpPr>
            <p:spPr bwMode="auto">
              <a:xfrm>
                <a:off x="1552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6" name="Rectangle 148"/>
              <p:cNvSpPr>
                <a:spLocks noChangeArrowheads="1"/>
              </p:cNvSpPr>
              <p:nvPr/>
            </p:nvSpPr>
            <p:spPr bwMode="auto">
              <a:xfrm>
                <a:off x="1840" y="253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7" name="Rectangle 149"/>
              <p:cNvSpPr>
                <a:spLocks noChangeArrowheads="1"/>
              </p:cNvSpPr>
              <p:nvPr/>
            </p:nvSpPr>
            <p:spPr bwMode="auto">
              <a:xfrm>
                <a:off x="217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8" name="Rectangle 150"/>
              <p:cNvSpPr>
                <a:spLocks noChangeArrowheads="1"/>
              </p:cNvSpPr>
              <p:nvPr/>
            </p:nvSpPr>
            <p:spPr bwMode="auto">
              <a:xfrm>
                <a:off x="2608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9" name="Rectangle 151"/>
              <p:cNvSpPr>
                <a:spLocks noChangeArrowheads="1"/>
              </p:cNvSpPr>
              <p:nvPr/>
            </p:nvSpPr>
            <p:spPr bwMode="auto">
              <a:xfrm>
                <a:off x="2800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0" name="Rectangle 152"/>
              <p:cNvSpPr>
                <a:spLocks noChangeArrowheads="1"/>
              </p:cNvSpPr>
              <p:nvPr/>
            </p:nvSpPr>
            <p:spPr bwMode="auto">
              <a:xfrm>
                <a:off x="3376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1" name="Rectangle 153"/>
              <p:cNvSpPr>
                <a:spLocks noChangeArrowheads="1"/>
              </p:cNvSpPr>
              <p:nvPr/>
            </p:nvSpPr>
            <p:spPr bwMode="auto">
              <a:xfrm>
                <a:off x="35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2" name="Rectangle 15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3" name="Rectangle 15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4" name="Rectangle 15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5" name="Rectangle 15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744-9E9C-4D4E-B3F4-587D886D75CA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9375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Rollback and Renaming</a:t>
            </a:r>
          </a:p>
        </p:txBody>
      </p:sp>
      <p:sp>
        <p:nvSpPr>
          <p:cNvPr id="1847299" name="Rectangle 3"/>
          <p:cNvSpPr>
            <a:spLocks noChangeArrowheads="1"/>
          </p:cNvSpPr>
          <p:nvPr/>
        </p:nvSpPr>
        <p:spPr bwMode="auto">
          <a:xfrm>
            <a:off x="496888" y="5176838"/>
            <a:ext cx="79978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Register file does not contain renaming tags any more.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How does the decode stage find the tag of a source register?</a:t>
            </a:r>
          </a:p>
        </p:txBody>
      </p:sp>
      <p:sp>
        <p:nvSpPr>
          <p:cNvPr id="1847300" name="Text Box 4"/>
          <p:cNvSpPr txBox="1">
            <a:spLocks noChangeArrowheads="1"/>
          </p:cNvSpPr>
          <p:nvPr/>
        </p:nvSpPr>
        <p:spPr bwMode="auto">
          <a:xfrm>
            <a:off x="2730500" y="5797550"/>
            <a:ext cx="57531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Search the “dest” field in the reorder buffer</a:t>
            </a:r>
          </a:p>
        </p:txBody>
      </p:sp>
      <p:sp>
        <p:nvSpPr>
          <p:cNvPr id="1847301" name="Text Box 5"/>
          <p:cNvSpPr txBox="1">
            <a:spLocks noChangeArrowheads="1"/>
          </p:cNvSpPr>
          <p:nvPr/>
        </p:nvSpPr>
        <p:spPr bwMode="auto">
          <a:xfrm>
            <a:off x="187325" y="901700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(now holds only committed state)</a:t>
            </a:r>
          </a:p>
        </p:txBody>
      </p:sp>
      <p:grpSp>
        <p:nvGrpSpPr>
          <p:cNvPr id="1847302" name="Group 6"/>
          <p:cNvGrpSpPr>
            <a:grpSpLocks/>
          </p:cNvGrpSpPr>
          <p:nvPr/>
        </p:nvGrpSpPr>
        <p:grpSpPr bwMode="auto">
          <a:xfrm>
            <a:off x="87313" y="1781175"/>
            <a:ext cx="8831262" cy="3416300"/>
            <a:chOff x="55" y="1406"/>
            <a:chExt cx="5563" cy="2152"/>
          </a:xfrm>
        </p:grpSpPr>
        <p:sp>
          <p:nvSpPr>
            <p:cNvPr id="1847303" name="Rectangle 7"/>
            <p:cNvSpPr>
              <a:spLocks noChangeArrowheads="1"/>
            </p:cNvSpPr>
            <p:nvPr/>
          </p:nvSpPr>
          <p:spPr bwMode="auto">
            <a:xfrm>
              <a:off x="55" y="1818"/>
              <a:ext cx="74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847304" name="Rectangle 8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5" name="Rectangle 9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6" name="Rectangle 10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7" name="Rectangle 11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8" name="Rectangle 12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9" name="Line 13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7310" name="Group 14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847311" name="Freeform 15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2" name="Freeform 16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3" name="Freeform 17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4" name="Freeform 18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7315" name="Line 19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6" name="Line 20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7" name="Line 21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8" name="Line 22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9" name="Line 23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0" name="Line 24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1" name="Line 25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2" name="Line 26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3" name="Line 27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4" name="Line 28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5" name="Line 29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6" name="Freeform 30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7" name="Freeform 31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8" name="Rectangle 32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7329" name="Rectangle 33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0" name="Rectangle 34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1" name="Rectangle 35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2" name="Rectangle 36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7333" name="Rectangle 37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847334" name="Rectangle 38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1847335" name="Group 39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1847336" name="Group 40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847337" name="Rectangle 41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38" name="Line 42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39" name="Line 43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0" name="Line 44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1" name="Line 45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2" name="Line 46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3" name="Line 47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4" name="Line 48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5" name="Line 49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6" name="Line 50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7347" name="Rectangle 51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</a:t>
                </a:r>
                <a:r>
                  <a:rPr lang="en-US">
                    <a:solidFill>
                      <a:srgbClr val="FF0000"/>
                    </a:solidFill>
                    <a:latin typeface="Verdana" charset="0"/>
                  </a:rPr>
                  <a:t>dest </a:t>
                </a:r>
                <a:r>
                  <a:rPr lang="en-US">
                    <a:latin typeface="Verdana" charset="0"/>
                  </a:rPr>
                  <a:t>    data</a:t>
                </a:r>
              </a:p>
            </p:txBody>
          </p:sp>
          <p:sp>
            <p:nvSpPr>
              <p:cNvPr id="1847348" name="Rectangle 52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49" name="Line 53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0" name="Line 54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1" name="Line 55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2" name="Line 56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3" name="Line 57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7354" name="Freeform 58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5" name="Freeform 59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6" name="Line 60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7" name="Rectangle 61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847358" name="Line 62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7359" name="Group 63"/>
          <p:cNvGrpSpPr>
            <a:grpSpLocks/>
          </p:cNvGrpSpPr>
          <p:nvPr/>
        </p:nvGrpSpPr>
        <p:grpSpPr bwMode="auto">
          <a:xfrm>
            <a:off x="2781300" y="987425"/>
            <a:ext cx="1098550" cy="896938"/>
            <a:chOff x="4272" y="674"/>
            <a:chExt cx="692" cy="613"/>
          </a:xfrm>
        </p:grpSpPr>
        <p:sp>
          <p:nvSpPr>
            <p:cNvPr id="1847360" name="Rectangle 64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7361" name="Group 65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847362" name="Line 66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63" name="Line 67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64" name="Line 68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7365" name="Freeform 69"/>
          <p:cNvSpPr>
            <a:spLocks/>
          </p:cNvSpPr>
          <p:nvPr/>
        </p:nvSpPr>
        <p:spPr bwMode="auto">
          <a:xfrm>
            <a:off x="3886200" y="1174750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3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484-E309-724E-967F-CAC1CB438CD6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Renaming Table</a:t>
            </a:r>
          </a:p>
        </p:txBody>
      </p:sp>
      <p:sp>
        <p:nvSpPr>
          <p:cNvPr id="1849347" name="Rectangle 3"/>
          <p:cNvSpPr>
            <a:spLocks noChangeArrowheads="1"/>
          </p:cNvSpPr>
          <p:nvPr/>
        </p:nvSpPr>
        <p:spPr bwMode="auto">
          <a:xfrm>
            <a:off x="4905375" y="841375"/>
            <a:ext cx="16002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849348" name="Group 4"/>
          <p:cNvGrpSpPr>
            <a:grpSpLocks/>
          </p:cNvGrpSpPr>
          <p:nvPr/>
        </p:nvGrpSpPr>
        <p:grpSpPr bwMode="auto">
          <a:xfrm>
            <a:off x="0" y="1736725"/>
            <a:ext cx="8918575" cy="3416300"/>
            <a:chOff x="0" y="1406"/>
            <a:chExt cx="5618" cy="2152"/>
          </a:xfrm>
        </p:grpSpPr>
        <p:sp>
          <p:nvSpPr>
            <p:cNvPr id="1849349" name="Rectangle 5"/>
            <p:cNvSpPr>
              <a:spLocks noChangeArrowheads="1"/>
            </p:cNvSpPr>
            <p:nvPr/>
          </p:nvSpPr>
          <p:spPr bwMode="auto">
            <a:xfrm>
              <a:off x="0" y="1818"/>
              <a:ext cx="805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849350" name="Rectangle 6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1" name="Rectangle 7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2" name="Rectangle 8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3" name="Rectangle 9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4" name="Rectangle 10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5" name="Line 11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9356" name="Group 12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849357" name="Freeform 13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58" name="Freeform 14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59" name="Freeform 15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60" name="Freeform 16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361" name="Line 17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2" name="Line 18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3" name="Line 19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4" name="Line 20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5" name="Line 21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6" name="Line 22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7" name="Line 23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8" name="Line 24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9" name="Line 25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0" name="Line 26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1" name="Line 27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2" name="Freeform 28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3" name="Freeform 29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4" name="Rectangle 30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9375" name="Rectangle 31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6" name="Rectangle 32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7" name="Rectangle 33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8" name="Rectangle 34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9379" name="Rectangle 35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849380" name="Rectangle 36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1849381" name="Group 37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1849382" name="Group 38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849383" name="Rectangle 39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4" name="Line 40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5" name="Line 41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6" name="Line 42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7" name="Line 43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8" name="Line 44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9" name="Line 45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0" name="Line 46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1" name="Line 47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2" name="Line 48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9393" name="Rectangle 49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dest     data</a:t>
                </a:r>
              </a:p>
            </p:txBody>
          </p:sp>
          <p:sp>
            <p:nvSpPr>
              <p:cNvPr id="1849394" name="Rectangle 50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5" name="Line 51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6" name="Line 52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7" name="Line 53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8" name="Line 54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9" name="Line 55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400" name="Freeform 56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1" name="Freeform 57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2" name="Line 58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3" name="Rectangle 59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849404" name="Line 60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9405" name="Group 61"/>
          <p:cNvGrpSpPr>
            <a:grpSpLocks/>
          </p:cNvGrpSpPr>
          <p:nvPr/>
        </p:nvGrpSpPr>
        <p:grpSpPr bwMode="auto">
          <a:xfrm>
            <a:off x="6616700" y="790575"/>
            <a:ext cx="1098550" cy="896938"/>
            <a:chOff x="4272" y="674"/>
            <a:chExt cx="692" cy="613"/>
          </a:xfrm>
        </p:grpSpPr>
        <p:sp>
          <p:nvSpPr>
            <p:cNvPr id="1849406" name="Rectangle 62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9407" name="Group 63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849408" name="Line 64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09" name="Line 65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10" name="Line 66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9411" name="Rectangle 67"/>
          <p:cNvSpPr>
            <a:spLocks noChangeArrowheads="1"/>
          </p:cNvSpPr>
          <p:nvPr/>
        </p:nvSpPr>
        <p:spPr bwMode="auto">
          <a:xfrm>
            <a:off x="168275" y="892175"/>
            <a:ext cx="13096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Table</a:t>
            </a:r>
          </a:p>
        </p:txBody>
      </p:sp>
      <p:sp>
        <p:nvSpPr>
          <p:cNvPr id="1849412" name="Rectangle 68"/>
          <p:cNvSpPr>
            <a:spLocks noChangeArrowheads="1"/>
          </p:cNvSpPr>
          <p:nvPr/>
        </p:nvSpPr>
        <p:spPr bwMode="auto">
          <a:xfrm>
            <a:off x="365125" y="5092700"/>
            <a:ext cx="837247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Renaming table is a cache to speed up register name look up. It needs to be cleared after each exception taken.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When else are valid bits cleared? </a:t>
            </a:r>
          </a:p>
        </p:txBody>
      </p:sp>
      <p:sp>
        <p:nvSpPr>
          <p:cNvPr id="1849413" name="Text Box 69"/>
          <p:cNvSpPr txBox="1">
            <a:spLocks noChangeArrowheads="1"/>
          </p:cNvSpPr>
          <p:nvPr/>
        </p:nvSpPr>
        <p:spPr bwMode="auto">
          <a:xfrm>
            <a:off x="5889625" y="5702300"/>
            <a:ext cx="2333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Control transfers</a:t>
            </a:r>
          </a:p>
        </p:txBody>
      </p:sp>
      <p:grpSp>
        <p:nvGrpSpPr>
          <p:cNvPr id="1849414" name="Group 70"/>
          <p:cNvGrpSpPr>
            <a:grpSpLocks/>
          </p:cNvGrpSpPr>
          <p:nvPr/>
        </p:nvGrpSpPr>
        <p:grpSpPr bwMode="auto">
          <a:xfrm>
            <a:off x="1552575" y="762000"/>
            <a:ext cx="2874963" cy="1196975"/>
            <a:chOff x="1098" y="648"/>
            <a:chExt cx="1811" cy="754"/>
          </a:xfrm>
        </p:grpSpPr>
        <p:sp>
          <p:nvSpPr>
            <p:cNvPr id="1849415" name="Rectangle 71"/>
            <p:cNvSpPr>
              <a:spLocks noChangeArrowheads="1"/>
            </p:cNvSpPr>
            <p:nvPr/>
          </p:nvSpPr>
          <p:spPr bwMode="auto">
            <a:xfrm>
              <a:off x="1098" y="666"/>
              <a:ext cx="24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r</a:t>
              </a:r>
              <a:r>
                <a:rPr lang="en-US" sz="1800" i="1" baseline="-25000">
                  <a:latin typeface="Verdana" charset="0"/>
                </a:rPr>
                <a:t>1 </a:t>
              </a:r>
            </a:p>
          </p:txBody>
        </p:sp>
        <p:grpSp>
          <p:nvGrpSpPr>
            <p:cNvPr id="1849416" name="Group 72"/>
            <p:cNvGrpSpPr>
              <a:grpSpLocks/>
            </p:cNvGrpSpPr>
            <p:nvPr/>
          </p:nvGrpSpPr>
          <p:grpSpPr bwMode="auto">
            <a:xfrm>
              <a:off x="1298" y="690"/>
              <a:ext cx="624" cy="712"/>
              <a:chOff x="1338" y="714"/>
              <a:chExt cx="624" cy="720"/>
            </a:xfrm>
          </p:grpSpPr>
          <p:sp>
            <p:nvSpPr>
              <p:cNvPr id="1849417" name="Rectangle 73"/>
              <p:cNvSpPr>
                <a:spLocks noChangeArrowheads="1"/>
              </p:cNvSpPr>
              <p:nvPr/>
            </p:nvSpPr>
            <p:spPr bwMode="auto">
              <a:xfrm>
                <a:off x="1338" y="762"/>
                <a:ext cx="432" cy="67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18" name="Rectangle 74"/>
              <p:cNvSpPr>
                <a:spLocks noChangeArrowheads="1"/>
              </p:cNvSpPr>
              <p:nvPr/>
            </p:nvSpPr>
            <p:spPr bwMode="auto">
              <a:xfrm>
                <a:off x="1338" y="714"/>
                <a:ext cx="43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t</a:t>
                </a:r>
                <a:endParaRPr lang="en-US" sz="1800" i="1" baseline="-25000">
                  <a:latin typeface="Verdana" charset="0"/>
                </a:endParaRPr>
              </a:p>
            </p:txBody>
          </p:sp>
          <p:sp>
            <p:nvSpPr>
              <p:cNvPr id="1849419" name="Rectangle 75"/>
              <p:cNvSpPr>
                <a:spLocks noChangeArrowheads="1"/>
              </p:cNvSpPr>
              <p:nvPr/>
            </p:nvSpPr>
            <p:spPr bwMode="auto">
              <a:xfrm>
                <a:off x="1338" y="90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0" name="Rectangle 76"/>
              <p:cNvSpPr>
                <a:spLocks noChangeArrowheads="1"/>
              </p:cNvSpPr>
              <p:nvPr/>
            </p:nvSpPr>
            <p:spPr bwMode="auto">
              <a:xfrm>
                <a:off x="1338" y="129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1" name="Rectangle 77"/>
              <p:cNvSpPr>
                <a:spLocks noChangeArrowheads="1"/>
              </p:cNvSpPr>
              <p:nvPr/>
            </p:nvSpPr>
            <p:spPr bwMode="auto">
              <a:xfrm>
                <a:off x="1770" y="71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v</a:t>
                </a:r>
                <a:endParaRPr lang="en-US" sz="2000" i="1" baseline="-25000">
                  <a:latin typeface="Verdana" charset="0"/>
                </a:endParaRPr>
              </a:p>
            </p:txBody>
          </p:sp>
          <p:sp>
            <p:nvSpPr>
              <p:cNvPr id="1849422" name="Rectangle 78"/>
              <p:cNvSpPr>
                <a:spLocks noChangeArrowheads="1"/>
              </p:cNvSpPr>
              <p:nvPr/>
            </p:nvSpPr>
            <p:spPr bwMode="auto">
              <a:xfrm>
                <a:off x="1770" y="90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3" name="Rectangle 79"/>
              <p:cNvSpPr>
                <a:spLocks noChangeArrowheads="1"/>
              </p:cNvSpPr>
              <p:nvPr/>
            </p:nvSpPr>
            <p:spPr bwMode="auto">
              <a:xfrm>
                <a:off x="1770" y="105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4" name="Rectangle 80"/>
              <p:cNvSpPr>
                <a:spLocks noChangeArrowheads="1"/>
              </p:cNvSpPr>
              <p:nvPr/>
            </p:nvSpPr>
            <p:spPr bwMode="auto">
              <a:xfrm>
                <a:off x="1770" y="129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425" name="Rectangle 81"/>
            <p:cNvSpPr>
              <a:spLocks noChangeArrowheads="1"/>
            </p:cNvSpPr>
            <p:nvPr/>
          </p:nvSpPr>
          <p:spPr bwMode="auto">
            <a:xfrm>
              <a:off x="1098" y="858"/>
              <a:ext cx="24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r</a:t>
              </a:r>
              <a:r>
                <a:rPr lang="en-US" sz="1800" i="1" baseline="-25000">
                  <a:latin typeface="Verdana" charset="0"/>
                </a:rPr>
                <a:t>2 </a:t>
              </a:r>
            </a:p>
          </p:txBody>
        </p:sp>
        <p:sp>
          <p:nvSpPr>
            <p:cNvPr id="1849426" name="Text Box 82"/>
            <p:cNvSpPr txBox="1">
              <a:spLocks noChangeArrowheads="1"/>
            </p:cNvSpPr>
            <p:nvPr/>
          </p:nvSpPr>
          <p:spPr bwMode="auto">
            <a:xfrm>
              <a:off x="2152" y="648"/>
              <a:ext cx="757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tag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valid bit</a:t>
              </a:r>
            </a:p>
          </p:txBody>
        </p:sp>
        <p:sp>
          <p:nvSpPr>
            <p:cNvPr id="1849427" name="Freeform 83"/>
            <p:cNvSpPr>
              <a:spLocks/>
            </p:cNvSpPr>
            <p:nvPr/>
          </p:nvSpPr>
          <p:spPr bwMode="auto">
            <a:xfrm>
              <a:off x="1624" y="648"/>
              <a:ext cx="52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88" y="0"/>
                </a:cxn>
                <a:cxn ang="0">
                  <a:pos x="528" y="96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100" y="48"/>
                    <a:pt x="200" y="0"/>
                    <a:pt x="288" y="0"/>
                  </a:cubicBezTo>
                  <a:cubicBezTo>
                    <a:pt x="376" y="0"/>
                    <a:pt x="488" y="80"/>
                    <a:pt x="528" y="96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28" name="Line 84"/>
            <p:cNvSpPr>
              <a:spLocks noChangeShapeType="1"/>
            </p:cNvSpPr>
            <p:nvPr/>
          </p:nvSpPr>
          <p:spPr bwMode="auto">
            <a:xfrm>
              <a:off x="1912" y="840"/>
              <a:ext cx="24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9429" name="Freeform 85"/>
          <p:cNvSpPr>
            <a:spLocks/>
          </p:cNvSpPr>
          <p:nvPr/>
        </p:nvSpPr>
        <p:spPr bwMode="auto">
          <a:xfrm>
            <a:off x="7721600" y="11430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41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A01-8F66-8344-B13B-FED3445793F3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860610" name="Group 2"/>
          <p:cNvGrpSpPr>
            <a:grpSpLocks/>
          </p:cNvGrpSpPr>
          <p:nvPr/>
        </p:nvGrpSpPr>
        <p:grpSpPr bwMode="auto">
          <a:xfrm>
            <a:off x="6051550" y="1096963"/>
            <a:ext cx="2481263" cy="5168900"/>
            <a:chOff x="3229" y="879"/>
            <a:chExt cx="1563" cy="3256"/>
          </a:xfrm>
        </p:grpSpPr>
        <p:sp>
          <p:nvSpPr>
            <p:cNvPr id="1860611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2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3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4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800" i="1">
                <a:latin typeface="Verdana" charset="0"/>
              </a:endParaRPr>
            </a:p>
          </p:txBody>
        </p:sp>
        <p:sp>
          <p:nvSpPr>
            <p:cNvPr id="1860615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I-cache</a:t>
              </a:r>
            </a:p>
          </p:txBody>
        </p:sp>
        <p:sp>
          <p:nvSpPr>
            <p:cNvPr id="1860616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Fetch Buffer</a:t>
              </a:r>
            </a:p>
          </p:txBody>
        </p:sp>
        <p:sp>
          <p:nvSpPr>
            <p:cNvPr id="1860617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Issue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Buffer</a:t>
              </a:r>
            </a:p>
          </p:txBody>
        </p:sp>
        <p:sp>
          <p:nvSpPr>
            <p:cNvPr id="1860618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Func.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Units</a:t>
              </a:r>
            </a:p>
          </p:txBody>
        </p:sp>
        <p:sp>
          <p:nvSpPr>
            <p:cNvPr id="1860619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Arch.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State</a:t>
              </a:r>
            </a:p>
          </p:txBody>
        </p:sp>
        <p:sp>
          <p:nvSpPr>
            <p:cNvPr id="1860620" name="Line 12"/>
            <p:cNvSpPr>
              <a:spLocks noChangeAspect="1" noChangeShapeType="1"/>
            </p:cNvSpPr>
            <p:nvPr/>
          </p:nvSpPr>
          <p:spPr bwMode="auto">
            <a:xfrm rot="-162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1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2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3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4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Execute</a:t>
              </a:r>
            </a:p>
          </p:txBody>
        </p:sp>
        <p:sp>
          <p:nvSpPr>
            <p:cNvPr id="1860625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6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Decode</a:t>
              </a:r>
            </a:p>
          </p:txBody>
        </p:sp>
        <p:sp>
          <p:nvSpPr>
            <p:cNvPr id="1860626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Result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Buffer</a:t>
              </a:r>
            </a:p>
          </p:txBody>
        </p:sp>
        <p:sp>
          <p:nvSpPr>
            <p:cNvPr id="1860627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8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9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Commit</a:t>
              </a:r>
            </a:p>
          </p:txBody>
        </p:sp>
        <p:sp>
          <p:nvSpPr>
            <p:cNvPr id="1860630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PC</a:t>
              </a:r>
            </a:p>
          </p:txBody>
        </p:sp>
        <p:sp>
          <p:nvSpPr>
            <p:cNvPr id="1860631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i="1">
                  <a:latin typeface="Verdana" charset="0"/>
                </a:rPr>
                <a:t>Fetch</a:t>
              </a:r>
            </a:p>
          </p:txBody>
        </p:sp>
      </p:grpSp>
      <p:grpSp>
        <p:nvGrpSpPr>
          <p:cNvPr id="1860632" name="Group 24"/>
          <p:cNvGrpSpPr>
            <a:grpSpLocks/>
          </p:cNvGrpSpPr>
          <p:nvPr/>
        </p:nvGrpSpPr>
        <p:grpSpPr bwMode="auto">
          <a:xfrm>
            <a:off x="4213225" y="1046163"/>
            <a:ext cx="2079625" cy="4637087"/>
            <a:chOff x="2654" y="819"/>
            <a:chExt cx="1310" cy="2921"/>
          </a:xfrm>
        </p:grpSpPr>
        <p:sp>
          <p:nvSpPr>
            <p:cNvPr id="1860633" name="Freeform 25"/>
            <p:cNvSpPr>
              <a:spLocks noChangeAspect="1"/>
            </p:cNvSpPr>
            <p:nvPr/>
          </p:nvSpPr>
          <p:spPr bwMode="auto">
            <a:xfrm>
              <a:off x="3356" y="892"/>
              <a:ext cx="608" cy="2498"/>
            </a:xfrm>
            <a:custGeom>
              <a:avLst/>
              <a:gdLst/>
              <a:ahLst/>
              <a:cxnLst>
                <a:cxn ang="0">
                  <a:pos x="608" y="2765"/>
                </a:cxn>
                <a:cxn ang="0">
                  <a:pos x="466" y="2744"/>
                </a:cxn>
                <a:cxn ang="0">
                  <a:pos x="424" y="2712"/>
                </a:cxn>
                <a:cxn ang="0">
                  <a:pos x="393" y="2707"/>
                </a:cxn>
                <a:cxn ang="0">
                  <a:pos x="351" y="2676"/>
                </a:cxn>
                <a:cxn ang="0">
                  <a:pos x="288" y="2655"/>
                </a:cxn>
                <a:cxn ang="0">
                  <a:pos x="225" y="2602"/>
                </a:cxn>
                <a:cxn ang="0">
                  <a:pos x="173" y="2529"/>
                </a:cxn>
                <a:cxn ang="0">
                  <a:pos x="152" y="2477"/>
                </a:cxn>
                <a:cxn ang="0">
                  <a:pos x="110" y="2456"/>
                </a:cxn>
                <a:cxn ang="0">
                  <a:pos x="58" y="2309"/>
                </a:cxn>
                <a:cxn ang="0">
                  <a:pos x="37" y="2215"/>
                </a:cxn>
                <a:cxn ang="0">
                  <a:pos x="26" y="2152"/>
                </a:cxn>
                <a:cxn ang="0">
                  <a:pos x="16" y="2089"/>
                </a:cxn>
                <a:cxn ang="0">
                  <a:pos x="0" y="1754"/>
                </a:cxn>
                <a:cxn ang="0">
                  <a:pos x="5" y="1073"/>
                </a:cxn>
                <a:cxn ang="0">
                  <a:pos x="84" y="393"/>
                </a:cxn>
                <a:cxn ang="0">
                  <a:pos x="147" y="204"/>
                </a:cxn>
                <a:cxn ang="0">
                  <a:pos x="183" y="183"/>
                </a:cxn>
                <a:cxn ang="0">
                  <a:pos x="225" y="152"/>
                </a:cxn>
                <a:cxn ang="0">
                  <a:pos x="241" y="131"/>
                </a:cxn>
                <a:cxn ang="0">
                  <a:pos x="325" y="68"/>
                </a:cxn>
                <a:cxn ang="0">
                  <a:pos x="513" y="10"/>
                </a:cxn>
                <a:cxn ang="0">
                  <a:pos x="534" y="5"/>
                </a:cxn>
                <a:cxn ang="0">
                  <a:pos x="566" y="0"/>
                </a:cxn>
              </a:cxnLst>
              <a:rect l="0" t="0" r="r" b="b"/>
              <a:pathLst>
                <a:path w="608" h="2774">
                  <a:moveTo>
                    <a:pt x="608" y="2765"/>
                  </a:moveTo>
                  <a:cubicBezTo>
                    <a:pt x="557" y="2774"/>
                    <a:pt x="515" y="2756"/>
                    <a:pt x="466" y="2744"/>
                  </a:cubicBezTo>
                  <a:cubicBezTo>
                    <a:pt x="452" y="2733"/>
                    <a:pt x="440" y="2720"/>
                    <a:pt x="424" y="2712"/>
                  </a:cubicBezTo>
                  <a:cubicBezTo>
                    <a:pt x="415" y="2707"/>
                    <a:pt x="402" y="2712"/>
                    <a:pt x="393" y="2707"/>
                  </a:cubicBezTo>
                  <a:cubicBezTo>
                    <a:pt x="377" y="2699"/>
                    <a:pt x="366" y="2685"/>
                    <a:pt x="351" y="2676"/>
                  </a:cubicBezTo>
                  <a:cubicBezTo>
                    <a:pt x="344" y="2672"/>
                    <a:pt x="295" y="2657"/>
                    <a:pt x="288" y="2655"/>
                  </a:cubicBezTo>
                  <a:cubicBezTo>
                    <a:pt x="278" y="2648"/>
                    <a:pt x="236" y="2618"/>
                    <a:pt x="225" y="2602"/>
                  </a:cubicBezTo>
                  <a:cubicBezTo>
                    <a:pt x="170" y="2519"/>
                    <a:pt x="241" y="2597"/>
                    <a:pt x="173" y="2529"/>
                  </a:cubicBezTo>
                  <a:cubicBezTo>
                    <a:pt x="166" y="2512"/>
                    <a:pt x="164" y="2491"/>
                    <a:pt x="152" y="2477"/>
                  </a:cubicBezTo>
                  <a:cubicBezTo>
                    <a:pt x="142" y="2465"/>
                    <a:pt x="122" y="2467"/>
                    <a:pt x="110" y="2456"/>
                  </a:cubicBezTo>
                  <a:cubicBezTo>
                    <a:pt x="98" y="2406"/>
                    <a:pt x="74" y="2359"/>
                    <a:pt x="58" y="2309"/>
                  </a:cubicBezTo>
                  <a:cubicBezTo>
                    <a:pt x="48" y="2279"/>
                    <a:pt x="47" y="2246"/>
                    <a:pt x="37" y="2215"/>
                  </a:cubicBezTo>
                  <a:cubicBezTo>
                    <a:pt x="19" y="2101"/>
                    <a:pt x="45" y="2263"/>
                    <a:pt x="26" y="2152"/>
                  </a:cubicBezTo>
                  <a:cubicBezTo>
                    <a:pt x="22" y="2131"/>
                    <a:pt x="16" y="2089"/>
                    <a:pt x="16" y="2089"/>
                  </a:cubicBezTo>
                  <a:cubicBezTo>
                    <a:pt x="8" y="1977"/>
                    <a:pt x="3" y="1867"/>
                    <a:pt x="0" y="1754"/>
                  </a:cubicBezTo>
                  <a:cubicBezTo>
                    <a:pt x="2" y="1527"/>
                    <a:pt x="2" y="1300"/>
                    <a:pt x="5" y="1073"/>
                  </a:cubicBezTo>
                  <a:cubicBezTo>
                    <a:pt x="8" y="855"/>
                    <a:pt x="16" y="604"/>
                    <a:pt x="84" y="393"/>
                  </a:cubicBezTo>
                  <a:cubicBezTo>
                    <a:pt x="88" y="370"/>
                    <a:pt x="125" y="230"/>
                    <a:pt x="147" y="204"/>
                  </a:cubicBezTo>
                  <a:cubicBezTo>
                    <a:pt x="156" y="193"/>
                    <a:pt x="171" y="190"/>
                    <a:pt x="183" y="183"/>
                  </a:cubicBezTo>
                  <a:cubicBezTo>
                    <a:pt x="207" y="138"/>
                    <a:pt x="176" y="184"/>
                    <a:pt x="225" y="152"/>
                  </a:cubicBezTo>
                  <a:cubicBezTo>
                    <a:pt x="232" y="147"/>
                    <a:pt x="235" y="138"/>
                    <a:pt x="241" y="131"/>
                  </a:cubicBezTo>
                  <a:cubicBezTo>
                    <a:pt x="265" y="105"/>
                    <a:pt x="291" y="79"/>
                    <a:pt x="325" y="68"/>
                  </a:cubicBezTo>
                  <a:cubicBezTo>
                    <a:pt x="369" y="20"/>
                    <a:pt x="452" y="15"/>
                    <a:pt x="513" y="10"/>
                  </a:cubicBezTo>
                  <a:cubicBezTo>
                    <a:pt x="520" y="8"/>
                    <a:pt x="527" y="6"/>
                    <a:pt x="534" y="5"/>
                  </a:cubicBezTo>
                  <a:cubicBezTo>
                    <a:pt x="545" y="3"/>
                    <a:pt x="566" y="0"/>
                    <a:pt x="566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34" name="Text Box 26"/>
            <p:cNvSpPr txBox="1">
              <a:spLocks noChangeArrowheads="1"/>
            </p:cNvSpPr>
            <p:nvPr/>
          </p:nvSpPr>
          <p:spPr bwMode="auto">
            <a:xfrm>
              <a:off x="2792" y="3336"/>
              <a:ext cx="771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Branch</a:t>
              </a:r>
              <a:br>
                <a:rPr lang="en-US" sz="1800">
                  <a:latin typeface="Verdana" charset="0"/>
                </a:rPr>
              </a:br>
              <a:r>
                <a:rPr lang="en-US" sz="1800">
                  <a:latin typeface="Verdana" charset="0"/>
                </a:rPr>
                <a:t>executed</a:t>
              </a:r>
            </a:p>
          </p:txBody>
        </p:sp>
        <p:sp>
          <p:nvSpPr>
            <p:cNvPr id="1860635" name="Text Box 27"/>
            <p:cNvSpPr txBox="1">
              <a:spLocks noChangeArrowheads="1"/>
            </p:cNvSpPr>
            <p:nvPr/>
          </p:nvSpPr>
          <p:spPr bwMode="auto">
            <a:xfrm>
              <a:off x="2654" y="819"/>
              <a:ext cx="110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Next fetch started</a:t>
              </a:r>
            </a:p>
          </p:txBody>
        </p:sp>
      </p:grpSp>
      <p:sp>
        <p:nvSpPr>
          <p:cNvPr id="1860636" name="Text Box 28"/>
          <p:cNvSpPr txBox="1">
            <a:spLocks noChangeArrowheads="1"/>
          </p:cNvSpPr>
          <p:nvPr/>
        </p:nvSpPr>
        <p:spPr bwMode="auto">
          <a:xfrm>
            <a:off x="336550" y="1797050"/>
            <a:ext cx="379730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Modern processors may have &gt; 10 pipeline stages between next PC calculation and branch resolution !</a:t>
            </a:r>
          </a:p>
        </p:txBody>
      </p:sp>
      <p:sp>
        <p:nvSpPr>
          <p:cNvPr id="1860637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Control Flow Penalty</a:t>
            </a:r>
          </a:p>
        </p:txBody>
      </p:sp>
      <p:sp>
        <p:nvSpPr>
          <p:cNvPr id="1860638" name="Text Box 30"/>
          <p:cNvSpPr txBox="1">
            <a:spLocks noChangeArrowheads="1"/>
          </p:cNvSpPr>
          <p:nvPr/>
        </p:nvSpPr>
        <p:spPr bwMode="auto">
          <a:xfrm>
            <a:off x="365125" y="3459163"/>
            <a:ext cx="3492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800" i="1">
                <a:solidFill>
                  <a:srgbClr val="56127A"/>
                </a:solidFill>
                <a:latin typeface="Verdana" charset="0"/>
              </a:rPr>
              <a:t>How much work is lost if pipeline doesn’t follow correct instruction flow</a:t>
            </a:r>
            <a:r>
              <a:rPr lang="en-US" sz="1800"/>
              <a:t>?</a:t>
            </a:r>
          </a:p>
        </p:txBody>
      </p:sp>
      <p:sp>
        <p:nvSpPr>
          <p:cNvPr id="1860639" name="Text Box 31"/>
          <p:cNvSpPr txBox="1">
            <a:spLocks noChangeArrowheads="1"/>
          </p:cNvSpPr>
          <p:nvPr/>
        </p:nvSpPr>
        <p:spPr bwMode="auto">
          <a:xfrm>
            <a:off x="639763" y="4494213"/>
            <a:ext cx="3687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~ Loop length x pipeline 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638" grpId="0"/>
      <p:bldP spid="18606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D093-45A9-5648-AB4A-69DB3359FE9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2658" name="Rectangle 2"/>
          <p:cNvSpPr>
            <a:spLocks noChangeArrowheads="1"/>
          </p:cNvSpPr>
          <p:nvPr/>
        </p:nvSpPr>
        <p:spPr bwMode="auto">
          <a:xfrm>
            <a:off x="436563" y="3481388"/>
            <a:ext cx="8077200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 i="1">
                <a:latin typeface="Verdana" charset="0"/>
              </a:rPr>
              <a:t>Instruction		Taken known?	Target known?</a:t>
            </a:r>
          </a:p>
          <a:p>
            <a:pPr marL="285750" indent="-285750" algn="l"/>
            <a:r>
              <a:rPr lang="en-US" sz="2400">
                <a:latin typeface="Verdana" charset="0"/>
              </a:rPr>
              <a:t>J</a:t>
            </a:r>
          </a:p>
          <a:p>
            <a:pPr marL="285750" indent="-285750" algn="l"/>
            <a:r>
              <a:rPr lang="en-US" sz="2400">
                <a:latin typeface="Verdana" charset="0"/>
              </a:rPr>
              <a:t>JR</a:t>
            </a:r>
          </a:p>
          <a:p>
            <a:pPr marL="285750" indent="-285750" algn="l"/>
            <a:r>
              <a:rPr lang="en-US" sz="2000">
                <a:latin typeface="Verdana" charset="0"/>
              </a:rPr>
              <a:t>BEQZ/BNEZ</a:t>
            </a:r>
            <a:endParaRPr lang="en-US" sz="2400">
              <a:latin typeface="Verdana" charset="0"/>
            </a:endParaRPr>
          </a:p>
        </p:txBody>
      </p:sp>
      <p:sp>
        <p:nvSpPr>
          <p:cNvPr id="1862659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" y="381000"/>
            <a:ext cx="7162800" cy="533400"/>
          </a:xfrm>
        </p:spPr>
        <p:txBody>
          <a:bodyPr/>
          <a:lstStyle/>
          <a:p>
            <a:r>
              <a:rPr lang="en-US"/>
              <a:t>MIPS Branches and Jumps</a:t>
            </a:r>
          </a:p>
        </p:txBody>
      </p:sp>
      <p:sp>
        <p:nvSpPr>
          <p:cNvPr id="1862660" name="Text Box 4"/>
          <p:cNvSpPr txBox="1">
            <a:spLocks noChangeArrowheads="1"/>
          </p:cNvSpPr>
          <p:nvPr/>
        </p:nvSpPr>
        <p:spPr bwMode="auto">
          <a:xfrm>
            <a:off x="354013" y="1173163"/>
            <a:ext cx="8418512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latin typeface="Verdana" charset="0"/>
              </a:rPr>
              <a:t>Each instruction fetch depends on one or two pieces of information from the preceding instruction:</a:t>
            </a:r>
          </a:p>
          <a:p>
            <a:pPr algn="l"/>
            <a:r>
              <a:rPr lang="en-US" sz="2400">
                <a:latin typeface="Verdana" charset="0"/>
              </a:rPr>
              <a:t>	1) Is the preceding instruction a taken branch?</a:t>
            </a:r>
          </a:p>
          <a:p>
            <a:pPr algn="l"/>
            <a:r>
              <a:rPr lang="en-US" sz="2400">
                <a:latin typeface="Verdana" charset="0"/>
              </a:rPr>
              <a:t>	2) If so, what is the target address?</a:t>
            </a:r>
          </a:p>
        </p:txBody>
      </p:sp>
      <p:sp>
        <p:nvSpPr>
          <p:cNvPr id="1862661" name="Text Box 5"/>
          <p:cNvSpPr txBox="1">
            <a:spLocks noChangeArrowheads="1"/>
          </p:cNvSpPr>
          <p:nvPr/>
        </p:nvSpPr>
        <p:spPr bwMode="auto">
          <a:xfrm>
            <a:off x="5942013" y="498951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2" name="Text Box 6"/>
          <p:cNvSpPr txBox="1">
            <a:spLocks noChangeArrowheads="1"/>
          </p:cNvSpPr>
          <p:nvPr/>
        </p:nvSpPr>
        <p:spPr bwMode="auto">
          <a:xfrm>
            <a:off x="3152775" y="39036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3" name="Text Box 7"/>
          <p:cNvSpPr txBox="1">
            <a:spLocks noChangeArrowheads="1"/>
          </p:cNvSpPr>
          <p:nvPr/>
        </p:nvSpPr>
        <p:spPr bwMode="auto">
          <a:xfrm>
            <a:off x="5984875" y="39036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4" name="Text Box 8"/>
          <p:cNvSpPr txBox="1">
            <a:spLocks noChangeArrowheads="1"/>
          </p:cNvSpPr>
          <p:nvPr/>
        </p:nvSpPr>
        <p:spPr bwMode="auto">
          <a:xfrm>
            <a:off x="3165475" y="44497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5" name="Text Box 9"/>
          <p:cNvSpPr txBox="1">
            <a:spLocks noChangeArrowheads="1"/>
          </p:cNvSpPr>
          <p:nvPr/>
        </p:nvSpPr>
        <p:spPr bwMode="auto">
          <a:xfrm>
            <a:off x="5984875" y="44497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Reg. Fetch</a:t>
            </a:r>
          </a:p>
        </p:txBody>
      </p:sp>
      <p:grpSp>
        <p:nvGrpSpPr>
          <p:cNvPr id="1862666" name="Group 10"/>
          <p:cNvGrpSpPr>
            <a:grpSpLocks/>
          </p:cNvGrpSpPr>
          <p:nvPr/>
        </p:nvGrpSpPr>
        <p:grpSpPr bwMode="auto">
          <a:xfrm>
            <a:off x="2125663" y="4989513"/>
            <a:ext cx="5035550" cy="1233487"/>
            <a:chOff x="1339" y="3311"/>
            <a:chExt cx="3172" cy="777"/>
          </a:xfrm>
        </p:grpSpPr>
        <p:sp>
          <p:nvSpPr>
            <p:cNvPr id="1862667" name="Text Box 11"/>
            <p:cNvSpPr txBox="1">
              <a:spLocks noChangeArrowheads="1"/>
            </p:cNvSpPr>
            <p:nvPr/>
          </p:nvSpPr>
          <p:spPr bwMode="auto">
            <a:xfrm>
              <a:off x="1967" y="3311"/>
              <a:ext cx="163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>
                  <a:solidFill>
                    <a:srgbClr val="FF0000"/>
                  </a:solidFill>
                  <a:latin typeface="Verdana" charset="0"/>
                </a:rPr>
                <a:t>After Reg. Fetch</a:t>
              </a:r>
              <a:r>
                <a:rPr lang="en-US" sz="2000" baseline="30000">
                  <a:solidFill>
                    <a:srgbClr val="FF0000"/>
                  </a:solidFill>
                  <a:latin typeface="Verdana" charset="0"/>
                </a:rPr>
                <a:t>*</a:t>
              </a:r>
            </a:p>
          </p:txBody>
        </p:sp>
        <p:sp>
          <p:nvSpPr>
            <p:cNvPr id="1862668" name="Text Box 12"/>
            <p:cNvSpPr txBox="1">
              <a:spLocks noChangeArrowheads="1"/>
            </p:cNvSpPr>
            <p:nvPr/>
          </p:nvSpPr>
          <p:spPr bwMode="auto">
            <a:xfrm>
              <a:off x="1339" y="3838"/>
              <a:ext cx="31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baseline="30000"/>
                <a:t>*</a:t>
              </a:r>
              <a:r>
                <a:rPr lang="en-US" sz="2000"/>
                <a:t>Assuming zero detect on register read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2661" grpId="0" autoUpdateAnimBg="0"/>
      <p:bldP spid="1862662" grpId="0" autoUpdateAnimBg="0"/>
      <p:bldP spid="1862663" grpId="0" autoUpdateAnimBg="0"/>
      <p:bldP spid="1862664" grpId="0" autoUpdateAnimBg="0"/>
      <p:bldP spid="186266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C46-D3D8-9040-87C8-9864D0ADD0C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28600"/>
            <a:ext cx="8816975" cy="685800"/>
          </a:xfrm>
        </p:spPr>
        <p:txBody>
          <a:bodyPr/>
          <a:lstStyle/>
          <a:p>
            <a:r>
              <a:rPr lang="en-US"/>
              <a:t>Branch Penalties in Modern Pipelines</a:t>
            </a:r>
          </a:p>
        </p:txBody>
      </p:sp>
      <p:grpSp>
        <p:nvGrpSpPr>
          <p:cNvPr id="1864707" name="Group 3"/>
          <p:cNvGrpSpPr>
            <a:grpSpLocks/>
          </p:cNvGrpSpPr>
          <p:nvPr/>
        </p:nvGrpSpPr>
        <p:grpSpPr bwMode="auto">
          <a:xfrm>
            <a:off x="2565400" y="2006600"/>
            <a:ext cx="5383213" cy="3832225"/>
            <a:chOff x="1306" y="1433"/>
            <a:chExt cx="3391" cy="2414"/>
          </a:xfrm>
        </p:grpSpPr>
        <p:sp>
          <p:nvSpPr>
            <p:cNvPr id="1864708" name="Rectangle 4"/>
            <p:cNvSpPr>
              <a:spLocks noChangeArrowheads="1"/>
            </p:cNvSpPr>
            <p:nvPr/>
          </p:nvSpPr>
          <p:spPr bwMode="auto">
            <a:xfrm>
              <a:off x="1306" y="143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864709" name="Text Box 5"/>
            <p:cNvSpPr txBox="1">
              <a:spLocks noChangeArrowheads="1"/>
            </p:cNvSpPr>
            <p:nvPr/>
          </p:nvSpPr>
          <p:spPr bwMode="auto">
            <a:xfrm>
              <a:off x="1536" y="1437"/>
              <a:ext cx="172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PC Generation/Mux</a:t>
              </a:r>
            </a:p>
          </p:txBody>
        </p:sp>
        <p:sp>
          <p:nvSpPr>
            <p:cNvPr id="1864710" name="Rectangle 6"/>
            <p:cNvSpPr>
              <a:spLocks noChangeArrowheads="1"/>
            </p:cNvSpPr>
            <p:nvPr/>
          </p:nvSpPr>
          <p:spPr bwMode="auto">
            <a:xfrm>
              <a:off x="1306" y="167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864711" name="Text Box 7"/>
            <p:cNvSpPr txBox="1">
              <a:spLocks noChangeArrowheads="1"/>
            </p:cNvSpPr>
            <p:nvPr/>
          </p:nvSpPr>
          <p:spPr bwMode="auto">
            <a:xfrm>
              <a:off x="1536" y="1677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1</a:t>
              </a:r>
            </a:p>
          </p:txBody>
        </p:sp>
        <p:sp>
          <p:nvSpPr>
            <p:cNvPr id="1864712" name="Rectangle 8"/>
            <p:cNvSpPr>
              <a:spLocks noChangeArrowheads="1"/>
            </p:cNvSpPr>
            <p:nvPr/>
          </p:nvSpPr>
          <p:spPr bwMode="auto">
            <a:xfrm>
              <a:off x="1306" y="191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864713" name="Text Box 9"/>
            <p:cNvSpPr txBox="1">
              <a:spLocks noChangeArrowheads="1"/>
            </p:cNvSpPr>
            <p:nvPr/>
          </p:nvSpPr>
          <p:spPr bwMode="auto">
            <a:xfrm>
              <a:off x="1536" y="1917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2</a:t>
              </a:r>
            </a:p>
          </p:txBody>
        </p:sp>
        <p:sp>
          <p:nvSpPr>
            <p:cNvPr id="1864714" name="Rectangle 10"/>
            <p:cNvSpPr>
              <a:spLocks noChangeArrowheads="1"/>
            </p:cNvSpPr>
            <p:nvPr/>
          </p:nvSpPr>
          <p:spPr bwMode="auto">
            <a:xfrm>
              <a:off x="1306" y="215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1864715" name="Text Box 11"/>
            <p:cNvSpPr txBox="1">
              <a:spLocks noChangeArrowheads="1"/>
            </p:cNvSpPr>
            <p:nvPr/>
          </p:nvSpPr>
          <p:spPr bwMode="auto">
            <a:xfrm>
              <a:off x="1536" y="2157"/>
              <a:ext cx="29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Branch Address Calc/Begin Decode</a:t>
              </a:r>
            </a:p>
          </p:txBody>
        </p:sp>
        <p:sp>
          <p:nvSpPr>
            <p:cNvPr id="1864716" name="Rectangle 12"/>
            <p:cNvSpPr>
              <a:spLocks noChangeArrowheads="1"/>
            </p:cNvSpPr>
            <p:nvPr/>
          </p:nvSpPr>
          <p:spPr bwMode="auto">
            <a:xfrm>
              <a:off x="1306" y="239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864717" name="Text Box 13"/>
            <p:cNvSpPr txBox="1">
              <a:spLocks noChangeArrowheads="1"/>
            </p:cNvSpPr>
            <p:nvPr/>
          </p:nvSpPr>
          <p:spPr bwMode="auto">
            <a:xfrm>
              <a:off x="1536" y="2397"/>
              <a:ext cx="15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Complete Decode</a:t>
              </a:r>
            </a:p>
          </p:txBody>
        </p:sp>
        <p:sp>
          <p:nvSpPr>
            <p:cNvPr id="1864718" name="Rectangle 14"/>
            <p:cNvSpPr>
              <a:spLocks noChangeArrowheads="1"/>
            </p:cNvSpPr>
            <p:nvPr/>
          </p:nvSpPr>
          <p:spPr bwMode="auto">
            <a:xfrm>
              <a:off x="1306" y="263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J</a:t>
              </a:r>
            </a:p>
          </p:txBody>
        </p:sp>
        <p:sp>
          <p:nvSpPr>
            <p:cNvPr id="1864719" name="Text Box 15"/>
            <p:cNvSpPr txBox="1">
              <a:spLocks noChangeArrowheads="1"/>
            </p:cNvSpPr>
            <p:nvPr/>
          </p:nvSpPr>
          <p:spPr bwMode="auto">
            <a:xfrm>
              <a:off x="1536" y="2637"/>
              <a:ext cx="316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Steer Instructions to Functional units</a:t>
              </a:r>
            </a:p>
          </p:txBody>
        </p:sp>
        <p:sp>
          <p:nvSpPr>
            <p:cNvPr id="1864720" name="Rectangle 16"/>
            <p:cNvSpPr>
              <a:spLocks noChangeArrowheads="1"/>
            </p:cNvSpPr>
            <p:nvPr/>
          </p:nvSpPr>
          <p:spPr bwMode="auto">
            <a:xfrm>
              <a:off x="1306" y="287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</a:p>
          </p:txBody>
        </p:sp>
        <p:sp>
          <p:nvSpPr>
            <p:cNvPr id="1864721" name="Text Box 17"/>
            <p:cNvSpPr txBox="1">
              <a:spLocks noChangeArrowheads="1"/>
            </p:cNvSpPr>
            <p:nvPr/>
          </p:nvSpPr>
          <p:spPr bwMode="auto">
            <a:xfrm>
              <a:off x="1536" y="2877"/>
              <a:ext cx="16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Register File Read</a:t>
              </a:r>
            </a:p>
          </p:txBody>
        </p:sp>
        <p:sp>
          <p:nvSpPr>
            <p:cNvPr id="1864722" name="Rectangle 18"/>
            <p:cNvSpPr>
              <a:spLocks noChangeArrowheads="1"/>
            </p:cNvSpPr>
            <p:nvPr/>
          </p:nvSpPr>
          <p:spPr bwMode="auto">
            <a:xfrm>
              <a:off x="1306" y="311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864723" name="Text Box 19"/>
            <p:cNvSpPr txBox="1">
              <a:spLocks noChangeArrowheads="1"/>
            </p:cNvSpPr>
            <p:nvPr/>
          </p:nvSpPr>
          <p:spPr bwMode="auto">
            <a:xfrm>
              <a:off x="1536" y="3117"/>
              <a:ext cx="145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Integer Execute</a:t>
              </a:r>
            </a:p>
          </p:txBody>
        </p:sp>
        <p:sp>
          <p:nvSpPr>
            <p:cNvPr id="1864724" name="Line 20"/>
            <p:cNvSpPr>
              <a:spLocks noChangeShapeType="1"/>
            </p:cNvSpPr>
            <p:nvPr/>
          </p:nvSpPr>
          <p:spPr bwMode="auto">
            <a:xfrm>
              <a:off x="1440" y="340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25" name="Text Box 21"/>
            <p:cNvSpPr txBox="1">
              <a:spLocks noChangeArrowheads="1"/>
            </p:cNvSpPr>
            <p:nvPr/>
          </p:nvSpPr>
          <p:spPr bwMode="auto">
            <a:xfrm>
              <a:off x="1584" y="3405"/>
              <a:ext cx="2612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Remainder of execute pipeline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(+ another 6 stages)</a:t>
              </a:r>
            </a:p>
          </p:txBody>
        </p:sp>
      </p:grpSp>
      <p:sp>
        <p:nvSpPr>
          <p:cNvPr id="1864726" name="Text Box 22"/>
          <p:cNvSpPr txBox="1">
            <a:spLocks noChangeArrowheads="1"/>
          </p:cNvSpPr>
          <p:nvPr/>
        </p:nvSpPr>
        <p:spPr bwMode="auto">
          <a:xfrm>
            <a:off x="577850" y="931863"/>
            <a:ext cx="8034338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UltraSPARC-III instruction fetch pipeline stages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(in-order issue, 4-way superscalar, 750MHz, 2000)</a:t>
            </a:r>
          </a:p>
        </p:txBody>
      </p:sp>
      <p:grpSp>
        <p:nvGrpSpPr>
          <p:cNvPr id="1864727" name="Group 23"/>
          <p:cNvGrpSpPr>
            <a:grpSpLocks/>
          </p:cNvGrpSpPr>
          <p:nvPr/>
        </p:nvGrpSpPr>
        <p:grpSpPr bwMode="auto">
          <a:xfrm>
            <a:off x="762000" y="2819400"/>
            <a:ext cx="1752600" cy="1311275"/>
            <a:chOff x="336" y="1920"/>
            <a:chExt cx="1104" cy="826"/>
          </a:xfrm>
        </p:grpSpPr>
        <p:sp>
          <p:nvSpPr>
            <p:cNvPr id="1864728" name="Line 24"/>
            <p:cNvSpPr>
              <a:spLocks noChangeShapeType="1"/>
            </p:cNvSpPr>
            <p:nvPr/>
          </p:nvSpPr>
          <p:spPr bwMode="auto">
            <a:xfrm flipH="1">
              <a:off x="1104" y="2352"/>
              <a:ext cx="33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29" name="Text Box 25"/>
            <p:cNvSpPr txBox="1">
              <a:spLocks noChangeArrowheads="1"/>
            </p:cNvSpPr>
            <p:nvPr/>
          </p:nvSpPr>
          <p:spPr bwMode="auto">
            <a:xfrm>
              <a:off x="336" y="1920"/>
              <a:ext cx="1018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Branch Target Address Known</a:t>
              </a:r>
            </a:p>
          </p:txBody>
        </p:sp>
      </p:grpSp>
      <p:grpSp>
        <p:nvGrpSpPr>
          <p:cNvPr id="1864730" name="Group 26"/>
          <p:cNvGrpSpPr>
            <a:grpSpLocks/>
          </p:cNvGrpSpPr>
          <p:nvPr/>
        </p:nvGrpSpPr>
        <p:grpSpPr bwMode="auto">
          <a:xfrm>
            <a:off x="419100" y="4140200"/>
            <a:ext cx="2133600" cy="1920875"/>
            <a:chOff x="96" y="2736"/>
            <a:chExt cx="1344" cy="1210"/>
          </a:xfrm>
        </p:grpSpPr>
        <p:sp>
          <p:nvSpPr>
            <p:cNvPr id="1864731" name="Line 27"/>
            <p:cNvSpPr>
              <a:spLocks noChangeShapeType="1"/>
            </p:cNvSpPr>
            <p:nvPr/>
          </p:nvSpPr>
          <p:spPr bwMode="auto">
            <a:xfrm flipH="1">
              <a:off x="1104" y="3072"/>
              <a:ext cx="33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32" name="Text Box 28"/>
            <p:cNvSpPr txBox="1">
              <a:spLocks noChangeArrowheads="1"/>
            </p:cNvSpPr>
            <p:nvPr/>
          </p:nvSpPr>
          <p:spPr bwMode="auto">
            <a:xfrm>
              <a:off x="96" y="2736"/>
              <a:ext cx="1200" cy="1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Branch Direction &amp;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Jump Register Target Known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4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4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4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4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535C-107C-CD4D-AC0C-4C54228B399F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time in Lecture 12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83500" cy="5207000"/>
          </a:xfrm>
        </p:spPr>
        <p:txBody>
          <a:bodyPr/>
          <a:lstStyle/>
          <a:p>
            <a:r>
              <a:rPr lang="en-US"/>
              <a:t>Pipelining is complicated by multiple and/or variable latency functional units</a:t>
            </a:r>
          </a:p>
          <a:p>
            <a:r>
              <a:rPr lang="en-US"/>
              <a:t>Out-of-order and/or pipelined execution requires tracking of dependencies</a:t>
            </a:r>
          </a:p>
          <a:p>
            <a:pPr lvl="1"/>
            <a:r>
              <a:rPr lang="en-US"/>
              <a:t>RAW</a:t>
            </a:r>
          </a:p>
          <a:p>
            <a:pPr lvl="1"/>
            <a:r>
              <a:rPr lang="en-US"/>
              <a:t>WAR</a:t>
            </a:r>
          </a:p>
          <a:p>
            <a:pPr lvl="1"/>
            <a:r>
              <a:rPr lang="en-US"/>
              <a:t>WAW</a:t>
            </a:r>
          </a:p>
          <a:p>
            <a:r>
              <a:rPr lang="en-US"/>
              <a:t>Dynamic issue logic can support out-of-order execution to improve performance</a:t>
            </a:r>
          </a:p>
          <a:p>
            <a:pPr lvl="1"/>
            <a:r>
              <a:rPr lang="en-US"/>
              <a:t>Last time, looked at simple scoreboard to track out-of-order completion</a:t>
            </a:r>
          </a:p>
          <a:p>
            <a:r>
              <a:rPr lang="en-US"/>
              <a:t>Hardware register renaming can further improve performance by removing hazards.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ED1D-2439-BB46-B065-02568A581131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495300"/>
            <a:ext cx="8458200" cy="711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Reducing Control Flow Penalty </a:t>
            </a:r>
          </a:p>
        </p:txBody>
      </p:sp>
      <p:sp>
        <p:nvSpPr>
          <p:cNvPr id="1866755" name="Rectangle 3"/>
          <p:cNvSpPr>
            <a:spLocks noChangeArrowheads="1"/>
          </p:cNvSpPr>
          <p:nvPr/>
        </p:nvSpPr>
        <p:spPr bwMode="auto">
          <a:xfrm>
            <a:off x="838200" y="1287463"/>
            <a:ext cx="7013575" cy="4479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Software solutions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Eliminate branches - loop unrolling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Increases the run length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Reduce resolution time - instruction scheduling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Compute the branch condition as early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as possible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(of limited value)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Hardware solutions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Find something else to do -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delay slots  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Replaces pipeline bubbles with useful work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(requires software cooperation)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Speculate - branch prediction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Speculative execution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of instructions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beyond the branch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B6C8-2006-0042-9579-31A4D55D2075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152400"/>
            <a:ext cx="8026400" cy="78581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Prediction</a:t>
            </a:r>
          </a:p>
        </p:txBody>
      </p:sp>
      <p:sp>
        <p:nvSpPr>
          <p:cNvPr id="1868803" name="Rectangle 3"/>
          <p:cNvSpPr>
            <a:spLocks noChangeArrowheads="1"/>
          </p:cNvSpPr>
          <p:nvPr/>
        </p:nvSpPr>
        <p:spPr bwMode="auto">
          <a:xfrm>
            <a:off x="706438" y="989013"/>
            <a:ext cx="8231187" cy="4841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Motivation: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Branch penalties limit performance of deeply pipelined processors</a:t>
            </a: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Modern branch predictors have high accuracy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(&gt;95%) and can reduce branch penalties significantly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Required hardware support:</a:t>
            </a: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Prediction structures: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Branch history tables, branch target buffers, etc.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Mispredict recovery mechanisms: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Keep result computation separate from commit	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Kill instructions following branch in pipeline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Restore state to state following branch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9B0-0C49-BC4B-8C4B-DFDAA18CE93E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228600"/>
            <a:ext cx="7848600" cy="760413"/>
          </a:xfrm>
        </p:spPr>
        <p:txBody>
          <a:bodyPr/>
          <a:lstStyle/>
          <a:p>
            <a:r>
              <a:rPr lang="en-US"/>
              <a:t>Static Branch Prediction</a:t>
            </a:r>
          </a:p>
        </p:txBody>
      </p:sp>
      <p:sp>
        <p:nvSpPr>
          <p:cNvPr id="1870851" name="Rectangle 3"/>
          <p:cNvSpPr>
            <a:spLocks noChangeArrowheads="1"/>
          </p:cNvSpPr>
          <p:nvPr/>
        </p:nvSpPr>
        <p:spPr bwMode="auto">
          <a:xfrm>
            <a:off x="584200" y="1054100"/>
            <a:ext cx="71501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Overall probability a branch is taken is ~60-70% but:</a:t>
            </a:r>
          </a:p>
        </p:txBody>
      </p:sp>
      <p:sp>
        <p:nvSpPr>
          <p:cNvPr id="1870852" name="Text Box 4"/>
          <p:cNvSpPr txBox="1">
            <a:spLocks noChangeArrowheads="1"/>
          </p:cNvSpPr>
          <p:nvPr/>
        </p:nvSpPr>
        <p:spPr bwMode="auto">
          <a:xfrm>
            <a:off x="661988" y="3619500"/>
            <a:ext cx="8113712" cy="2225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ISA can attach preferred direction semantics to branches, e.g., Motorola MC88110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bne0</a:t>
            </a:r>
            <a:r>
              <a:rPr lang="en-US" sz="2000" i="1">
                <a:latin typeface="Verdana" charset="0"/>
              </a:rPr>
              <a:t> (preferred  taken)	 </a:t>
            </a:r>
            <a:r>
              <a:rPr lang="en-US" sz="2000">
                <a:latin typeface="Verdana" charset="0"/>
              </a:rPr>
              <a:t>beq0</a:t>
            </a:r>
            <a:r>
              <a:rPr lang="en-US" sz="2000" i="1">
                <a:latin typeface="Verdana" charset="0"/>
              </a:rPr>
              <a:t> (not taken)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ISA can allow arbitrary choice of statically predicted direction, e.g., HP PA-RISC, Intel IA-64</a:t>
            </a:r>
            <a:br>
              <a:rPr lang="en-US" sz="2000">
                <a:latin typeface="Verdana" charset="0"/>
              </a:rPr>
            </a:br>
            <a:r>
              <a:rPr lang="en-US" sz="2000">
                <a:latin typeface="Verdana" charset="0"/>
              </a:rPr>
              <a:t>      typically reported as ~80% accurate</a:t>
            </a:r>
          </a:p>
        </p:txBody>
      </p:sp>
      <p:grpSp>
        <p:nvGrpSpPr>
          <p:cNvPr id="1870853" name="Group 5"/>
          <p:cNvGrpSpPr>
            <a:grpSpLocks/>
          </p:cNvGrpSpPr>
          <p:nvPr/>
        </p:nvGrpSpPr>
        <p:grpSpPr bwMode="auto">
          <a:xfrm>
            <a:off x="2997200" y="1600200"/>
            <a:ext cx="1346200" cy="1709738"/>
            <a:chOff x="1696" y="912"/>
            <a:chExt cx="848" cy="1077"/>
          </a:xfrm>
        </p:grpSpPr>
        <p:sp>
          <p:nvSpPr>
            <p:cNvPr id="1870854" name="AutoShape 6"/>
            <p:cNvSpPr>
              <a:spLocks noChangeArrowheads="1"/>
            </p:cNvSpPr>
            <p:nvPr/>
          </p:nvSpPr>
          <p:spPr bwMode="auto">
            <a:xfrm>
              <a:off x="2271" y="1121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5" name="AutoShape 7"/>
            <p:cNvSpPr>
              <a:spLocks noChangeArrowheads="1"/>
            </p:cNvSpPr>
            <p:nvPr/>
          </p:nvSpPr>
          <p:spPr bwMode="auto">
            <a:xfrm>
              <a:off x="2112" y="1536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JZ</a:t>
              </a:r>
            </a:p>
          </p:txBody>
        </p:sp>
        <p:sp>
          <p:nvSpPr>
            <p:cNvPr id="1870856" name="Line 8"/>
            <p:cNvSpPr>
              <a:spLocks noChangeShapeType="1"/>
            </p:cNvSpPr>
            <p:nvPr/>
          </p:nvSpPr>
          <p:spPr bwMode="auto">
            <a:xfrm flipH="1">
              <a:off x="2304" y="1217"/>
              <a:ext cx="13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7" name="Line 9"/>
            <p:cNvSpPr>
              <a:spLocks noChangeShapeType="1"/>
            </p:cNvSpPr>
            <p:nvPr/>
          </p:nvSpPr>
          <p:spPr bwMode="auto">
            <a:xfrm flipH="1">
              <a:off x="2304" y="1824"/>
              <a:ext cx="16" cy="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8" name="Line 10"/>
            <p:cNvSpPr>
              <a:spLocks noChangeShapeType="1"/>
            </p:cNvSpPr>
            <p:nvPr/>
          </p:nvSpPr>
          <p:spPr bwMode="auto">
            <a:xfrm>
              <a:off x="2304" y="912"/>
              <a:ext cx="15" cy="2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9" name="Freeform 11"/>
            <p:cNvSpPr>
              <a:spLocks/>
            </p:cNvSpPr>
            <p:nvPr/>
          </p:nvSpPr>
          <p:spPr bwMode="auto">
            <a:xfrm>
              <a:off x="1696" y="1172"/>
              <a:ext cx="579" cy="508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70860" name="Group 12"/>
          <p:cNvGrpSpPr>
            <a:grpSpLocks/>
          </p:cNvGrpSpPr>
          <p:nvPr/>
        </p:nvGrpSpPr>
        <p:grpSpPr bwMode="auto">
          <a:xfrm>
            <a:off x="5892800" y="1600200"/>
            <a:ext cx="1309688" cy="1720850"/>
            <a:chOff x="3975" y="960"/>
            <a:chExt cx="825" cy="1084"/>
          </a:xfrm>
        </p:grpSpPr>
        <p:sp>
          <p:nvSpPr>
            <p:cNvPr id="1870861" name="Line 13"/>
            <p:cNvSpPr>
              <a:spLocks noChangeShapeType="1"/>
            </p:cNvSpPr>
            <p:nvPr/>
          </p:nvSpPr>
          <p:spPr bwMode="auto">
            <a:xfrm flipH="1">
              <a:off x="4608" y="134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2" name="AutoShape 14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3" name="Line 15"/>
            <p:cNvSpPr>
              <a:spLocks noChangeShapeType="1"/>
            </p:cNvSpPr>
            <p:nvPr/>
          </p:nvSpPr>
          <p:spPr bwMode="auto">
            <a:xfrm>
              <a:off x="4608" y="9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4" name="Line 16"/>
            <p:cNvSpPr>
              <a:spLocks noChangeShapeType="1"/>
            </p:cNvSpPr>
            <p:nvPr/>
          </p:nvSpPr>
          <p:spPr bwMode="auto">
            <a:xfrm>
              <a:off x="4608" y="1728"/>
              <a:ext cx="2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5" name="Freeform 17"/>
            <p:cNvSpPr>
              <a:spLocks/>
            </p:cNvSpPr>
            <p:nvPr/>
          </p:nvSpPr>
          <p:spPr bwMode="auto">
            <a:xfrm flipV="1">
              <a:off x="3975" y="1263"/>
              <a:ext cx="579" cy="417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6" name="AutoShape 18"/>
            <p:cNvSpPr>
              <a:spLocks noChangeArrowheads="1"/>
            </p:cNvSpPr>
            <p:nvPr/>
          </p:nvSpPr>
          <p:spPr bwMode="auto">
            <a:xfrm>
              <a:off x="4368" y="1104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JZ</a:t>
              </a:r>
            </a:p>
          </p:txBody>
        </p:sp>
      </p:grpSp>
      <p:sp>
        <p:nvSpPr>
          <p:cNvPr id="1870867" name="Text Box 19"/>
          <p:cNvSpPr txBox="1">
            <a:spLocks noChangeArrowheads="1"/>
          </p:cNvSpPr>
          <p:nvPr/>
        </p:nvSpPr>
        <p:spPr bwMode="auto">
          <a:xfrm>
            <a:off x="1414463" y="2024063"/>
            <a:ext cx="140335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backward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90%</a:t>
            </a:r>
          </a:p>
        </p:txBody>
      </p:sp>
      <p:sp>
        <p:nvSpPr>
          <p:cNvPr id="1870868" name="Text Box 20"/>
          <p:cNvSpPr txBox="1">
            <a:spLocks noChangeArrowheads="1"/>
          </p:cNvSpPr>
          <p:nvPr/>
        </p:nvSpPr>
        <p:spPr bwMode="auto">
          <a:xfrm>
            <a:off x="4618038" y="2024063"/>
            <a:ext cx="11636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forward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349A-FAEF-7143-B706-7AF8557FE7FF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Dynamic Branch Prediction</a:t>
            </a:r>
            <a:br>
              <a:rPr lang="en-US"/>
            </a:br>
            <a:r>
              <a:rPr lang="en-US" sz="2000" i="1"/>
              <a:t>learning based on past behavior</a:t>
            </a:r>
            <a:endParaRPr lang="en-US"/>
          </a:p>
        </p:txBody>
      </p:sp>
      <p:sp>
        <p:nvSpPr>
          <p:cNvPr id="1993731" name="Rectangle 3"/>
          <p:cNvSpPr>
            <a:spLocks noChangeArrowheads="1"/>
          </p:cNvSpPr>
          <p:nvPr/>
        </p:nvSpPr>
        <p:spPr bwMode="auto">
          <a:xfrm>
            <a:off x="431800" y="1571625"/>
            <a:ext cx="8002588" cy="447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Temporal correlation</a:t>
            </a: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The way a branch resolves may be a good predictor of the way it will resolve at the next execution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Spatial correlation</a:t>
            </a:r>
            <a:r>
              <a:rPr lang="en-US" sz="2400"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Several branches may resolve in a highly correlated manner</a:t>
            </a:r>
            <a:r>
              <a:rPr lang="en-US" sz="2400" i="1">
                <a:solidFill>
                  <a:srgbClr val="56127A"/>
                </a:solidFill>
                <a:latin typeface="Verdana" charset="0"/>
              </a:rPr>
              <a:t> (a preferred path of execution)</a:t>
            </a:r>
            <a:endParaRPr lang="en-US" sz="24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918E-078A-7848-A09C-0301D98CD389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5778" name="Rectangle 2"/>
          <p:cNvSpPr>
            <a:spLocks noChangeArrowheads="1"/>
          </p:cNvSpPr>
          <p:nvPr/>
        </p:nvSpPr>
        <p:spPr bwMode="auto">
          <a:xfrm>
            <a:off x="668338" y="1077913"/>
            <a:ext cx="73755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Assume 2 BP bits per instruction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Change the prediction after two consecutive mistakes!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84350" y="2286000"/>
            <a:ext cx="5287963" cy="2654300"/>
            <a:chOff x="1124" y="1600"/>
            <a:chExt cx="3331" cy="16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69" y="1600"/>
              <a:ext cx="1544" cy="1672"/>
              <a:chOff x="1957" y="1124"/>
              <a:chExt cx="1544" cy="1672"/>
            </a:xfrm>
          </p:grpSpPr>
          <p:sp>
            <p:nvSpPr>
              <p:cNvPr id="1995781" name="Oval 5"/>
              <p:cNvSpPr>
                <a:spLocks noChangeArrowheads="1"/>
              </p:cNvSpPr>
              <p:nvPr/>
            </p:nvSpPr>
            <p:spPr bwMode="auto">
              <a:xfrm>
                <a:off x="1957" y="1716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2" name="Oval 6"/>
              <p:cNvSpPr>
                <a:spLocks noChangeArrowheads="1"/>
              </p:cNvSpPr>
              <p:nvPr/>
            </p:nvSpPr>
            <p:spPr bwMode="auto">
              <a:xfrm>
                <a:off x="3053" y="1700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3" name="Oval 7"/>
              <p:cNvSpPr>
                <a:spLocks noChangeArrowheads="1"/>
              </p:cNvSpPr>
              <p:nvPr/>
            </p:nvSpPr>
            <p:spPr bwMode="auto">
              <a:xfrm>
                <a:off x="2549" y="2332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4" name="Oval 8"/>
              <p:cNvSpPr>
                <a:spLocks noChangeArrowheads="1"/>
              </p:cNvSpPr>
              <p:nvPr/>
            </p:nvSpPr>
            <p:spPr bwMode="auto">
              <a:xfrm>
                <a:off x="2509" y="1124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5785" name="Freeform 9"/>
            <p:cNvSpPr>
              <a:spLocks/>
            </p:cNvSpPr>
            <p:nvPr/>
          </p:nvSpPr>
          <p:spPr bwMode="auto">
            <a:xfrm>
              <a:off x="1565" y="2040"/>
              <a:ext cx="409" cy="465"/>
            </a:xfrm>
            <a:custGeom>
              <a:avLst/>
              <a:gdLst/>
              <a:ahLst/>
              <a:cxnLst>
                <a:cxn ang="0">
                  <a:pos x="296" y="440"/>
                </a:cxn>
                <a:cxn ang="0">
                  <a:pos x="104" y="464"/>
                </a:cxn>
                <a:cxn ang="0">
                  <a:pos x="0" y="288"/>
                </a:cxn>
                <a:cxn ang="0">
                  <a:pos x="48" y="32"/>
                </a:cxn>
                <a:cxn ang="0">
                  <a:pos x="296" y="0"/>
                </a:cxn>
                <a:cxn ang="0">
                  <a:pos x="408" y="184"/>
                </a:cxn>
                <a:cxn ang="0">
                  <a:pos x="408" y="184"/>
                </a:cxn>
              </a:cxnLst>
              <a:rect l="0" t="0" r="r" b="b"/>
              <a:pathLst>
                <a:path w="409" h="465">
                  <a:moveTo>
                    <a:pt x="296" y="440"/>
                  </a:moveTo>
                  <a:lnTo>
                    <a:pt x="104" y="464"/>
                  </a:lnTo>
                  <a:lnTo>
                    <a:pt x="0" y="288"/>
                  </a:lnTo>
                  <a:lnTo>
                    <a:pt x="48" y="32"/>
                  </a:lnTo>
                  <a:lnTo>
                    <a:pt x="296" y="0"/>
                  </a:lnTo>
                  <a:lnTo>
                    <a:pt x="408" y="184"/>
                  </a:lnTo>
                  <a:lnTo>
                    <a:pt x="408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6" name="Line 10"/>
            <p:cNvSpPr>
              <a:spLocks noChangeShapeType="1"/>
            </p:cNvSpPr>
            <p:nvPr/>
          </p:nvSpPr>
          <p:spPr bwMode="auto">
            <a:xfrm>
              <a:off x="2189" y="2648"/>
              <a:ext cx="28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7" name="Line 11"/>
            <p:cNvSpPr>
              <a:spLocks noChangeShapeType="1"/>
            </p:cNvSpPr>
            <p:nvPr/>
          </p:nvSpPr>
          <p:spPr bwMode="auto">
            <a:xfrm flipH="1" flipV="1">
              <a:off x="2293" y="2536"/>
              <a:ext cx="304" cy="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8" name="Line 12"/>
            <p:cNvSpPr>
              <a:spLocks noChangeShapeType="1"/>
            </p:cNvSpPr>
            <p:nvPr/>
          </p:nvSpPr>
          <p:spPr bwMode="auto">
            <a:xfrm flipV="1">
              <a:off x="2840" y="2588"/>
              <a:ext cx="240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9" name="Line 13"/>
            <p:cNvSpPr>
              <a:spLocks noChangeShapeType="1"/>
            </p:cNvSpPr>
            <p:nvPr/>
          </p:nvSpPr>
          <p:spPr bwMode="auto">
            <a:xfrm flipH="1" flipV="1">
              <a:off x="2733" y="2024"/>
              <a:ext cx="275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0" name="Line 14"/>
            <p:cNvSpPr>
              <a:spLocks noChangeShapeType="1"/>
            </p:cNvSpPr>
            <p:nvPr/>
          </p:nvSpPr>
          <p:spPr bwMode="auto">
            <a:xfrm flipH="1">
              <a:off x="2229" y="2000"/>
              <a:ext cx="272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1" name="Line 15"/>
            <p:cNvSpPr>
              <a:spLocks noChangeShapeType="1"/>
            </p:cNvSpPr>
            <p:nvPr/>
          </p:nvSpPr>
          <p:spPr bwMode="auto">
            <a:xfrm>
              <a:off x="2861" y="1928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2" name="Freeform 16"/>
            <p:cNvSpPr>
              <a:spLocks/>
            </p:cNvSpPr>
            <p:nvPr/>
          </p:nvSpPr>
          <p:spPr bwMode="auto">
            <a:xfrm>
              <a:off x="3397" y="2128"/>
              <a:ext cx="409" cy="465"/>
            </a:xfrm>
            <a:custGeom>
              <a:avLst/>
              <a:gdLst/>
              <a:ahLst/>
              <a:cxnLst>
                <a:cxn ang="0">
                  <a:pos x="16" y="360"/>
                </a:cxn>
                <a:cxn ang="0">
                  <a:pos x="304" y="464"/>
                </a:cxn>
                <a:cxn ang="0">
                  <a:pos x="408" y="288"/>
                </a:cxn>
                <a:cxn ang="0">
                  <a:pos x="360" y="32"/>
                </a:cxn>
                <a:cxn ang="0">
                  <a:pos x="112" y="0"/>
                </a:cxn>
                <a:cxn ang="0">
                  <a:pos x="0" y="184"/>
                </a:cxn>
                <a:cxn ang="0">
                  <a:pos x="0" y="184"/>
                </a:cxn>
              </a:cxnLst>
              <a:rect l="0" t="0" r="r" b="b"/>
              <a:pathLst>
                <a:path w="409" h="465">
                  <a:moveTo>
                    <a:pt x="16" y="360"/>
                  </a:moveTo>
                  <a:lnTo>
                    <a:pt x="304" y="464"/>
                  </a:lnTo>
                  <a:lnTo>
                    <a:pt x="408" y="288"/>
                  </a:lnTo>
                  <a:lnTo>
                    <a:pt x="360" y="32"/>
                  </a:lnTo>
                  <a:lnTo>
                    <a:pt x="112" y="0"/>
                  </a:lnTo>
                  <a:lnTo>
                    <a:pt x="0" y="184"/>
                  </a:lnTo>
                  <a:lnTo>
                    <a:pt x="0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3" name="Rectangle 17"/>
            <p:cNvSpPr>
              <a:spLocks noChangeArrowheads="1"/>
            </p:cNvSpPr>
            <p:nvPr/>
          </p:nvSpPr>
          <p:spPr bwMode="auto">
            <a:xfrm>
              <a:off x="2389" y="1637"/>
              <a:ext cx="512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¬take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wrong</a:t>
              </a:r>
            </a:p>
          </p:txBody>
        </p:sp>
        <p:sp>
          <p:nvSpPr>
            <p:cNvPr id="1995794" name="Rectangle 18"/>
            <p:cNvSpPr>
              <a:spLocks noChangeArrowheads="1"/>
            </p:cNvSpPr>
            <p:nvPr/>
          </p:nvSpPr>
          <p:spPr bwMode="auto">
            <a:xfrm>
              <a:off x="2012" y="1920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5" name="Rectangle 19"/>
            <p:cNvSpPr>
              <a:spLocks noChangeArrowheads="1"/>
            </p:cNvSpPr>
            <p:nvPr/>
          </p:nvSpPr>
          <p:spPr bwMode="auto">
            <a:xfrm>
              <a:off x="2990" y="1836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796" name="Rectangle 20"/>
            <p:cNvSpPr>
              <a:spLocks noChangeArrowheads="1"/>
            </p:cNvSpPr>
            <p:nvPr/>
          </p:nvSpPr>
          <p:spPr bwMode="auto">
            <a:xfrm>
              <a:off x="1124" y="2200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7" name="Rectangle 21"/>
            <p:cNvSpPr>
              <a:spLocks noChangeArrowheads="1"/>
            </p:cNvSpPr>
            <p:nvPr/>
          </p:nvSpPr>
          <p:spPr bwMode="auto">
            <a:xfrm>
              <a:off x="2412" y="2536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8" name="Rectangle 22"/>
            <p:cNvSpPr>
              <a:spLocks noChangeArrowheads="1"/>
            </p:cNvSpPr>
            <p:nvPr/>
          </p:nvSpPr>
          <p:spPr bwMode="auto">
            <a:xfrm>
              <a:off x="2500" y="2120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9" name="Rectangle 23"/>
            <p:cNvSpPr>
              <a:spLocks noChangeArrowheads="1"/>
            </p:cNvSpPr>
            <p:nvPr/>
          </p:nvSpPr>
          <p:spPr bwMode="auto">
            <a:xfrm>
              <a:off x="2933" y="2225"/>
              <a:ext cx="497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¬take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right</a:t>
              </a:r>
            </a:p>
          </p:txBody>
        </p:sp>
        <p:sp>
          <p:nvSpPr>
            <p:cNvPr id="1995800" name="Rectangle 24"/>
            <p:cNvSpPr>
              <a:spLocks noChangeArrowheads="1"/>
            </p:cNvSpPr>
            <p:nvPr/>
          </p:nvSpPr>
          <p:spPr bwMode="auto">
            <a:xfrm>
              <a:off x="1874" y="2238"/>
              <a:ext cx="415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right</a:t>
              </a:r>
            </a:p>
          </p:txBody>
        </p:sp>
        <p:sp>
          <p:nvSpPr>
            <p:cNvPr id="1995801" name="Rectangle 25"/>
            <p:cNvSpPr>
              <a:spLocks noChangeArrowheads="1"/>
            </p:cNvSpPr>
            <p:nvPr/>
          </p:nvSpPr>
          <p:spPr bwMode="auto">
            <a:xfrm>
              <a:off x="2428" y="2845"/>
              <a:ext cx="512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wrong</a:t>
              </a:r>
            </a:p>
          </p:txBody>
        </p:sp>
        <p:sp>
          <p:nvSpPr>
            <p:cNvPr id="1995802" name="Rectangle 26"/>
            <p:cNvSpPr>
              <a:spLocks noChangeArrowheads="1"/>
            </p:cNvSpPr>
            <p:nvPr/>
          </p:nvSpPr>
          <p:spPr bwMode="auto">
            <a:xfrm>
              <a:off x="3831" y="2253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803" name="Rectangle 27"/>
            <p:cNvSpPr>
              <a:spLocks noChangeArrowheads="1"/>
            </p:cNvSpPr>
            <p:nvPr/>
          </p:nvSpPr>
          <p:spPr bwMode="auto">
            <a:xfrm>
              <a:off x="2939" y="2711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804" name="Rectangle 28"/>
            <p:cNvSpPr>
              <a:spLocks noChangeArrowheads="1"/>
            </p:cNvSpPr>
            <p:nvPr/>
          </p:nvSpPr>
          <p:spPr bwMode="auto">
            <a:xfrm>
              <a:off x="1815" y="2739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</p:grpSp>
      <p:sp>
        <p:nvSpPr>
          <p:cNvPr id="1995805" name="Text Box 29"/>
          <p:cNvSpPr txBox="1">
            <a:spLocks noChangeArrowheads="1"/>
          </p:cNvSpPr>
          <p:nvPr/>
        </p:nvSpPr>
        <p:spPr bwMode="auto">
          <a:xfrm>
            <a:off x="622300" y="5391150"/>
            <a:ext cx="76866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BP state:	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(</a:t>
            </a:r>
            <a:r>
              <a:rPr lang="en-US" sz="2000" i="1">
                <a:latin typeface="Verdana" charset="0"/>
              </a:rPr>
              <a:t>predict</a:t>
            </a:r>
            <a:r>
              <a:rPr lang="en-US" sz="2000">
                <a:latin typeface="Verdana" charset="0"/>
              </a:rPr>
              <a:t> take/¬take) x (</a:t>
            </a:r>
            <a:r>
              <a:rPr lang="en-US" sz="2000" i="1">
                <a:latin typeface="Verdana" charset="0"/>
              </a:rPr>
              <a:t>last prediction</a:t>
            </a:r>
            <a:r>
              <a:rPr lang="en-US" sz="2000">
                <a:latin typeface="Verdana" charset="0"/>
              </a:rPr>
              <a:t> right/wrong)</a:t>
            </a:r>
          </a:p>
        </p:txBody>
      </p:sp>
      <p:sp>
        <p:nvSpPr>
          <p:cNvPr id="1995806" name="Rectangle 30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Branch Prediction Bits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1FB7-FFE2-A346-9C0F-1B85D7D8530D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162800" cy="850900"/>
          </a:xfrm>
        </p:spPr>
        <p:txBody>
          <a:bodyPr/>
          <a:lstStyle/>
          <a:p>
            <a:r>
              <a:rPr lang="en-US"/>
              <a:t>Branch History Table</a:t>
            </a:r>
          </a:p>
        </p:txBody>
      </p:sp>
      <p:sp>
        <p:nvSpPr>
          <p:cNvPr id="1997827" name="Text Box 3"/>
          <p:cNvSpPr txBox="1">
            <a:spLocks noChangeArrowheads="1"/>
          </p:cNvSpPr>
          <p:nvPr/>
        </p:nvSpPr>
        <p:spPr bwMode="auto">
          <a:xfrm>
            <a:off x="450850" y="5715000"/>
            <a:ext cx="81708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4K-entry BHT, 2 bits/entry, ~80-90% correct predictions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1084263"/>
            <a:ext cx="4822825" cy="473075"/>
            <a:chOff x="984" y="774"/>
            <a:chExt cx="3038" cy="298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1932" y="795"/>
              <a:ext cx="176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rgbClr val="56127A"/>
                </a:solidFill>
                <a:latin typeface="Verdan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8" y="795"/>
              <a:ext cx="288" cy="240"/>
              <a:chOff x="3456" y="960"/>
              <a:chExt cx="288" cy="240"/>
            </a:xfrm>
          </p:grpSpPr>
          <p:sp>
            <p:nvSpPr>
              <p:cNvPr id="1997831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32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7833" name="Text Box 9"/>
            <p:cNvSpPr txBox="1">
              <a:spLocks noChangeArrowheads="1"/>
            </p:cNvSpPr>
            <p:nvPr/>
          </p:nvSpPr>
          <p:spPr bwMode="auto">
            <a:xfrm>
              <a:off x="3660" y="822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997834" name="Text Box 10"/>
            <p:cNvSpPr txBox="1">
              <a:spLocks noChangeArrowheads="1"/>
            </p:cNvSpPr>
            <p:nvPr/>
          </p:nvSpPr>
          <p:spPr bwMode="auto">
            <a:xfrm>
              <a:off x="3804" y="822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997835" name="Text Box 11"/>
            <p:cNvSpPr txBox="1">
              <a:spLocks noChangeArrowheads="1"/>
            </p:cNvSpPr>
            <p:nvPr/>
          </p:nvSpPr>
          <p:spPr bwMode="auto">
            <a:xfrm>
              <a:off x="984" y="774"/>
              <a:ext cx="81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Fetch PC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98500" y="2341563"/>
            <a:ext cx="4445000" cy="3222625"/>
            <a:chOff x="440" y="1539"/>
            <a:chExt cx="2800" cy="2030"/>
          </a:xfrm>
        </p:grpSpPr>
        <p:sp>
          <p:nvSpPr>
            <p:cNvPr id="1997837" name="Line 13"/>
            <p:cNvSpPr>
              <a:spLocks noChangeShapeType="1"/>
            </p:cNvSpPr>
            <p:nvPr/>
          </p:nvSpPr>
          <p:spPr bwMode="auto">
            <a:xfrm>
              <a:off x="2616" y="312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38" name="Line 14"/>
            <p:cNvSpPr>
              <a:spLocks noChangeShapeType="1"/>
            </p:cNvSpPr>
            <p:nvPr/>
          </p:nvSpPr>
          <p:spPr bwMode="auto">
            <a:xfrm>
              <a:off x="3036" y="1539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39" name="Text Box 15"/>
            <p:cNvSpPr txBox="1">
              <a:spLocks noChangeArrowheads="1"/>
            </p:cNvSpPr>
            <p:nvPr/>
          </p:nvSpPr>
          <p:spPr bwMode="auto">
            <a:xfrm>
              <a:off x="440" y="3294"/>
              <a:ext cx="76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Branch?</a:t>
              </a:r>
            </a:p>
          </p:txBody>
        </p:sp>
        <p:sp>
          <p:nvSpPr>
            <p:cNvPr id="1997840" name="Line 16"/>
            <p:cNvSpPr>
              <a:spLocks noChangeShapeType="1"/>
            </p:cNvSpPr>
            <p:nvPr/>
          </p:nvSpPr>
          <p:spPr bwMode="auto">
            <a:xfrm>
              <a:off x="888" y="2595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1" name="Freeform 17"/>
            <p:cNvSpPr>
              <a:spLocks/>
            </p:cNvSpPr>
            <p:nvPr/>
          </p:nvSpPr>
          <p:spPr bwMode="auto">
            <a:xfrm>
              <a:off x="1944" y="2787"/>
              <a:ext cx="12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72" y="96"/>
                </a:cxn>
                <a:cxn ang="0">
                  <a:pos x="720" y="0"/>
                </a:cxn>
                <a:cxn ang="0">
                  <a:pos x="1296" y="0"/>
                </a:cxn>
                <a:cxn ang="0">
                  <a:pos x="1152" y="336"/>
                </a:cxn>
                <a:cxn ang="0">
                  <a:pos x="144" y="336"/>
                </a:cxn>
                <a:cxn ang="0">
                  <a:pos x="0" y="0"/>
                </a:cxn>
              </a:cxnLst>
              <a:rect l="0" t="0" r="r" b="b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2" name="Line 18"/>
            <p:cNvSpPr>
              <a:spLocks noChangeShapeType="1"/>
            </p:cNvSpPr>
            <p:nvPr/>
          </p:nvSpPr>
          <p:spPr bwMode="auto">
            <a:xfrm>
              <a:off x="2184" y="259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3" name="Text Box 19"/>
            <p:cNvSpPr txBox="1">
              <a:spLocks noChangeArrowheads="1"/>
            </p:cNvSpPr>
            <p:nvPr/>
          </p:nvSpPr>
          <p:spPr bwMode="auto">
            <a:xfrm>
              <a:off x="2126" y="3319"/>
              <a:ext cx="90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Target PC</a:t>
              </a:r>
            </a:p>
          </p:txBody>
        </p:sp>
        <p:sp>
          <p:nvSpPr>
            <p:cNvPr id="1997844" name="Text Box 20"/>
            <p:cNvSpPr txBox="1">
              <a:spLocks noChangeArrowheads="1"/>
            </p:cNvSpPr>
            <p:nvPr/>
          </p:nvSpPr>
          <p:spPr bwMode="auto">
            <a:xfrm>
              <a:off x="2484" y="2887"/>
              <a:ext cx="24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+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1617663"/>
            <a:ext cx="5848350" cy="2400300"/>
            <a:chOff x="0" y="1083"/>
            <a:chExt cx="3684" cy="1512"/>
          </a:xfrm>
        </p:grpSpPr>
        <p:sp>
          <p:nvSpPr>
            <p:cNvPr id="1997846" name="Rectangle 22"/>
            <p:cNvSpPr>
              <a:spLocks noChangeArrowheads="1"/>
            </p:cNvSpPr>
            <p:nvPr/>
          </p:nvSpPr>
          <p:spPr bwMode="auto">
            <a:xfrm>
              <a:off x="444" y="1300"/>
              <a:ext cx="1872" cy="7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I-Cache</a:t>
              </a:r>
            </a:p>
          </p:txBody>
        </p:sp>
        <p:sp>
          <p:nvSpPr>
            <p:cNvPr id="1997847" name="Freeform 23"/>
            <p:cNvSpPr>
              <a:spLocks/>
            </p:cNvSpPr>
            <p:nvPr/>
          </p:nvSpPr>
          <p:spPr bwMode="auto">
            <a:xfrm>
              <a:off x="2316" y="1300"/>
              <a:ext cx="720" cy="2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384"/>
                </a:cxn>
                <a:cxn ang="0">
                  <a:pos x="0" y="384"/>
                </a:cxn>
              </a:cxnLst>
              <a:rect l="0" t="0" r="r" b="b"/>
              <a:pathLst>
                <a:path w="720" h="384">
                  <a:moveTo>
                    <a:pt x="720" y="0"/>
                  </a:moveTo>
                  <a:lnTo>
                    <a:pt x="720" y="384"/>
                  </a:lnTo>
                  <a:lnTo>
                    <a:pt x="0" y="38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8" name="Rectangle 24"/>
            <p:cNvSpPr>
              <a:spLocks noChangeArrowheads="1"/>
            </p:cNvSpPr>
            <p:nvPr/>
          </p:nvSpPr>
          <p:spPr bwMode="auto">
            <a:xfrm>
              <a:off x="408" y="2331"/>
              <a:ext cx="912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Opcode</a:t>
              </a:r>
            </a:p>
          </p:txBody>
        </p:sp>
        <p:sp>
          <p:nvSpPr>
            <p:cNvPr id="1997849" name="Rectangle 25"/>
            <p:cNvSpPr>
              <a:spLocks noChangeArrowheads="1"/>
            </p:cNvSpPr>
            <p:nvPr/>
          </p:nvSpPr>
          <p:spPr bwMode="auto">
            <a:xfrm>
              <a:off x="1560" y="2331"/>
              <a:ext cx="96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offset</a:t>
              </a:r>
            </a:p>
          </p:txBody>
        </p:sp>
        <p:sp>
          <p:nvSpPr>
            <p:cNvPr id="1997850" name="Line 26"/>
            <p:cNvSpPr>
              <a:spLocks noChangeShapeType="1"/>
            </p:cNvSpPr>
            <p:nvPr/>
          </p:nvSpPr>
          <p:spPr bwMode="auto">
            <a:xfrm>
              <a:off x="1464" y="2071"/>
              <a:ext cx="0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1" name="Rectangle 27"/>
            <p:cNvSpPr>
              <a:spLocks noChangeArrowheads="1"/>
            </p:cNvSpPr>
            <p:nvPr/>
          </p:nvSpPr>
          <p:spPr bwMode="auto">
            <a:xfrm>
              <a:off x="1320" y="2331"/>
              <a:ext cx="24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2" name="AutoShape 28"/>
            <p:cNvSpPr>
              <a:spLocks/>
            </p:cNvSpPr>
            <p:nvPr/>
          </p:nvSpPr>
          <p:spPr bwMode="auto">
            <a:xfrm rot="5400000">
              <a:off x="2699" y="316"/>
              <a:ext cx="217" cy="1752"/>
            </a:xfrm>
            <a:prstGeom prst="rightBrace">
              <a:avLst>
                <a:gd name="adj1" fmla="val 67281"/>
                <a:gd name="adj2" fmla="val 3681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3" name="Text Box 29"/>
            <p:cNvSpPr txBox="1">
              <a:spLocks noChangeArrowheads="1"/>
            </p:cNvSpPr>
            <p:nvPr/>
          </p:nvSpPr>
          <p:spPr bwMode="auto">
            <a:xfrm>
              <a:off x="0" y="2098"/>
              <a:ext cx="98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Instruction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895850" y="1117600"/>
            <a:ext cx="4062413" cy="4406900"/>
            <a:chOff x="3084" y="768"/>
            <a:chExt cx="2559" cy="2776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276" y="1251"/>
              <a:ext cx="960" cy="408"/>
              <a:chOff x="3276" y="1251"/>
              <a:chExt cx="960" cy="408"/>
            </a:xfrm>
          </p:grpSpPr>
          <p:sp>
            <p:nvSpPr>
              <p:cNvPr id="1997856" name="AutoShape 32"/>
              <p:cNvSpPr>
                <a:spLocks/>
              </p:cNvSpPr>
              <p:nvPr/>
            </p:nvSpPr>
            <p:spPr bwMode="auto">
              <a:xfrm rot="5400000">
                <a:off x="3408" y="1119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7" name="Freeform 33"/>
              <p:cNvSpPr>
                <a:spLocks/>
              </p:cNvSpPr>
              <p:nvPr/>
            </p:nvSpPr>
            <p:spPr bwMode="auto">
              <a:xfrm>
                <a:off x="3468" y="1323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8" name="Line 34"/>
              <p:cNvSpPr>
                <a:spLocks noChangeShapeType="1"/>
              </p:cNvSpPr>
              <p:nvPr/>
            </p:nvSpPr>
            <p:spPr bwMode="auto">
              <a:xfrm flipV="1">
                <a:off x="3420" y="1419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9" name="Text Box 35"/>
              <p:cNvSpPr txBox="1">
                <a:spLocks noChangeArrowheads="1"/>
              </p:cNvSpPr>
              <p:nvPr/>
            </p:nvSpPr>
            <p:spPr bwMode="auto">
              <a:xfrm>
                <a:off x="3602" y="1327"/>
                <a:ext cx="211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Verdana" charset="0"/>
                  </a:rPr>
                  <a:t>k</a:t>
                </a:r>
              </a:p>
            </p:txBody>
          </p:sp>
        </p:grpSp>
        <p:sp>
          <p:nvSpPr>
            <p:cNvPr id="1997860" name="Text Box 36"/>
            <p:cNvSpPr txBox="1">
              <a:spLocks noChangeArrowheads="1"/>
            </p:cNvSpPr>
            <p:nvPr/>
          </p:nvSpPr>
          <p:spPr bwMode="auto">
            <a:xfrm>
              <a:off x="3084" y="1611"/>
              <a:ext cx="124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BHT Index</a:t>
              </a:r>
            </a:p>
          </p:txBody>
        </p:sp>
        <p:sp>
          <p:nvSpPr>
            <p:cNvPr id="1997861" name="Text Box 37"/>
            <p:cNvSpPr txBox="1">
              <a:spLocks noChangeArrowheads="1"/>
            </p:cNvSpPr>
            <p:nvPr/>
          </p:nvSpPr>
          <p:spPr bwMode="auto">
            <a:xfrm>
              <a:off x="4584" y="1350"/>
              <a:ext cx="1059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 i="1" baseline="30000">
                  <a:solidFill>
                    <a:srgbClr val="56127A"/>
                  </a:solidFill>
                  <a:latin typeface="Verdana" charset="0"/>
                </a:rPr>
                <a:t>k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-entry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BHT,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2 bits/entry</a:t>
              </a:r>
            </a:p>
          </p:txBody>
        </p:sp>
        <p:sp>
          <p:nvSpPr>
            <p:cNvPr id="1997862" name="Text Box 38"/>
            <p:cNvSpPr txBox="1">
              <a:spLocks noChangeArrowheads="1"/>
            </p:cNvSpPr>
            <p:nvPr/>
          </p:nvSpPr>
          <p:spPr bwMode="auto">
            <a:xfrm>
              <a:off x="3602" y="3294"/>
              <a:ext cx="137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Taken/¬Taken?</a:t>
              </a:r>
            </a:p>
          </p:txBody>
        </p: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4284" y="1035"/>
              <a:ext cx="288" cy="2280"/>
              <a:chOff x="4284" y="1035"/>
              <a:chExt cx="288" cy="2280"/>
            </a:xfrm>
          </p:grpSpPr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1997865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6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1997868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1997871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7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1997874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7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97876" name="Line 52"/>
              <p:cNvSpPr>
                <a:spLocks noChangeShapeType="1"/>
              </p:cNvSpPr>
              <p:nvPr/>
            </p:nvSpPr>
            <p:spPr bwMode="auto">
              <a:xfrm>
                <a:off x="4375" y="2955"/>
                <a:ext cx="0" cy="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7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8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9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80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81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7882" name="Line 58"/>
            <p:cNvSpPr>
              <a:spLocks noChangeShapeType="1"/>
            </p:cNvSpPr>
            <p:nvPr/>
          </p:nvSpPr>
          <p:spPr bwMode="auto">
            <a:xfrm>
              <a:off x="3216" y="76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82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E4B2-67D6-FE4E-950D-C145D4BA0DE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225425"/>
            <a:ext cx="7162800" cy="10033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Exploiting Spatial Correlation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Yeh and Patt, 1992</a:t>
            </a:r>
          </a:p>
        </p:txBody>
      </p:sp>
      <p:sp>
        <p:nvSpPr>
          <p:cNvPr id="1999875" name="Rectangle 3"/>
          <p:cNvSpPr>
            <a:spLocks noChangeArrowheads="1"/>
          </p:cNvSpPr>
          <p:nvPr/>
        </p:nvSpPr>
        <p:spPr bwMode="auto">
          <a:xfrm>
            <a:off x="482600" y="3973513"/>
            <a:ext cx="8169275" cy="1397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History register, </a:t>
            </a:r>
            <a:r>
              <a:rPr lang="en-US" sz="2400">
                <a:latin typeface="Verdana" charset="0"/>
              </a:rPr>
              <a:t>H, records the direction of the last N branches executed by the processor</a:t>
            </a:r>
          </a:p>
          <a:p>
            <a:pPr algn="l">
              <a:spcBef>
                <a:spcPct val="0"/>
              </a:spcBef>
            </a:pPr>
            <a:endParaRPr lang="en-US" sz="1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</p:txBody>
      </p:sp>
      <p:sp>
        <p:nvSpPr>
          <p:cNvPr id="1999876" name="Text Box 4"/>
          <p:cNvSpPr txBox="1">
            <a:spLocks noChangeArrowheads="1"/>
          </p:cNvSpPr>
          <p:nvPr/>
        </p:nvSpPr>
        <p:spPr bwMode="auto">
          <a:xfrm>
            <a:off x="2565400" y="1365250"/>
            <a:ext cx="2936875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latin typeface="Courier New" charset="0"/>
              </a:rPr>
              <a:t>if (x[i] &lt; 7) then</a:t>
            </a:r>
          </a:p>
          <a:p>
            <a:pPr algn="l">
              <a:spcBef>
                <a:spcPct val="0"/>
              </a:spcBef>
            </a:pPr>
            <a:r>
              <a:rPr lang="en-US" sz="2000" b="1">
                <a:latin typeface="Courier New" charset="0"/>
              </a:rPr>
              <a:t>	y += 1;</a:t>
            </a:r>
          </a:p>
          <a:p>
            <a:pPr algn="l">
              <a:spcBef>
                <a:spcPct val="0"/>
              </a:spcBef>
            </a:pPr>
            <a:r>
              <a:rPr lang="en-US" sz="2000" b="1">
                <a:latin typeface="Courier New" charset="0"/>
              </a:rPr>
              <a:t>if (x[i] &lt; 5) then</a:t>
            </a:r>
          </a:p>
          <a:p>
            <a:pPr algn="l">
              <a:spcBef>
                <a:spcPct val="0"/>
              </a:spcBef>
            </a:pPr>
            <a:r>
              <a:rPr lang="en-US" sz="2000" b="1">
                <a:latin typeface="Courier New" charset="0"/>
              </a:rPr>
              <a:t>	c -= 4;</a:t>
            </a:r>
          </a:p>
        </p:txBody>
      </p:sp>
      <p:sp>
        <p:nvSpPr>
          <p:cNvPr id="1999877" name="Rectangle 5"/>
          <p:cNvSpPr>
            <a:spLocks noChangeArrowheads="1"/>
          </p:cNvSpPr>
          <p:nvPr/>
        </p:nvSpPr>
        <p:spPr bwMode="auto">
          <a:xfrm>
            <a:off x="533400" y="2819400"/>
            <a:ext cx="816927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If first condition false, second condition also 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987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74EB-72D2-3E43-AFE2-3AAC741E5822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0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1628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Two-Level Branch Predictor</a:t>
            </a:r>
            <a:endParaRPr lang="en-US" sz="2000" i="1"/>
          </a:p>
        </p:txBody>
      </p:sp>
      <p:sp>
        <p:nvSpPr>
          <p:cNvPr id="2001923" name="Rectangle 3"/>
          <p:cNvSpPr>
            <a:spLocks noChangeArrowheads="1"/>
          </p:cNvSpPr>
          <p:nvPr/>
        </p:nvSpPr>
        <p:spPr bwMode="auto">
          <a:xfrm>
            <a:off x="546100" y="914400"/>
            <a:ext cx="74517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Pentium Pro uses the result from the last two branches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to select one of the four sets of BHT bits (~95% correct)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8200" y="1739900"/>
            <a:ext cx="457200" cy="3619500"/>
            <a:chOff x="4284" y="1035"/>
            <a:chExt cx="288" cy="22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26" name="Rectangle 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27" name="Line 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29" name="Rectangle 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30" name="Line 1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32" name="Rectangle 1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33" name="Line 1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35" name="Rectangle 15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36" name="Line 16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37" name="Line 17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38" name="Line 18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39" name="Line 19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40" name="Line 20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41" name="Line 21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42" name="Line 22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486400" y="1739900"/>
            <a:ext cx="457200" cy="3619500"/>
            <a:chOff x="3456" y="1344"/>
            <a:chExt cx="288" cy="2280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3456" y="1344"/>
              <a:ext cx="288" cy="240"/>
              <a:chOff x="3456" y="1344"/>
              <a:chExt cx="288" cy="240"/>
            </a:xfrm>
          </p:grpSpPr>
          <p:sp>
            <p:nvSpPr>
              <p:cNvPr id="2001945" name="Rectangle 25"/>
              <p:cNvSpPr>
                <a:spLocks noChangeArrowheads="1"/>
              </p:cNvSpPr>
              <p:nvPr/>
            </p:nvSpPr>
            <p:spPr bwMode="auto">
              <a:xfrm>
                <a:off x="3456" y="134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46" name="Line 26"/>
              <p:cNvSpPr>
                <a:spLocks noChangeShapeType="1"/>
              </p:cNvSpPr>
              <p:nvPr/>
            </p:nvSpPr>
            <p:spPr bwMode="auto">
              <a:xfrm flipV="1">
                <a:off x="3600" y="148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3456" y="1584"/>
              <a:ext cx="288" cy="240"/>
              <a:chOff x="3456" y="1584"/>
              <a:chExt cx="288" cy="240"/>
            </a:xfrm>
          </p:grpSpPr>
          <p:sp>
            <p:nvSpPr>
              <p:cNvPr id="2001948" name="Rectangle 28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49" name="Line 29"/>
              <p:cNvSpPr>
                <a:spLocks noChangeShapeType="1"/>
              </p:cNvSpPr>
              <p:nvPr/>
            </p:nvSpPr>
            <p:spPr bwMode="auto">
              <a:xfrm flipV="1">
                <a:off x="3600" y="172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3456" y="1824"/>
              <a:ext cx="288" cy="240"/>
              <a:chOff x="3456" y="1824"/>
              <a:chExt cx="288" cy="240"/>
            </a:xfrm>
          </p:grpSpPr>
          <p:sp>
            <p:nvSpPr>
              <p:cNvPr id="2001951" name="Rectangle 3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52" name="Line 32"/>
              <p:cNvSpPr>
                <a:spLocks noChangeShapeType="1"/>
              </p:cNvSpPr>
              <p:nvPr/>
            </p:nvSpPr>
            <p:spPr bwMode="auto">
              <a:xfrm flipV="1">
                <a:off x="3600" y="19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3456" y="3024"/>
              <a:ext cx="288" cy="240"/>
              <a:chOff x="3456" y="3024"/>
              <a:chExt cx="288" cy="240"/>
            </a:xfrm>
          </p:grpSpPr>
          <p:sp>
            <p:nvSpPr>
              <p:cNvPr id="2001954" name="Rectangle 34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55" name="Line 35"/>
              <p:cNvSpPr>
                <a:spLocks noChangeShapeType="1"/>
              </p:cNvSpPr>
              <p:nvPr/>
            </p:nvSpPr>
            <p:spPr bwMode="auto">
              <a:xfrm flipV="1">
                <a:off x="3600" y="31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56" name="Line 36"/>
            <p:cNvSpPr>
              <a:spLocks noChangeShapeType="1"/>
            </p:cNvSpPr>
            <p:nvPr/>
          </p:nvSpPr>
          <p:spPr bwMode="auto">
            <a:xfrm>
              <a:off x="3547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57" name="Line 37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58" name="Line 38"/>
            <p:cNvSpPr>
              <a:spLocks noChangeShapeType="1"/>
            </p:cNvSpPr>
            <p:nvPr/>
          </p:nvSpPr>
          <p:spPr bwMode="auto">
            <a:xfrm flipV="1">
              <a:off x="3456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59" name="Line 39"/>
            <p:cNvSpPr>
              <a:spLocks noChangeShapeType="1"/>
            </p:cNvSpPr>
            <p:nvPr/>
          </p:nvSpPr>
          <p:spPr bwMode="auto">
            <a:xfrm flipV="1">
              <a:off x="3744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60" name="Line 40"/>
            <p:cNvSpPr>
              <a:spLocks noChangeShapeType="1"/>
            </p:cNvSpPr>
            <p:nvPr/>
          </p:nvSpPr>
          <p:spPr bwMode="auto">
            <a:xfrm>
              <a:off x="3744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61" name="Line 41"/>
            <p:cNvSpPr>
              <a:spLocks noChangeShapeType="1"/>
            </p:cNvSpPr>
            <p:nvPr/>
          </p:nvSpPr>
          <p:spPr bwMode="auto">
            <a:xfrm>
              <a:off x="3600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6400800" y="1739900"/>
            <a:ext cx="458788" cy="3619500"/>
            <a:chOff x="4032" y="1344"/>
            <a:chExt cx="289" cy="2280"/>
          </a:xfrm>
        </p:grpSpPr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4032" y="1344"/>
              <a:ext cx="288" cy="240"/>
              <a:chOff x="2352" y="576"/>
              <a:chExt cx="288" cy="240"/>
            </a:xfrm>
          </p:grpSpPr>
          <p:sp>
            <p:nvSpPr>
              <p:cNvPr id="2001964" name="Rectangle 44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65" name="Line 45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4032" y="1584"/>
              <a:ext cx="288" cy="240"/>
              <a:chOff x="2352" y="576"/>
              <a:chExt cx="288" cy="240"/>
            </a:xfrm>
          </p:grpSpPr>
          <p:sp>
            <p:nvSpPr>
              <p:cNvPr id="2001967" name="Rectangle 47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68" name="Line 48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49"/>
            <p:cNvGrpSpPr>
              <a:grpSpLocks/>
            </p:cNvGrpSpPr>
            <p:nvPr/>
          </p:nvGrpSpPr>
          <p:grpSpPr bwMode="auto">
            <a:xfrm>
              <a:off x="4032" y="1824"/>
              <a:ext cx="288" cy="240"/>
              <a:chOff x="2352" y="576"/>
              <a:chExt cx="288" cy="240"/>
            </a:xfrm>
          </p:grpSpPr>
          <p:sp>
            <p:nvSpPr>
              <p:cNvPr id="2001970" name="Rectangle 50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71" name="Line 51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52"/>
            <p:cNvGrpSpPr>
              <a:grpSpLocks/>
            </p:cNvGrpSpPr>
            <p:nvPr/>
          </p:nvGrpSpPr>
          <p:grpSpPr bwMode="auto">
            <a:xfrm>
              <a:off x="4032" y="3024"/>
              <a:ext cx="288" cy="240"/>
              <a:chOff x="2352" y="576"/>
              <a:chExt cx="288" cy="240"/>
            </a:xfrm>
          </p:grpSpPr>
          <p:sp>
            <p:nvSpPr>
              <p:cNvPr id="2001973" name="Rectangle 5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74" name="Line 5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75" name="Line 55"/>
            <p:cNvSpPr>
              <a:spLocks noChangeShapeType="1"/>
            </p:cNvSpPr>
            <p:nvPr/>
          </p:nvSpPr>
          <p:spPr bwMode="auto">
            <a:xfrm>
              <a:off x="4123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6" name="Line 56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7" name="Line 57"/>
            <p:cNvSpPr>
              <a:spLocks noChangeShapeType="1"/>
            </p:cNvSpPr>
            <p:nvPr/>
          </p:nvSpPr>
          <p:spPr bwMode="auto">
            <a:xfrm flipV="1">
              <a:off x="4032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8" name="Line 58"/>
            <p:cNvSpPr>
              <a:spLocks noChangeShapeType="1"/>
            </p:cNvSpPr>
            <p:nvPr/>
          </p:nvSpPr>
          <p:spPr bwMode="auto">
            <a:xfrm flipV="1">
              <a:off x="4320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79" name="Line 59"/>
            <p:cNvSpPr>
              <a:spLocks noChangeShapeType="1"/>
            </p:cNvSpPr>
            <p:nvPr/>
          </p:nvSpPr>
          <p:spPr bwMode="auto">
            <a:xfrm>
              <a:off x="4321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80" name="Line 60"/>
            <p:cNvSpPr>
              <a:spLocks noChangeShapeType="1"/>
            </p:cNvSpPr>
            <p:nvPr/>
          </p:nvSpPr>
          <p:spPr bwMode="auto">
            <a:xfrm>
              <a:off x="4176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61"/>
          <p:cNvGrpSpPr>
            <a:grpSpLocks/>
          </p:cNvGrpSpPr>
          <p:nvPr/>
        </p:nvGrpSpPr>
        <p:grpSpPr bwMode="auto">
          <a:xfrm>
            <a:off x="7239000" y="1739900"/>
            <a:ext cx="457200" cy="3619500"/>
            <a:chOff x="4284" y="1035"/>
            <a:chExt cx="288" cy="2280"/>
          </a:xfrm>
        </p:grpSpPr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83" name="Rectangle 6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84" name="Line 6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65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86" name="Rectangle 6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87" name="Line 6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68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89" name="Rectangle 6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90" name="Line 7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71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92" name="Rectangle 7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993" name="Line 7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01994" name="Line 74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5" name="Line 75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6" name="Line 76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7" name="Line 77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8" name="Line 78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1999" name="Line 79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02000" name="Freeform 80"/>
          <p:cNvSpPr>
            <a:spLocks/>
          </p:cNvSpPr>
          <p:nvPr/>
        </p:nvSpPr>
        <p:spPr bwMode="auto">
          <a:xfrm>
            <a:off x="4572000" y="5397500"/>
            <a:ext cx="3200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16" y="0"/>
              </a:cxn>
              <a:cxn ang="0">
                <a:pos x="1872" y="288"/>
              </a:cxn>
              <a:cxn ang="0">
                <a:pos x="144" y="288"/>
              </a:cxn>
              <a:cxn ang="0">
                <a:pos x="0" y="0"/>
              </a:cxn>
            </a:cxnLst>
            <a:rect l="0" t="0" r="r" b="b"/>
            <a:pathLst>
              <a:path w="2016" h="288">
                <a:moveTo>
                  <a:pt x="0" y="0"/>
                </a:moveTo>
                <a:lnTo>
                  <a:pt x="2016" y="0"/>
                </a:lnTo>
                <a:lnTo>
                  <a:pt x="1872" y="288"/>
                </a:lnTo>
                <a:lnTo>
                  <a:pt x="144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914400" y="1663700"/>
            <a:ext cx="3676650" cy="1104900"/>
            <a:chOff x="624" y="1392"/>
            <a:chExt cx="2316" cy="696"/>
          </a:xfrm>
        </p:grpSpPr>
        <p:sp>
          <p:nvSpPr>
            <p:cNvPr id="2002002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2002003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2004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2005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2006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2002007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grpSp>
          <p:nvGrpSpPr>
            <p:cNvPr id="23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2002009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010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011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012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211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Verdana" charset="0"/>
                  </a:rPr>
                  <a:t>k</a:t>
                </a:r>
              </a:p>
            </p:txBody>
          </p:sp>
        </p:grpSp>
        <p:sp>
          <p:nvSpPr>
            <p:cNvPr id="2002013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81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Fetch PC</a:t>
              </a:r>
            </a:p>
          </p:txBody>
        </p:sp>
      </p:grpSp>
      <p:sp>
        <p:nvSpPr>
          <p:cNvPr id="2002014" name="Line 94"/>
          <p:cNvSpPr>
            <a:spLocks noChangeShapeType="1"/>
          </p:cNvSpPr>
          <p:nvPr/>
        </p:nvSpPr>
        <p:spPr bwMode="auto">
          <a:xfrm>
            <a:off x="6172200" y="58547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5" name="Rectangle 95"/>
          <p:cNvSpPr>
            <a:spLocks noChangeArrowheads="1"/>
          </p:cNvSpPr>
          <p:nvPr/>
        </p:nvSpPr>
        <p:spPr bwMode="auto">
          <a:xfrm>
            <a:off x="3167063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6" name="Rectangle 96"/>
          <p:cNvSpPr>
            <a:spLocks noChangeArrowheads="1"/>
          </p:cNvSpPr>
          <p:nvPr/>
        </p:nvSpPr>
        <p:spPr bwMode="auto">
          <a:xfrm>
            <a:off x="3657600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7" name="Line 97"/>
          <p:cNvSpPr>
            <a:spLocks noChangeShapeType="1"/>
          </p:cNvSpPr>
          <p:nvPr/>
        </p:nvSpPr>
        <p:spPr bwMode="auto">
          <a:xfrm>
            <a:off x="1928813" y="4718050"/>
            <a:ext cx="1238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8" name="AutoShape 98"/>
          <p:cNvSpPr>
            <a:spLocks/>
          </p:cNvSpPr>
          <p:nvPr/>
        </p:nvSpPr>
        <p:spPr bwMode="auto">
          <a:xfrm rot="5400000">
            <a:off x="3409950" y="4806950"/>
            <a:ext cx="228600" cy="647700"/>
          </a:xfrm>
          <a:prstGeom prst="rightBrace">
            <a:avLst>
              <a:gd name="adj1" fmla="val 23611"/>
              <a:gd name="adj2" fmla="val 54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19" name="Freeform 99"/>
          <p:cNvSpPr>
            <a:spLocks/>
          </p:cNvSpPr>
          <p:nvPr/>
        </p:nvSpPr>
        <p:spPr bwMode="auto">
          <a:xfrm>
            <a:off x="3505200" y="5130800"/>
            <a:ext cx="1219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768" y="336"/>
              </a:cxn>
            </a:cxnLst>
            <a:rect l="0" t="0" r="r" b="b"/>
            <a:pathLst>
              <a:path w="768" h="336">
                <a:moveTo>
                  <a:pt x="0" y="0"/>
                </a:moveTo>
                <a:lnTo>
                  <a:pt x="0" y="336"/>
                </a:lnTo>
                <a:lnTo>
                  <a:pt x="768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2020" name="Text Box 100"/>
          <p:cNvSpPr txBox="1">
            <a:spLocks noChangeArrowheads="1"/>
          </p:cNvSpPr>
          <p:nvPr/>
        </p:nvSpPr>
        <p:spPr bwMode="auto">
          <a:xfrm>
            <a:off x="533400" y="4648200"/>
            <a:ext cx="2835275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Shift in Taken/¬Taken results of each branch</a:t>
            </a:r>
          </a:p>
        </p:txBody>
      </p:sp>
      <p:sp>
        <p:nvSpPr>
          <p:cNvPr id="2002021" name="Text Box 101"/>
          <p:cNvSpPr txBox="1">
            <a:spLocks noChangeArrowheads="1"/>
          </p:cNvSpPr>
          <p:nvPr/>
        </p:nvSpPr>
        <p:spPr bwMode="auto">
          <a:xfrm>
            <a:off x="1066800" y="3492500"/>
            <a:ext cx="3276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2-bit global branch history shift register</a:t>
            </a:r>
          </a:p>
        </p:txBody>
      </p:sp>
      <p:sp>
        <p:nvSpPr>
          <p:cNvPr id="2002022" name="Rectangle 102"/>
          <p:cNvSpPr>
            <a:spLocks noChangeArrowheads="1"/>
          </p:cNvSpPr>
          <p:nvPr/>
        </p:nvSpPr>
        <p:spPr bwMode="auto">
          <a:xfrm>
            <a:off x="6324600" y="6049963"/>
            <a:ext cx="21891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Taken/¬Taken?</a:t>
            </a:r>
          </a:p>
        </p:txBody>
      </p:sp>
      <p:sp>
        <p:nvSpPr>
          <p:cNvPr id="2002023" name="Line 103"/>
          <p:cNvSpPr>
            <a:spLocks noChangeShapeType="1"/>
          </p:cNvSpPr>
          <p:nvPr/>
        </p:nvSpPr>
        <p:spPr bwMode="auto">
          <a:xfrm>
            <a:off x="3495675" y="4711700"/>
            <a:ext cx="185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195-B904-DF40-BD39-0B0C9D08AEB0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152400"/>
            <a:ext cx="8763000" cy="838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Speculating Both Directions </a:t>
            </a:r>
          </a:p>
        </p:txBody>
      </p:sp>
      <p:sp>
        <p:nvSpPr>
          <p:cNvPr id="1991683" name="Rectangle 3"/>
          <p:cNvSpPr>
            <a:spLocks noChangeArrowheads="1"/>
          </p:cNvSpPr>
          <p:nvPr/>
        </p:nvSpPr>
        <p:spPr bwMode="auto">
          <a:xfrm>
            <a:off x="304800" y="1917700"/>
            <a:ext cx="71008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resource requirement is proportional to the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number of concurrent speculative executions</a:t>
            </a:r>
          </a:p>
        </p:txBody>
      </p:sp>
      <p:sp>
        <p:nvSpPr>
          <p:cNvPr id="1991684" name="Rectangle 4"/>
          <p:cNvSpPr>
            <a:spLocks noChangeArrowheads="1"/>
          </p:cNvSpPr>
          <p:nvPr/>
        </p:nvSpPr>
        <p:spPr bwMode="auto">
          <a:xfrm>
            <a:off x="533400" y="1003300"/>
            <a:ext cx="8018463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An alternative to branch prediction is to execute both directions of a branch </a:t>
            </a:r>
            <a:r>
              <a:rPr lang="en-US" sz="2400" i="1">
                <a:latin typeface="Verdana" charset="0"/>
              </a:rPr>
              <a:t>speculatively</a:t>
            </a:r>
          </a:p>
        </p:txBody>
      </p:sp>
      <p:sp>
        <p:nvSpPr>
          <p:cNvPr id="1991685" name="Rectangle 5"/>
          <p:cNvSpPr>
            <a:spLocks noChangeArrowheads="1"/>
          </p:cNvSpPr>
          <p:nvPr/>
        </p:nvSpPr>
        <p:spPr bwMode="auto">
          <a:xfrm>
            <a:off x="304800" y="4356100"/>
            <a:ext cx="65643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branch prediction takes less resources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than speculative execution of both paths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91686" name="Rectangle 6"/>
          <p:cNvSpPr>
            <a:spLocks noChangeArrowheads="1"/>
          </p:cNvSpPr>
          <p:nvPr/>
        </p:nvSpPr>
        <p:spPr bwMode="auto">
          <a:xfrm>
            <a:off x="304800" y="2908300"/>
            <a:ext cx="7405688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only half the resources engage in useful work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when both directions of a branch are executed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speculatively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91687" name="Rectangle 7"/>
          <p:cNvSpPr>
            <a:spLocks noChangeArrowheads="1"/>
          </p:cNvSpPr>
          <p:nvPr/>
        </p:nvSpPr>
        <p:spPr bwMode="auto">
          <a:xfrm>
            <a:off x="457200" y="5105400"/>
            <a:ext cx="8150225" cy="1184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With accurate branch prediction, it is more cost effective to dedicate all resources to the predicted direction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1683" grpId="0" autoUpdateAnimBg="0"/>
      <p:bldP spid="1991685" grpId="0" autoUpdateAnimBg="0"/>
      <p:bldP spid="1991686" grpId="0" autoUpdateAnimBg="0"/>
      <p:bldP spid="199168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160D-9495-2F49-B4A9-A2EF7A3593AE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212725"/>
            <a:ext cx="8423275" cy="685800"/>
          </a:xfrm>
        </p:spPr>
        <p:txBody>
          <a:bodyPr/>
          <a:lstStyle/>
          <a:p>
            <a:r>
              <a:rPr lang="en-US"/>
              <a:t>Limitations of BHTs</a:t>
            </a:r>
          </a:p>
        </p:txBody>
      </p:sp>
      <p:sp>
        <p:nvSpPr>
          <p:cNvPr id="1965059" name="Text Box 3"/>
          <p:cNvSpPr txBox="1">
            <a:spLocks noChangeArrowheads="1"/>
          </p:cNvSpPr>
          <p:nvPr/>
        </p:nvSpPr>
        <p:spPr bwMode="auto">
          <a:xfrm>
            <a:off x="762000" y="1025525"/>
            <a:ext cx="80645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Only predicts branch direction. Therefore, cannot redirect fetch stream until after branch target is determined.</a:t>
            </a:r>
          </a:p>
        </p:txBody>
      </p:sp>
      <p:sp>
        <p:nvSpPr>
          <p:cNvPr id="1965060" name="Text Box 4"/>
          <p:cNvSpPr txBox="1">
            <a:spLocks noChangeArrowheads="1"/>
          </p:cNvSpPr>
          <p:nvPr/>
        </p:nvSpPr>
        <p:spPr bwMode="auto">
          <a:xfrm>
            <a:off x="1955800" y="5851525"/>
            <a:ext cx="56515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UltraSPARC-III fetch pipeline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1863725"/>
            <a:ext cx="3352800" cy="1524000"/>
            <a:chOff x="144" y="1200"/>
            <a:chExt cx="2112" cy="960"/>
          </a:xfrm>
        </p:grpSpPr>
        <p:sp>
          <p:nvSpPr>
            <p:cNvPr id="1965062" name="Text Box 6"/>
            <p:cNvSpPr txBox="1">
              <a:spLocks noChangeArrowheads="1"/>
            </p:cNvSpPr>
            <p:nvPr/>
          </p:nvSpPr>
          <p:spPr bwMode="auto">
            <a:xfrm>
              <a:off x="144" y="1248"/>
              <a:ext cx="1728" cy="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Correctly </a:t>
              </a:r>
            </a:p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predicted </a:t>
              </a:r>
            </a:p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taken branch penalty</a:t>
              </a:r>
            </a:p>
          </p:txBody>
        </p:sp>
        <p:sp>
          <p:nvSpPr>
            <p:cNvPr id="1965063" name="Freeform 7"/>
            <p:cNvSpPr>
              <a:spLocks/>
            </p:cNvSpPr>
            <p:nvPr/>
          </p:nvSpPr>
          <p:spPr bwMode="auto">
            <a:xfrm>
              <a:off x="1680" y="1200"/>
              <a:ext cx="576" cy="960"/>
            </a:xfrm>
            <a:custGeom>
              <a:avLst/>
              <a:gdLst/>
              <a:ahLst/>
              <a:cxnLst>
                <a:cxn ang="0">
                  <a:pos x="576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576" y="0"/>
                </a:cxn>
              </a:cxnLst>
              <a:rect l="0" t="0" r="r" b="b"/>
              <a:pathLst>
                <a:path w="576" h="960">
                  <a:moveTo>
                    <a:pt x="576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576" y="0"/>
                  </a:lnTo>
                </a:path>
              </a:pathLst>
            </a:custGeom>
            <a:noFill/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85800" y="1939925"/>
            <a:ext cx="2895600" cy="2590800"/>
            <a:chOff x="432" y="1248"/>
            <a:chExt cx="1824" cy="1632"/>
          </a:xfrm>
        </p:grpSpPr>
        <p:sp>
          <p:nvSpPr>
            <p:cNvPr id="1965065" name="Text Box 9"/>
            <p:cNvSpPr txBox="1">
              <a:spLocks noChangeArrowheads="1"/>
            </p:cNvSpPr>
            <p:nvPr/>
          </p:nvSpPr>
          <p:spPr bwMode="auto">
            <a:xfrm>
              <a:off x="432" y="2352"/>
              <a:ext cx="1488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>
                  <a:solidFill>
                    <a:schemeClr val="accent1"/>
                  </a:solidFill>
                  <a:latin typeface="Verdana" charset="0"/>
                </a:rPr>
                <a:t>Jump Register penalty</a:t>
              </a:r>
            </a:p>
          </p:txBody>
        </p:sp>
        <p:sp>
          <p:nvSpPr>
            <p:cNvPr id="1965066" name="Freeform 10"/>
            <p:cNvSpPr>
              <a:spLocks/>
            </p:cNvSpPr>
            <p:nvPr/>
          </p:nvSpPr>
          <p:spPr bwMode="auto">
            <a:xfrm>
              <a:off x="1968" y="1248"/>
              <a:ext cx="288" cy="1632"/>
            </a:xfrm>
            <a:custGeom>
              <a:avLst/>
              <a:gdLst/>
              <a:ahLst/>
              <a:cxnLst>
                <a:cxn ang="0">
                  <a:pos x="288" y="1632"/>
                </a:cxn>
                <a:cxn ang="0">
                  <a:pos x="0" y="1632"/>
                </a:cxn>
                <a:cxn ang="0">
                  <a:pos x="0" y="0"/>
                </a:cxn>
                <a:cxn ang="0">
                  <a:pos x="288" y="0"/>
                </a:cxn>
              </a:cxnLst>
              <a:rect l="0" t="0" r="r" b="b"/>
              <a:pathLst>
                <a:path w="288" h="1632">
                  <a:moveTo>
                    <a:pt x="288" y="1632"/>
                  </a:moveTo>
                  <a:lnTo>
                    <a:pt x="0" y="1632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1863725"/>
            <a:ext cx="5383213" cy="3836988"/>
            <a:chOff x="2256" y="1200"/>
            <a:chExt cx="3391" cy="2417"/>
          </a:xfrm>
        </p:grpSpPr>
        <p:sp>
          <p:nvSpPr>
            <p:cNvPr id="1965068" name="Rectangle 12"/>
            <p:cNvSpPr>
              <a:spLocks noChangeArrowheads="1"/>
            </p:cNvSpPr>
            <p:nvPr/>
          </p:nvSpPr>
          <p:spPr bwMode="auto">
            <a:xfrm>
              <a:off x="2256" y="12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965069" name="Text Box 13"/>
            <p:cNvSpPr txBox="1">
              <a:spLocks noChangeArrowheads="1"/>
            </p:cNvSpPr>
            <p:nvPr/>
          </p:nvSpPr>
          <p:spPr bwMode="auto">
            <a:xfrm>
              <a:off x="2486" y="1204"/>
              <a:ext cx="172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PC Generation/Mux</a:t>
              </a:r>
            </a:p>
          </p:txBody>
        </p:sp>
        <p:sp>
          <p:nvSpPr>
            <p:cNvPr id="1965070" name="Rectangle 14"/>
            <p:cNvSpPr>
              <a:spLocks noChangeArrowheads="1"/>
            </p:cNvSpPr>
            <p:nvPr/>
          </p:nvSpPr>
          <p:spPr bwMode="auto">
            <a:xfrm>
              <a:off x="2256" y="14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65071" name="Text Box 15"/>
            <p:cNvSpPr txBox="1">
              <a:spLocks noChangeArrowheads="1"/>
            </p:cNvSpPr>
            <p:nvPr/>
          </p:nvSpPr>
          <p:spPr bwMode="auto">
            <a:xfrm>
              <a:off x="2486" y="1444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1</a:t>
              </a:r>
            </a:p>
          </p:txBody>
        </p:sp>
        <p:sp>
          <p:nvSpPr>
            <p:cNvPr id="1965072" name="Rectangle 16"/>
            <p:cNvSpPr>
              <a:spLocks noChangeArrowheads="1"/>
            </p:cNvSpPr>
            <p:nvPr/>
          </p:nvSpPr>
          <p:spPr bwMode="auto">
            <a:xfrm>
              <a:off x="2256" y="16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965073" name="Text Box 17"/>
            <p:cNvSpPr txBox="1">
              <a:spLocks noChangeArrowheads="1"/>
            </p:cNvSpPr>
            <p:nvPr/>
          </p:nvSpPr>
          <p:spPr bwMode="auto">
            <a:xfrm>
              <a:off x="2486" y="1684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2</a:t>
              </a:r>
            </a:p>
          </p:txBody>
        </p:sp>
        <p:sp>
          <p:nvSpPr>
            <p:cNvPr id="1965074" name="Rectangle 18"/>
            <p:cNvSpPr>
              <a:spLocks noChangeArrowheads="1"/>
            </p:cNvSpPr>
            <p:nvPr/>
          </p:nvSpPr>
          <p:spPr bwMode="auto">
            <a:xfrm>
              <a:off x="2256" y="192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1965075" name="Text Box 19"/>
            <p:cNvSpPr txBox="1">
              <a:spLocks noChangeArrowheads="1"/>
            </p:cNvSpPr>
            <p:nvPr/>
          </p:nvSpPr>
          <p:spPr bwMode="auto">
            <a:xfrm>
              <a:off x="2486" y="1924"/>
              <a:ext cx="29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Branch Address Calc/Begin Decode</a:t>
              </a:r>
            </a:p>
          </p:txBody>
        </p:sp>
        <p:sp>
          <p:nvSpPr>
            <p:cNvPr id="1965076" name="Rectangle 20"/>
            <p:cNvSpPr>
              <a:spLocks noChangeArrowheads="1"/>
            </p:cNvSpPr>
            <p:nvPr/>
          </p:nvSpPr>
          <p:spPr bwMode="auto">
            <a:xfrm>
              <a:off x="2256" y="216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65077" name="Text Box 21"/>
            <p:cNvSpPr txBox="1">
              <a:spLocks noChangeArrowheads="1"/>
            </p:cNvSpPr>
            <p:nvPr/>
          </p:nvSpPr>
          <p:spPr bwMode="auto">
            <a:xfrm>
              <a:off x="2486" y="2164"/>
              <a:ext cx="15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Complete Decode</a:t>
              </a:r>
            </a:p>
          </p:txBody>
        </p:sp>
        <p:sp>
          <p:nvSpPr>
            <p:cNvPr id="1965078" name="Rectangle 22"/>
            <p:cNvSpPr>
              <a:spLocks noChangeArrowheads="1"/>
            </p:cNvSpPr>
            <p:nvPr/>
          </p:nvSpPr>
          <p:spPr bwMode="auto">
            <a:xfrm>
              <a:off x="2256" y="24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J</a:t>
              </a:r>
            </a:p>
          </p:txBody>
        </p:sp>
        <p:sp>
          <p:nvSpPr>
            <p:cNvPr id="1965079" name="Text Box 23"/>
            <p:cNvSpPr txBox="1">
              <a:spLocks noChangeArrowheads="1"/>
            </p:cNvSpPr>
            <p:nvPr/>
          </p:nvSpPr>
          <p:spPr bwMode="auto">
            <a:xfrm>
              <a:off x="2486" y="2404"/>
              <a:ext cx="316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Steer Instructions to Functional units</a:t>
              </a:r>
            </a:p>
          </p:txBody>
        </p:sp>
        <p:sp>
          <p:nvSpPr>
            <p:cNvPr id="1965080" name="Rectangle 24"/>
            <p:cNvSpPr>
              <a:spLocks noChangeArrowheads="1"/>
            </p:cNvSpPr>
            <p:nvPr/>
          </p:nvSpPr>
          <p:spPr bwMode="auto">
            <a:xfrm>
              <a:off x="2256" y="26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</a:p>
          </p:txBody>
        </p:sp>
        <p:sp>
          <p:nvSpPr>
            <p:cNvPr id="1965081" name="Text Box 25"/>
            <p:cNvSpPr txBox="1">
              <a:spLocks noChangeArrowheads="1"/>
            </p:cNvSpPr>
            <p:nvPr/>
          </p:nvSpPr>
          <p:spPr bwMode="auto">
            <a:xfrm>
              <a:off x="2486" y="2644"/>
              <a:ext cx="16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Register File Read</a:t>
              </a:r>
            </a:p>
          </p:txBody>
        </p:sp>
        <p:sp>
          <p:nvSpPr>
            <p:cNvPr id="1965082" name="Rectangle 26"/>
            <p:cNvSpPr>
              <a:spLocks noChangeArrowheads="1"/>
            </p:cNvSpPr>
            <p:nvPr/>
          </p:nvSpPr>
          <p:spPr bwMode="auto">
            <a:xfrm>
              <a:off x="2256" y="28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965083" name="Text Box 27"/>
            <p:cNvSpPr txBox="1">
              <a:spLocks noChangeArrowheads="1"/>
            </p:cNvSpPr>
            <p:nvPr/>
          </p:nvSpPr>
          <p:spPr bwMode="auto">
            <a:xfrm>
              <a:off x="2486" y="2884"/>
              <a:ext cx="145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Integer Execute</a:t>
              </a:r>
            </a:p>
          </p:txBody>
        </p:sp>
        <p:sp>
          <p:nvSpPr>
            <p:cNvPr id="1965084" name="Line 28"/>
            <p:cNvSpPr>
              <a:spLocks noChangeShapeType="1"/>
            </p:cNvSpPr>
            <p:nvPr/>
          </p:nvSpPr>
          <p:spPr bwMode="auto">
            <a:xfrm>
              <a:off x="2390" y="317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085" name="Text Box 29"/>
            <p:cNvSpPr txBox="1">
              <a:spLocks noChangeArrowheads="1"/>
            </p:cNvSpPr>
            <p:nvPr/>
          </p:nvSpPr>
          <p:spPr bwMode="auto">
            <a:xfrm>
              <a:off x="2534" y="3175"/>
              <a:ext cx="287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Remainder of execute pipeline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(+ another 6 stages)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BE04-03E4-164E-83C5-671D3A3BF08C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Register Renaming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33738"/>
            <a:ext cx="8534400" cy="2921000"/>
          </a:xfrm>
        </p:spPr>
        <p:txBody>
          <a:bodyPr/>
          <a:lstStyle/>
          <a:p>
            <a:pPr marL="342900" indent="-342900"/>
            <a:r>
              <a:rPr lang="en-US" dirty="0"/>
              <a:t>Decode does register renaming and adds instructions to the </a:t>
            </a:r>
            <a:r>
              <a:rPr lang="en-US" dirty="0" smtClean="0"/>
              <a:t>issue-stage instruction reorder </a:t>
            </a:r>
            <a:r>
              <a:rPr lang="en-US" dirty="0"/>
              <a:t>buffer (ROB)</a:t>
            </a:r>
          </a:p>
          <a:p>
            <a:pPr marL="342900" indent="-342900">
              <a:buFontTx/>
              <a:buNone/>
            </a:pPr>
            <a:r>
              <a:rPr lang="en-US" dirty="0"/>
              <a:t> 	 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renaming makes WAR or WAW hazards impossible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Any instruction in ROB whose RAW hazards have  been satisfied can be</a:t>
            </a:r>
            <a:r>
              <a:rPr lang="en-US" dirty="0" smtClean="0"/>
              <a:t> issued. </a:t>
            </a:r>
            <a:endParaRPr lang="en-US" dirty="0"/>
          </a:p>
          <a:p>
            <a:pPr marL="342900" indent="-342900">
              <a:buFontTx/>
              <a:buNone/>
            </a:pPr>
            <a:r>
              <a:rPr lang="en-US" dirty="0">
                <a:latin typeface="Symbol" charset="2"/>
              </a:rPr>
              <a:t>	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 </a:t>
            </a:r>
            <a:r>
              <a:rPr lang="en-US" dirty="0">
                <a:solidFill>
                  <a:srgbClr val="56127A"/>
                </a:solidFill>
              </a:rPr>
              <a:t>Out-of-order or dataflow execution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155700"/>
            <a:ext cx="4122738" cy="19780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1913862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63" name="Rectangle 7"/>
              <p:cNvSpPr>
                <a:spLocks noChangeArrowheads="1"/>
              </p:cNvSpPr>
              <p:nvPr/>
            </p:nvSpPr>
            <p:spPr bwMode="auto">
              <a:xfrm>
                <a:off x="1489" y="1109"/>
                <a:ext cx="154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1913864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ID</a:t>
              </a:r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6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7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1913869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0" name="Rectangle 14"/>
              <p:cNvSpPr>
                <a:spLocks noChangeArrowheads="1"/>
              </p:cNvSpPr>
              <p:nvPr/>
            </p:nvSpPr>
            <p:spPr bwMode="auto">
              <a:xfrm>
                <a:off x="3586" y="1109"/>
                <a:ext cx="219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1913871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2" name="Rectangle 16"/>
            <p:cNvSpPr>
              <a:spLocks noChangeArrowheads="1"/>
            </p:cNvSpPr>
            <p:nvPr/>
          </p:nvSpPr>
          <p:spPr bwMode="auto">
            <a:xfrm>
              <a:off x="2651" y="1043"/>
              <a:ext cx="247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ALU</a:t>
              </a:r>
            </a:p>
          </p:txBody>
        </p:sp>
        <p:sp>
          <p:nvSpPr>
            <p:cNvPr id="1913873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3091" y="1043"/>
              <a:ext cx="289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Mem</a:t>
              </a:r>
            </a:p>
          </p:txBody>
        </p:sp>
        <p:sp>
          <p:nvSpPr>
            <p:cNvPr id="1913875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6" name="Rectangle 20"/>
            <p:cNvSpPr>
              <a:spLocks noChangeArrowheads="1"/>
            </p:cNvSpPr>
            <p:nvPr/>
          </p:nvSpPr>
          <p:spPr bwMode="auto">
            <a:xfrm>
              <a:off x="2749" y="1415"/>
              <a:ext cx="290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Fadd</a:t>
              </a:r>
            </a:p>
          </p:txBody>
        </p:sp>
        <p:sp>
          <p:nvSpPr>
            <p:cNvPr id="1913877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8" name="Rectangle 22"/>
            <p:cNvSpPr>
              <a:spLocks noChangeArrowheads="1"/>
            </p:cNvSpPr>
            <p:nvPr/>
          </p:nvSpPr>
          <p:spPr bwMode="auto">
            <a:xfrm>
              <a:off x="2748" y="1727"/>
              <a:ext cx="29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Fmul</a:t>
              </a:r>
            </a:p>
          </p:txBody>
        </p:sp>
        <p:sp>
          <p:nvSpPr>
            <p:cNvPr id="1913879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0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1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2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3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00" y="0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4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112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5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40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6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/>
              <a:ahLst/>
              <a:cxnLst>
                <a:cxn ang="0">
                  <a:pos x="144" y="148"/>
                </a:cxn>
                <a:cxn ang="0">
                  <a:pos x="0" y="0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7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388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8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96"/>
                </a:cxn>
                <a:cxn ang="0">
                  <a:pos x="652" y="196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9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0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/>
              <a:ahLst/>
              <a:cxnLst>
                <a:cxn ang="0">
                  <a:pos x="1516" y="468"/>
                </a:cxn>
                <a:cxn ang="0">
                  <a:pos x="1632" y="468"/>
                </a:cxn>
                <a:cxn ang="0">
                  <a:pos x="1632" y="0"/>
                </a:cxn>
                <a:cxn ang="0">
                  <a:pos x="0" y="0"/>
                </a:cxn>
                <a:cxn ang="0">
                  <a:pos x="0" y="340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1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Issue</a:t>
              </a:r>
            </a:p>
          </p:txBody>
        </p:sp>
        <p:sp>
          <p:nvSpPr>
            <p:cNvPr id="1913892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3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28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9482-FA61-8942-BDF1-FDE9578E46A5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9296-964E-A54F-89F0-0353B0373A37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162800" cy="698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Target Buffer</a:t>
            </a:r>
          </a:p>
        </p:txBody>
      </p:sp>
      <p:sp>
        <p:nvSpPr>
          <p:cNvPr id="1967107" name="Rectangle 3"/>
          <p:cNvSpPr>
            <a:spLocks noChangeArrowheads="1"/>
          </p:cNvSpPr>
          <p:nvPr/>
        </p:nvSpPr>
        <p:spPr bwMode="auto">
          <a:xfrm>
            <a:off x="760413" y="4748213"/>
            <a:ext cx="7888287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BP bits are stored with the predicted target address.</a:t>
            </a: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IF stage: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 (BP=taken) then nPC=target else nPC=PC+4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later:	  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check prediction, if wrong then kill the instruction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               and update BTB  &amp; BPb else update BPb</a:t>
            </a:r>
          </a:p>
        </p:txBody>
      </p:sp>
      <p:sp>
        <p:nvSpPr>
          <p:cNvPr id="1967108" name="Rectangle 4"/>
          <p:cNvSpPr>
            <a:spLocks noChangeArrowheads="1"/>
          </p:cNvSpPr>
          <p:nvPr/>
        </p:nvSpPr>
        <p:spPr bwMode="auto">
          <a:xfrm>
            <a:off x="303213" y="2093913"/>
            <a:ext cx="876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IMEM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68488" y="2025650"/>
            <a:ext cx="65087" cy="520700"/>
            <a:chOff x="1177" y="1324"/>
            <a:chExt cx="41" cy="328"/>
          </a:xfrm>
        </p:grpSpPr>
        <p:sp>
          <p:nvSpPr>
            <p:cNvPr id="1967110" name="Oval 6"/>
            <p:cNvSpPr>
              <a:spLocks noChangeArrowheads="1"/>
            </p:cNvSpPr>
            <p:nvPr/>
          </p:nvSpPr>
          <p:spPr bwMode="auto">
            <a:xfrm>
              <a:off x="1177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11" name="Oval 7"/>
            <p:cNvSpPr>
              <a:spLocks noChangeArrowheads="1"/>
            </p:cNvSpPr>
            <p:nvPr/>
          </p:nvSpPr>
          <p:spPr bwMode="auto">
            <a:xfrm>
              <a:off x="1177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12" name="Oval 8"/>
            <p:cNvSpPr>
              <a:spLocks noChangeArrowheads="1"/>
            </p:cNvSpPr>
            <p:nvPr/>
          </p:nvSpPr>
          <p:spPr bwMode="auto">
            <a:xfrm>
              <a:off x="1177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13" name="Oval 9"/>
            <p:cNvSpPr>
              <a:spLocks noChangeArrowheads="1"/>
            </p:cNvSpPr>
            <p:nvPr/>
          </p:nvSpPr>
          <p:spPr bwMode="auto">
            <a:xfrm>
              <a:off x="1177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14" name="Rectangle 10"/>
          <p:cNvSpPr>
            <a:spLocks noChangeArrowheads="1"/>
          </p:cNvSpPr>
          <p:nvPr/>
        </p:nvSpPr>
        <p:spPr bwMode="auto">
          <a:xfrm>
            <a:off x="2603500" y="4216400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5" name="Freeform 11"/>
          <p:cNvSpPr>
            <a:spLocks/>
          </p:cNvSpPr>
          <p:nvPr/>
        </p:nvSpPr>
        <p:spPr bwMode="auto">
          <a:xfrm>
            <a:off x="3657600" y="3822700"/>
            <a:ext cx="8397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480" y="48"/>
              </a:cxn>
              <a:cxn ang="0">
                <a:pos x="528" y="96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6" name="Freeform 12"/>
          <p:cNvSpPr>
            <a:spLocks/>
          </p:cNvSpPr>
          <p:nvPr/>
        </p:nvSpPr>
        <p:spPr bwMode="auto">
          <a:xfrm>
            <a:off x="2590800" y="3975100"/>
            <a:ext cx="19065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1152" y="48"/>
              </a:cxn>
              <a:cxn ang="0">
                <a:pos x="1200" y="96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7" name="Line 13"/>
          <p:cNvSpPr>
            <a:spLocks noChangeShapeType="1"/>
          </p:cNvSpPr>
          <p:nvPr/>
        </p:nvSpPr>
        <p:spPr bwMode="auto">
          <a:xfrm>
            <a:off x="3657600" y="42164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8" name="Rectangle 14"/>
          <p:cNvSpPr>
            <a:spLocks noChangeArrowheads="1"/>
          </p:cNvSpPr>
          <p:nvPr/>
        </p:nvSpPr>
        <p:spPr bwMode="auto">
          <a:xfrm>
            <a:off x="3300413" y="3440113"/>
            <a:ext cx="5111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67119" name="Freeform 15"/>
          <p:cNvSpPr>
            <a:spLocks/>
          </p:cNvSpPr>
          <p:nvPr/>
        </p:nvSpPr>
        <p:spPr bwMode="auto">
          <a:xfrm>
            <a:off x="2286000" y="2222500"/>
            <a:ext cx="763588" cy="1677988"/>
          </a:xfrm>
          <a:custGeom>
            <a:avLst/>
            <a:gdLst/>
            <a:ahLst/>
            <a:cxnLst>
              <a:cxn ang="0">
                <a:pos x="480" y="1056"/>
              </a:cxn>
              <a:cxn ang="0">
                <a:pos x="480" y="0"/>
              </a:cxn>
              <a:cxn ang="0">
                <a:pos x="0" y="0"/>
              </a:cxn>
            </a:cxnLst>
            <a:rect l="0" t="0" r="r" b="b"/>
            <a:pathLst>
              <a:path w="481" h="1057">
                <a:moveTo>
                  <a:pt x="480" y="1056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20" name="Freeform 16"/>
          <p:cNvSpPr>
            <a:spLocks/>
          </p:cNvSpPr>
          <p:nvPr/>
        </p:nvSpPr>
        <p:spPr bwMode="auto">
          <a:xfrm>
            <a:off x="4114800" y="2235200"/>
            <a:ext cx="611188" cy="1512888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0" y="0"/>
              </a:cxn>
              <a:cxn ang="0">
                <a:pos x="384" y="0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21" name="Rectangle 17"/>
          <p:cNvSpPr>
            <a:spLocks noChangeArrowheads="1"/>
          </p:cNvSpPr>
          <p:nvPr/>
        </p:nvSpPr>
        <p:spPr bwMode="auto">
          <a:xfrm>
            <a:off x="7089775" y="1649413"/>
            <a:ext cx="1633538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Branch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Target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Buffer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(2</a:t>
            </a:r>
            <a:r>
              <a:rPr lang="en-US" sz="2000" baseline="30000">
                <a:latin typeface="Verdana" charset="0"/>
              </a:rPr>
              <a:t>k</a:t>
            </a:r>
            <a:r>
              <a:rPr lang="en-US" sz="2000">
                <a:latin typeface="Verdana" charset="0"/>
              </a:rPr>
              <a:t> entries)</a:t>
            </a:r>
          </a:p>
        </p:txBody>
      </p:sp>
      <p:sp>
        <p:nvSpPr>
          <p:cNvPr id="1967122" name="Line 18"/>
          <p:cNvSpPr>
            <a:spLocks noChangeShapeType="1"/>
          </p:cNvSpPr>
          <p:nvPr/>
        </p:nvSpPr>
        <p:spPr bwMode="auto">
          <a:xfrm flipH="1">
            <a:off x="4032250" y="2914650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23" name="Rectangle 19"/>
          <p:cNvSpPr>
            <a:spLocks noChangeArrowheads="1"/>
          </p:cNvSpPr>
          <p:nvPr/>
        </p:nvSpPr>
        <p:spPr bwMode="auto">
          <a:xfrm>
            <a:off x="4164013" y="2774950"/>
            <a:ext cx="3317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k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00200" y="1117600"/>
            <a:ext cx="687388" cy="3392488"/>
            <a:chOff x="1008" y="696"/>
            <a:chExt cx="433" cy="2305"/>
          </a:xfrm>
        </p:grpSpPr>
        <p:sp>
          <p:nvSpPr>
            <p:cNvPr id="1967125" name="Line 21"/>
            <p:cNvSpPr>
              <a:spLocks noChangeShapeType="1"/>
            </p:cNvSpPr>
            <p:nvPr/>
          </p:nvSpPr>
          <p:spPr bwMode="auto">
            <a:xfrm>
              <a:off x="1012" y="841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26" name="Line 22"/>
            <p:cNvSpPr>
              <a:spLocks noChangeShapeType="1"/>
            </p:cNvSpPr>
            <p:nvPr/>
          </p:nvSpPr>
          <p:spPr bwMode="auto">
            <a:xfrm>
              <a:off x="1012" y="985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27" name="Line 23"/>
            <p:cNvSpPr>
              <a:spLocks noChangeShapeType="1"/>
            </p:cNvSpPr>
            <p:nvPr/>
          </p:nvSpPr>
          <p:spPr bwMode="auto">
            <a:xfrm>
              <a:off x="1012" y="1129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28" name="Line 24"/>
            <p:cNvSpPr>
              <a:spLocks noChangeShapeType="1"/>
            </p:cNvSpPr>
            <p:nvPr/>
          </p:nvSpPr>
          <p:spPr bwMode="auto">
            <a:xfrm>
              <a:off x="1012" y="1273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012" y="1705"/>
              <a:ext cx="424" cy="287"/>
              <a:chOff x="1012" y="1705"/>
              <a:chExt cx="424" cy="287"/>
            </a:xfrm>
          </p:grpSpPr>
          <p:sp>
            <p:nvSpPr>
              <p:cNvPr id="1967130" name="Line 26"/>
              <p:cNvSpPr>
                <a:spLocks noChangeShapeType="1"/>
              </p:cNvSpPr>
              <p:nvPr/>
            </p:nvSpPr>
            <p:spPr bwMode="auto">
              <a:xfrm>
                <a:off x="1012" y="170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1" name="Line 27"/>
              <p:cNvSpPr>
                <a:spLocks noChangeShapeType="1"/>
              </p:cNvSpPr>
              <p:nvPr/>
            </p:nvSpPr>
            <p:spPr bwMode="auto">
              <a:xfrm>
                <a:off x="1012" y="184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2" name="Line 28"/>
              <p:cNvSpPr>
                <a:spLocks noChangeShapeType="1"/>
              </p:cNvSpPr>
              <p:nvPr/>
            </p:nvSpPr>
            <p:spPr bwMode="auto">
              <a:xfrm>
                <a:off x="1012" y="199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67133" name="Rectangle 29"/>
            <p:cNvSpPr>
              <a:spLocks noChangeArrowheads="1"/>
            </p:cNvSpPr>
            <p:nvPr/>
          </p:nvSpPr>
          <p:spPr bwMode="auto">
            <a:xfrm>
              <a:off x="1128" y="696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1012" y="2136"/>
              <a:ext cx="424" cy="288"/>
              <a:chOff x="1012" y="2136"/>
              <a:chExt cx="424" cy="288"/>
            </a:xfrm>
          </p:grpSpPr>
          <p:sp>
            <p:nvSpPr>
              <p:cNvPr id="1967135" name="Line 31"/>
              <p:cNvSpPr>
                <a:spLocks noChangeShapeType="1"/>
              </p:cNvSpPr>
              <p:nvPr/>
            </p:nvSpPr>
            <p:spPr bwMode="auto">
              <a:xfrm>
                <a:off x="1012" y="213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6" name="Line 32"/>
              <p:cNvSpPr>
                <a:spLocks noChangeShapeType="1"/>
              </p:cNvSpPr>
              <p:nvPr/>
            </p:nvSpPr>
            <p:spPr bwMode="auto">
              <a:xfrm>
                <a:off x="1012" y="228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7" name="Line 33"/>
              <p:cNvSpPr>
                <a:spLocks noChangeShapeType="1"/>
              </p:cNvSpPr>
              <p:nvPr/>
            </p:nvSpPr>
            <p:spPr bwMode="auto">
              <a:xfrm>
                <a:off x="1012" y="2424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012" y="2568"/>
              <a:ext cx="424" cy="288"/>
              <a:chOff x="1012" y="2568"/>
              <a:chExt cx="424" cy="288"/>
            </a:xfrm>
          </p:grpSpPr>
          <p:sp>
            <p:nvSpPr>
              <p:cNvPr id="1967139" name="Line 35"/>
              <p:cNvSpPr>
                <a:spLocks noChangeShapeType="1"/>
              </p:cNvSpPr>
              <p:nvPr/>
            </p:nvSpPr>
            <p:spPr bwMode="auto">
              <a:xfrm>
                <a:off x="1012" y="256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40" name="Line 36"/>
              <p:cNvSpPr>
                <a:spLocks noChangeShapeType="1"/>
              </p:cNvSpPr>
              <p:nvPr/>
            </p:nvSpPr>
            <p:spPr bwMode="auto">
              <a:xfrm>
                <a:off x="1012" y="271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41" name="Line 37"/>
              <p:cNvSpPr>
                <a:spLocks noChangeShapeType="1"/>
              </p:cNvSpPr>
              <p:nvPr/>
            </p:nvSpPr>
            <p:spPr bwMode="auto">
              <a:xfrm>
                <a:off x="1012" y="285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67142" name="Freeform 38"/>
            <p:cNvSpPr>
              <a:spLocks/>
            </p:cNvSpPr>
            <p:nvPr/>
          </p:nvSpPr>
          <p:spPr bwMode="auto">
            <a:xfrm>
              <a:off x="1008" y="697"/>
              <a:ext cx="433" cy="2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2303"/>
                </a:cxn>
                <a:cxn ang="0">
                  <a:pos x="0" y="2303"/>
                </a:cxn>
              </a:cxnLst>
              <a:rect l="0" t="0" r="r" b="b"/>
              <a:pathLst>
                <a:path w="433" h="2304">
                  <a:moveTo>
                    <a:pt x="0" y="0"/>
                  </a:moveTo>
                  <a:lnTo>
                    <a:pt x="432" y="0"/>
                  </a:lnTo>
                  <a:lnTo>
                    <a:pt x="432" y="2303"/>
                  </a:lnTo>
                  <a:lnTo>
                    <a:pt x="0" y="230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496050" y="1104900"/>
            <a:ext cx="520700" cy="2260600"/>
            <a:chOff x="4092" y="688"/>
            <a:chExt cx="328" cy="1424"/>
          </a:xfrm>
        </p:grpSpPr>
        <p:sp>
          <p:nvSpPr>
            <p:cNvPr id="1967144" name="Rectangle 40"/>
            <p:cNvSpPr>
              <a:spLocks noChangeArrowheads="1"/>
            </p:cNvSpPr>
            <p:nvPr/>
          </p:nvSpPr>
          <p:spPr bwMode="auto">
            <a:xfrm>
              <a:off x="4096" y="688"/>
              <a:ext cx="32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5" name="Line 41"/>
            <p:cNvSpPr>
              <a:spLocks noChangeShapeType="1"/>
            </p:cNvSpPr>
            <p:nvPr/>
          </p:nvSpPr>
          <p:spPr bwMode="auto">
            <a:xfrm>
              <a:off x="4092" y="824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6" name="Line 42"/>
            <p:cNvSpPr>
              <a:spLocks noChangeShapeType="1"/>
            </p:cNvSpPr>
            <p:nvPr/>
          </p:nvSpPr>
          <p:spPr bwMode="auto">
            <a:xfrm>
              <a:off x="4092" y="96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7" name="Line 43"/>
            <p:cNvSpPr>
              <a:spLocks noChangeShapeType="1"/>
            </p:cNvSpPr>
            <p:nvPr/>
          </p:nvSpPr>
          <p:spPr bwMode="auto">
            <a:xfrm>
              <a:off x="4092" y="111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8" name="Line 44"/>
            <p:cNvSpPr>
              <a:spLocks noChangeShapeType="1"/>
            </p:cNvSpPr>
            <p:nvPr/>
          </p:nvSpPr>
          <p:spPr bwMode="auto">
            <a:xfrm>
              <a:off x="4092" y="125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9" name="Line 45"/>
            <p:cNvSpPr>
              <a:spLocks noChangeShapeType="1"/>
            </p:cNvSpPr>
            <p:nvPr/>
          </p:nvSpPr>
          <p:spPr bwMode="auto">
            <a:xfrm>
              <a:off x="4092" y="16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0" name="Line 46"/>
            <p:cNvSpPr>
              <a:spLocks noChangeShapeType="1"/>
            </p:cNvSpPr>
            <p:nvPr/>
          </p:nvSpPr>
          <p:spPr bwMode="auto">
            <a:xfrm>
              <a:off x="4092" y="183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1" name="Line 47"/>
            <p:cNvSpPr>
              <a:spLocks noChangeShapeType="1"/>
            </p:cNvSpPr>
            <p:nvPr/>
          </p:nvSpPr>
          <p:spPr bwMode="auto">
            <a:xfrm>
              <a:off x="4092" y="1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52" name="Rectangle 48"/>
          <p:cNvSpPr>
            <a:spLocks noChangeArrowheads="1"/>
          </p:cNvSpPr>
          <p:nvPr/>
        </p:nvSpPr>
        <p:spPr bwMode="auto">
          <a:xfrm>
            <a:off x="6462713" y="1057275"/>
            <a:ext cx="6175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BPb</a:t>
            </a:r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6681788" y="2089150"/>
            <a:ext cx="65087" cy="520700"/>
            <a:chOff x="4209" y="1308"/>
            <a:chExt cx="41" cy="328"/>
          </a:xfrm>
        </p:grpSpPr>
        <p:sp>
          <p:nvSpPr>
            <p:cNvPr id="1967154" name="Oval 50"/>
            <p:cNvSpPr>
              <a:spLocks noChangeArrowheads="1"/>
            </p:cNvSpPr>
            <p:nvPr/>
          </p:nvSpPr>
          <p:spPr bwMode="auto">
            <a:xfrm>
              <a:off x="4209" y="130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5" name="Oval 51"/>
            <p:cNvSpPr>
              <a:spLocks noChangeArrowheads="1"/>
            </p:cNvSpPr>
            <p:nvPr/>
          </p:nvSpPr>
          <p:spPr bwMode="auto">
            <a:xfrm>
              <a:off x="4209" y="140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6" name="Oval 52"/>
            <p:cNvSpPr>
              <a:spLocks noChangeArrowheads="1"/>
            </p:cNvSpPr>
            <p:nvPr/>
          </p:nvSpPr>
          <p:spPr bwMode="auto">
            <a:xfrm>
              <a:off x="4209" y="150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7" name="Oval 53"/>
            <p:cNvSpPr>
              <a:spLocks noChangeArrowheads="1"/>
            </p:cNvSpPr>
            <p:nvPr/>
          </p:nvSpPr>
          <p:spPr bwMode="auto">
            <a:xfrm>
              <a:off x="4209" y="159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4743450" y="1104900"/>
            <a:ext cx="1663700" cy="2260600"/>
            <a:chOff x="2988" y="688"/>
            <a:chExt cx="1048" cy="1424"/>
          </a:xfrm>
        </p:grpSpPr>
        <p:sp>
          <p:nvSpPr>
            <p:cNvPr id="1967159" name="Rectangle 55"/>
            <p:cNvSpPr>
              <a:spLocks noChangeArrowheads="1"/>
            </p:cNvSpPr>
            <p:nvPr/>
          </p:nvSpPr>
          <p:spPr bwMode="auto">
            <a:xfrm>
              <a:off x="2992" y="688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0" name="Line 56"/>
            <p:cNvSpPr>
              <a:spLocks noChangeShapeType="1"/>
            </p:cNvSpPr>
            <p:nvPr/>
          </p:nvSpPr>
          <p:spPr bwMode="auto">
            <a:xfrm>
              <a:off x="2988" y="82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1" name="Line 57"/>
            <p:cNvSpPr>
              <a:spLocks noChangeShapeType="1"/>
            </p:cNvSpPr>
            <p:nvPr/>
          </p:nvSpPr>
          <p:spPr bwMode="auto">
            <a:xfrm>
              <a:off x="2988" y="96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2" name="Line 58"/>
            <p:cNvSpPr>
              <a:spLocks noChangeShapeType="1"/>
            </p:cNvSpPr>
            <p:nvPr/>
          </p:nvSpPr>
          <p:spPr bwMode="auto">
            <a:xfrm>
              <a:off x="2988" y="111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3" name="Line 59"/>
            <p:cNvSpPr>
              <a:spLocks noChangeShapeType="1"/>
            </p:cNvSpPr>
            <p:nvPr/>
          </p:nvSpPr>
          <p:spPr bwMode="auto">
            <a:xfrm>
              <a:off x="2988" y="125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4" name="Line 60"/>
            <p:cNvSpPr>
              <a:spLocks noChangeShapeType="1"/>
            </p:cNvSpPr>
            <p:nvPr/>
          </p:nvSpPr>
          <p:spPr bwMode="auto">
            <a:xfrm>
              <a:off x="2988" y="168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5" name="Line 61"/>
            <p:cNvSpPr>
              <a:spLocks noChangeShapeType="1"/>
            </p:cNvSpPr>
            <p:nvPr/>
          </p:nvSpPr>
          <p:spPr bwMode="auto">
            <a:xfrm>
              <a:off x="2988" y="183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6" name="Line 62"/>
            <p:cNvSpPr>
              <a:spLocks noChangeShapeType="1"/>
            </p:cNvSpPr>
            <p:nvPr/>
          </p:nvSpPr>
          <p:spPr bwMode="auto">
            <a:xfrm>
              <a:off x="2988" y="197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67" name="Rectangle 63"/>
          <p:cNvSpPr>
            <a:spLocks noChangeArrowheads="1"/>
          </p:cNvSpPr>
          <p:nvPr/>
        </p:nvSpPr>
        <p:spPr bwMode="auto">
          <a:xfrm>
            <a:off x="5053013" y="1031875"/>
            <a:ext cx="12493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predicted</a:t>
            </a:r>
          </a:p>
        </p:txBody>
      </p:sp>
      <p:sp>
        <p:nvSpPr>
          <p:cNvPr id="1967168" name="Freeform 64"/>
          <p:cNvSpPr>
            <a:spLocks/>
          </p:cNvSpPr>
          <p:nvPr/>
        </p:nvSpPr>
        <p:spPr bwMode="auto">
          <a:xfrm>
            <a:off x="5600700" y="3378200"/>
            <a:ext cx="1588" cy="1169988"/>
          </a:xfrm>
          <a:custGeom>
            <a:avLst/>
            <a:gdLst/>
            <a:ahLst/>
            <a:cxnLst>
              <a:cxn ang="0">
                <a:pos x="0" y="736"/>
              </a:cxn>
              <a:cxn ang="0">
                <a:pos x="0" y="0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69" name="Freeform 65"/>
          <p:cNvSpPr>
            <a:spLocks/>
          </p:cNvSpPr>
          <p:nvPr/>
        </p:nvSpPr>
        <p:spPr bwMode="auto">
          <a:xfrm>
            <a:off x="6756400" y="3378200"/>
            <a:ext cx="1588" cy="1182688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0" y="0"/>
              </a:cxn>
            </a:cxnLst>
            <a:rect l="0" t="0" r="r" b="b"/>
            <a:pathLst>
              <a:path w="1" h="745">
                <a:moveTo>
                  <a:pt x="0" y="74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70" name="Rectangle 66"/>
          <p:cNvSpPr>
            <a:spLocks noChangeArrowheads="1"/>
          </p:cNvSpPr>
          <p:nvPr/>
        </p:nvSpPr>
        <p:spPr bwMode="auto">
          <a:xfrm>
            <a:off x="5548313" y="4087813"/>
            <a:ext cx="950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target</a:t>
            </a:r>
          </a:p>
        </p:txBody>
      </p:sp>
      <p:sp>
        <p:nvSpPr>
          <p:cNvPr id="1967171" name="Rectangle 67"/>
          <p:cNvSpPr>
            <a:spLocks noChangeArrowheads="1"/>
          </p:cNvSpPr>
          <p:nvPr/>
        </p:nvSpPr>
        <p:spPr bwMode="auto">
          <a:xfrm>
            <a:off x="6704013" y="4087813"/>
            <a:ext cx="508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BP</a:t>
            </a:r>
          </a:p>
        </p:txBody>
      </p: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5513388" y="2114550"/>
            <a:ext cx="65087" cy="520700"/>
            <a:chOff x="3473" y="1324"/>
            <a:chExt cx="41" cy="328"/>
          </a:xfrm>
        </p:grpSpPr>
        <p:sp>
          <p:nvSpPr>
            <p:cNvPr id="1967173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74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75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76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77" name="Rectangle 73"/>
          <p:cNvSpPr>
            <a:spLocks noChangeArrowheads="1"/>
          </p:cNvSpPr>
          <p:nvPr/>
        </p:nvSpPr>
        <p:spPr bwMode="auto">
          <a:xfrm>
            <a:off x="5202238" y="1257300"/>
            <a:ext cx="9556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target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6967-D124-404A-A370-B5BDC2147126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379413"/>
            <a:ext cx="7702550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Address Collisions</a:t>
            </a:r>
          </a:p>
        </p:txBody>
      </p:sp>
      <p:sp>
        <p:nvSpPr>
          <p:cNvPr id="1969155" name="Rectangle 3"/>
          <p:cNvSpPr>
            <a:spLocks noChangeArrowheads="1"/>
          </p:cNvSpPr>
          <p:nvPr/>
        </p:nvSpPr>
        <p:spPr bwMode="auto">
          <a:xfrm>
            <a:off x="509588" y="3613150"/>
            <a:ext cx="6629400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What will be fetched after the instruction at 1028?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BTB prediction	=	  	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Correct target		=		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	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69156" name="Rectangle 4"/>
          <p:cNvSpPr>
            <a:spLocks noChangeArrowheads="1"/>
          </p:cNvSpPr>
          <p:nvPr/>
        </p:nvSpPr>
        <p:spPr bwMode="auto">
          <a:xfrm>
            <a:off x="517525" y="1876425"/>
            <a:ext cx="153987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Assume a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128-entry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BTB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98713" y="1360488"/>
            <a:ext cx="6375400" cy="2065337"/>
            <a:chOff x="1511" y="665"/>
            <a:chExt cx="4016" cy="130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096" y="1549"/>
              <a:ext cx="1472" cy="417"/>
              <a:chOff x="2096" y="1549"/>
              <a:chExt cx="1472" cy="417"/>
            </a:xfrm>
          </p:grpSpPr>
          <p:sp>
            <p:nvSpPr>
              <p:cNvPr id="1969159" name="Rectangle 7"/>
              <p:cNvSpPr>
                <a:spLocks noChangeArrowheads="1"/>
              </p:cNvSpPr>
              <p:nvPr/>
            </p:nvSpPr>
            <p:spPr bwMode="auto">
              <a:xfrm>
                <a:off x="3200" y="1779"/>
                <a:ext cx="32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0" name="Rectangle 8"/>
              <p:cNvSpPr>
                <a:spLocks noChangeArrowheads="1"/>
              </p:cNvSpPr>
              <p:nvPr/>
            </p:nvSpPr>
            <p:spPr bwMode="auto">
              <a:xfrm>
                <a:off x="3159" y="1557"/>
                <a:ext cx="35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BPb</a:t>
                </a:r>
              </a:p>
            </p:txBody>
          </p:sp>
          <p:sp>
            <p:nvSpPr>
              <p:cNvPr id="1969161" name="Rectangle 9"/>
              <p:cNvSpPr>
                <a:spLocks noChangeArrowheads="1"/>
              </p:cNvSpPr>
              <p:nvPr/>
            </p:nvSpPr>
            <p:spPr bwMode="auto">
              <a:xfrm>
                <a:off x="2096" y="1779"/>
                <a:ext cx="104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2" name="Rectangle 10"/>
              <p:cNvSpPr>
                <a:spLocks noChangeArrowheads="1"/>
              </p:cNvSpPr>
              <p:nvPr/>
            </p:nvSpPr>
            <p:spPr bwMode="auto">
              <a:xfrm>
                <a:off x="2319" y="1549"/>
                <a:ext cx="5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target</a:t>
                </a:r>
              </a:p>
            </p:txBody>
          </p:sp>
          <p:sp>
            <p:nvSpPr>
              <p:cNvPr id="1969163" name="Rectangle 11"/>
              <p:cNvSpPr>
                <a:spLocks noChangeArrowheads="1"/>
              </p:cNvSpPr>
              <p:nvPr/>
            </p:nvSpPr>
            <p:spPr bwMode="auto">
              <a:xfrm>
                <a:off x="3175" y="1741"/>
                <a:ext cx="39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take</a:t>
                </a:r>
              </a:p>
            </p:txBody>
          </p:sp>
          <p:sp>
            <p:nvSpPr>
              <p:cNvPr id="1969164" name="Rectangle 12"/>
              <p:cNvSpPr>
                <a:spLocks noChangeArrowheads="1"/>
              </p:cNvSpPr>
              <p:nvPr/>
            </p:nvSpPr>
            <p:spPr bwMode="auto">
              <a:xfrm>
                <a:off x="2286" y="1754"/>
                <a:ext cx="67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5" name="Rectangle 13"/>
              <p:cNvSpPr>
                <a:spLocks noChangeArrowheads="1"/>
              </p:cNvSpPr>
              <p:nvPr/>
            </p:nvSpPr>
            <p:spPr bwMode="auto">
              <a:xfrm>
                <a:off x="2326" y="1746"/>
                <a:ext cx="33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6" name="Rectangle 14"/>
              <p:cNvSpPr>
                <a:spLocks noChangeArrowheads="1"/>
              </p:cNvSpPr>
              <p:nvPr/>
            </p:nvSpPr>
            <p:spPr bwMode="auto">
              <a:xfrm>
                <a:off x="2319" y="1733"/>
                <a:ext cx="35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236</a:t>
                </a:r>
              </a:p>
            </p:txBody>
          </p:sp>
        </p:grp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>
              <a:off x="4015" y="1352"/>
              <a:ext cx="117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1028  Add .....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108" y="665"/>
              <a:ext cx="1419" cy="1220"/>
              <a:chOff x="4108" y="665"/>
              <a:chExt cx="1419" cy="1220"/>
            </a:xfrm>
          </p:grpSpPr>
          <p:sp>
            <p:nvSpPr>
              <p:cNvPr id="1969169" name="Rectangle 17"/>
              <p:cNvSpPr>
                <a:spLocks noChangeArrowheads="1"/>
              </p:cNvSpPr>
              <p:nvPr/>
            </p:nvSpPr>
            <p:spPr bwMode="auto">
              <a:xfrm>
                <a:off x="4108" y="808"/>
                <a:ext cx="1419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132  Jump 100</a:t>
                </a:r>
                <a:endParaRPr lang="en-US" sz="1400">
                  <a:solidFill>
                    <a:schemeClr val="bg2"/>
                  </a:solidFill>
                  <a:latin typeface="Verdana" charset="0"/>
                </a:endParaRPr>
              </a:p>
            </p:txBody>
          </p:sp>
          <p:sp>
            <p:nvSpPr>
              <p:cNvPr id="1969170" name="Rectangle 18"/>
              <p:cNvSpPr>
                <a:spLocks noChangeArrowheads="1"/>
              </p:cNvSpPr>
              <p:nvPr/>
            </p:nvSpPr>
            <p:spPr bwMode="auto">
              <a:xfrm>
                <a:off x="4486" y="665"/>
                <a:ext cx="822" cy="12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69171" name="Freeform 19"/>
            <p:cNvSpPr>
              <a:spLocks/>
            </p:cNvSpPr>
            <p:nvPr/>
          </p:nvSpPr>
          <p:spPr bwMode="auto">
            <a:xfrm>
              <a:off x="1511" y="951"/>
              <a:ext cx="2428" cy="970"/>
            </a:xfrm>
            <a:custGeom>
              <a:avLst/>
              <a:gdLst/>
              <a:ahLst/>
              <a:cxnLst>
                <a:cxn ang="0">
                  <a:pos x="2427" y="0"/>
                </a:cxn>
                <a:cxn ang="0">
                  <a:pos x="0" y="0"/>
                </a:cxn>
                <a:cxn ang="0">
                  <a:pos x="0" y="969"/>
                </a:cxn>
                <a:cxn ang="0">
                  <a:pos x="507" y="969"/>
                </a:cxn>
              </a:cxnLst>
              <a:rect l="0" t="0" r="r" b="b"/>
              <a:pathLst>
                <a:path w="2428" h="970">
                  <a:moveTo>
                    <a:pt x="2427" y="0"/>
                  </a:moveTo>
                  <a:lnTo>
                    <a:pt x="0" y="0"/>
                  </a:lnTo>
                  <a:lnTo>
                    <a:pt x="0" y="969"/>
                  </a:lnTo>
                  <a:lnTo>
                    <a:pt x="507" y="969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9172" name="Freeform 20"/>
            <p:cNvSpPr>
              <a:spLocks/>
            </p:cNvSpPr>
            <p:nvPr/>
          </p:nvSpPr>
          <p:spPr bwMode="auto">
            <a:xfrm>
              <a:off x="1607" y="1467"/>
              <a:ext cx="2428" cy="356"/>
            </a:xfrm>
            <a:custGeom>
              <a:avLst/>
              <a:gdLst/>
              <a:ahLst/>
              <a:cxnLst>
                <a:cxn ang="0">
                  <a:pos x="2427" y="0"/>
                </a:cxn>
                <a:cxn ang="0">
                  <a:pos x="0" y="0"/>
                </a:cxn>
                <a:cxn ang="0">
                  <a:pos x="0" y="355"/>
                </a:cxn>
                <a:cxn ang="0">
                  <a:pos x="411" y="355"/>
                </a:cxn>
              </a:cxnLst>
              <a:rect l="0" t="0" r="r" b="b"/>
              <a:pathLst>
                <a:path w="2428" h="356">
                  <a:moveTo>
                    <a:pt x="2427" y="0"/>
                  </a:moveTo>
                  <a:lnTo>
                    <a:pt x="0" y="0"/>
                  </a:lnTo>
                  <a:lnTo>
                    <a:pt x="0" y="355"/>
                  </a:lnTo>
                  <a:lnTo>
                    <a:pt x="411" y="355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9173" name="Rectangle 21"/>
          <p:cNvSpPr>
            <a:spLocks noChangeArrowheads="1"/>
          </p:cNvSpPr>
          <p:nvPr/>
        </p:nvSpPr>
        <p:spPr bwMode="auto">
          <a:xfrm>
            <a:off x="7085013" y="3257550"/>
            <a:ext cx="14287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Instruction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Memory</a:t>
            </a:r>
          </a:p>
        </p:txBody>
      </p:sp>
      <p:sp>
        <p:nvSpPr>
          <p:cNvPr id="1969174" name="Text Box 22"/>
          <p:cNvSpPr txBox="1">
            <a:spLocks noChangeArrowheads="1"/>
          </p:cNvSpPr>
          <p:nvPr/>
        </p:nvSpPr>
        <p:spPr bwMode="auto">
          <a:xfrm>
            <a:off x="4622800" y="3954463"/>
            <a:ext cx="668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236</a:t>
            </a:r>
          </a:p>
        </p:txBody>
      </p:sp>
      <p:sp>
        <p:nvSpPr>
          <p:cNvPr id="1969175" name="Text Box 23"/>
          <p:cNvSpPr txBox="1">
            <a:spLocks noChangeArrowheads="1"/>
          </p:cNvSpPr>
          <p:nvPr/>
        </p:nvSpPr>
        <p:spPr bwMode="auto">
          <a:xfrm>
            <a:off x="4449763" y="4233863"/>
            <a:ext cx="8302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1032</a:t>
            </a:r>
          </a:p>
        </p:txBody>
      </p:sp>
      <p:sp>
        <p:nvSpPr>
          <p:cNvPr id="1969176" name="Text Box 24"/>
          <p:cNvSpPr txBox="1">
            <a:spLocks noChangeArrowheads="1"/>
          </p:cNvSpPr>
          <p:nvPr/>
        </p:nvSpPr>
        <p:spPr bwMode="auto">
          <a:xfrm>
            <a:off x="1865313" y="4881563"/>
            <a:ext cx="4937125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  PC=236 and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fetch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 PC=1032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rgbClr val="FF0000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	Is this a common occurrence?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	Can we avoid these bubbles?</a:t>
            </a:r>
            <a:endParaRPr lang="en-US" sz="18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9174" grpId="0" autoUpdateAnimBg="0"/>
      <p:bldP spid="1969175" grpId="0" autoUpdateAnimBg="0"/>
      <p:bldP spid="1969176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60B8-31C9-D549-88F6-A6AABA40E9AA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198438"/>
            <a:ext cx="83439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BTB is only for Control Instructions</a:t>
            </a:r>
          </a:p>
        </p:txBody>
      </p:sp>
      <p:sp>
        <p:nvSpPr>
          <p:cNvPr id="1971203" name="Rectangle 3"/>
          <p:cNvSpPr>
            <a:spLocks noChangeArrowheads="1"/>
          </p:cNvSpPr>
          <p:nvPr/>
        </p:nvSpPr>
        <p:spPr bwMode="auto">
          <a:xfrm>
            <a:off x="431800" y="1752600"/>
            <a:ext cx="8494713" cy="3009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BTB contains useful information for branch and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jump instructions only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Symbol" charset="2"/>
              </a:rPr>
              <a:t>	</a:t>
            </a:r>
            <a:r>
              <a:rPr lang="en-US" sz="2400">
                <a:latin typeface="Verdana" charset="0"/>
              </a:rPr>
              <a:t>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Do not update it for other instructions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For all other instructions the next PC is PC+4 !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How to achieve this effect without decoding the 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instruction?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A030-AF1A-D547-8D55-EEF9E1DD00EB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1374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Target Buffer (BTB)</a:t>
            </a:r>
          </a:p>
        </p:txBody>
      </p:sp>
      <p:sp>
        <p:nvSpPr>
          <p:cNvPr id="1973251" name="Rectangle 3"/>
          <p:cNvSpPr>
            <a:spLocks noChangeArrowheads="1"/>
          </p:cNvSpPr>
          <p:nvPr/>
        </p:nvSpPr>
        <p:spPr bwMode="auto">
          <a:xfrm>
            <a:off x="838200" y="4902200"/>
            <a:ext cx="80057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Keep both the branch PC and target PC in the BTB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PC+4 is fetched if match fails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Only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taken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branches and jumps held in BTB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Next PC determined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before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branch fetched and decoded</a:t>
            </a:r>
          </a:p>
        </p:txBody>
      </p:sp>
      <p:sp>
        <p:nvSpPr>
          <p:cNvPr id="1973252" name="Rectangle 4"/>
          <p:cNvSpPr>
            <a:spLocks noChangeArrowheads="1"/>
          </p:cNvSpPr>
          <p:nvPr/>
        </p:nvSpPr>
        <p:spPr bwMode="auto">
          <a:xfrm>
            <a:off x="4051300" y="711200"/>
            <a:ext cx="3770313" cy="66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2</a:t>
            </a:r>
            <a:r>
              <a:rPr lang="en-US" sz="2000" baseline="30000">
                <a:latin typeface="Verdana" charset="0"/>
              </a:rPr>
              <a:t>k</a:t>
            </a:r>
            <a:r>
              <a:rPr lang="en-US" sz="2000">
                <a:latin typeface="Verdana" charset="0"/>
              </a:rPr>
              <a:t>-entry direct-mapped BTB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(can also be associative)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838200"/>
            <a:ext cx="7739063" cy="4014788"/>
            <a:chOff x="239" y="488"/>
            <a:chExt cx="4875" cy="2771"/>
          </a:xfrm>
        </p:grpSpPr>
        <p:sp>
          <p:nvSpPr>
            <p:cNvPr id="1973254" name="Rectangle 6"/>
            <p:cNvSpPr>
              <a:spLocks noChangeArrowheads="1"/>
            </p:cNvSpPr>
            <p:nvPr/>
          </p:nvSpPr>
          <p:spPr bwMode="auto">
            <a:xfrm>
              <a:off x="239" y="488"/>
              <a:ext cx="742" cy="2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I-Cache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1973256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57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58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59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1973261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480" y="48"/>
                  </a:cxn>
                  <a:cxn ang="0">
                    <a:pos x="528" y="96"/>
                  </a:cxn>
                </a:cxnLst>
                <a:rect l="0" t="0" r="r" b="b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62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1152" y="48"/>
                  </a:cxn>
                  <a:cxn ang="0">
                    <a:pos x="1200" y="96"/>
                  </a:cxn>
                </a:cxnLst>
                <a:rect l="0" t="0" r="r" b="b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1973264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65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73266" name="Rectangle 18"/>
            <p:cNvSpPr>
              <a:spLocks noChangeArrowheads="1"/>
            </p:cNvSpPr>
            <p:nvPr/>
          </p:nvSpPr>
          <p:spPr bwMode="auto">
            <a:xfrm>
              <a:off x="1440" y="529"/>
              <a:ext cx="322" cy="2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PC</a:t>
              </a:r>
            </a:p>
          </p:txBody>
        </p:sp>
        <p:sp>
          <p:nvSpPr>
            <p:cNvPr id="1973267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/>
              <a:ahLst/>
              <a:cxnLst>
                <a:cxn ang="0">
                  <a:pos x="480" y="1056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3268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3269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3270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199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k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305"/>
              <a:chOff x="512" y="896"/>
              <a:chExt cx="433" cy="2305"/>
            </a:xfrm>
          </p:grpSpPr>
          <p:sp>
            <p:nvSpPr>
              <p:cNvPr id="1973272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73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74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75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1973277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78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79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73280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1973282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3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4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7"/>
              <p:cNvGrpSpPr>
                <a:grpSpLocks/>
              </p:cNvGrpSpPr>
              <p:nvPr/>
            </p:nvGrpSpPr>
            <p:grpSpPr bwMode="auto">
              <a:xfrm>
                <a:off x="516" y="2768"/>
                <a:ext cx="424" cy="288"/>
                <a:chOff x="516" y="2768"/>
                <a:chExt cx="424" cy="288"/>
              </a:xfrm>
            </p:grpSpPr>
            <p:sp>
              <p:nvSpPr>
                <p:cNvPr id="1973286" name="Line 38"/>
                <p:cNvSpPr>
                  <a:spLocks noChangeShapeType="1"/>
                </p:cNvSpPr>
                <p:nvPr/>
              </p:nvSpPr>
              <p:spPr bwMode="auto">
                <a:xfrm>
                  <a:off x="516" y="276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7" name="Line 39"/>
                <p:cNvSpPr>
                  <a:spLocks noChangeShapeType="1"/>
                </p:cNvSpPr>
                <p:nvPr/>
              </p:nvSpPr>
              <p:spPr bwMode="auto">
                <a:xfrm>
                  <a:off x="516" y="291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8" name="Line 40"/>
                <p:cNvSpPr>
                  <a:spLocks noChangeShapeType="1"/>
                </p:cNvSpPr>
                <p:nvPr/>
              </p:nvSpPr>
              <p:spPr bwMode="auto">
                <a:xfrm>
                  <a:off x="516" y="305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73289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3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0"/>
                  </a:cxn>
                  <a:cxn ang="0">
                    <a:pos x="432" y="2303"/>
                  </a:cxn>
                  <a:cxn ang="0">
                    <a:pos x="0" y="2303"/>
                  </a:cxn>
                </a:cxnLst>
                <a:rect l="0" t="0" r="r" b="b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2543" y="770"/>
              <a:ext cx="2571" cy="2489"/>
              <a:chOff x="2543" y="770"/>
              <a:chExt cx="2571" cy="2489"/>
            </a:xfrm>
          </p:grpSpPr>
          <p:grpSp>
            <p:nvGrpSpPr>
              <p:cNvPr id="11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492" cy="2462"/>
                <a:chOff x="4719" y="874"/>
                <a:chExt cx="492" cy="2462"/>
              </a:xfrm>
            </p:grpSpPr>
            <p:grpSp>
              <p:nvGrpSpPr>
                <p:cNvPr id="12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197329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01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428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Valid</a:t>
                  </a:r>
                </a:p>
              </p:txBody>
            </p:sp>
            <p:grpSp>
              <p:nvGrpSpPr>
                <p:cNvPr id="13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197330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07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/>
                  <a:ahLst/>
                  <a:cxnLst>
                    <a:cxn ang="0">
                      <a:pos x="0" y="7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08" name="Rectangle 60"/>
                <p:cNvSpPr>
                  <a:spLocks noChangeArrowheads="1"/>
                </p:cNvSpPr>
                <p:nvPr/>
              </p:nvSpPr>
              <p:spPr bwMode="auto">
                <a:xfrm>
                  <a:off x="4719" y="3064"/>
                  <a:ext cx="492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valid</a:t>
                  </a:r>
                </a:p>
              </p:txBody>
            </p:sp>
          </p:grpSp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048" cy="2478"/>
                <a:chOff x="2543" y="770"/>
                <a:chExt cx="1048" cy="2478"/>
              </a:xfrm>
            </p:grpSpPr>
            <p:grpSp>
              <p:nvGrpSpPr>
                <p:cNvPr id="15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197331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2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668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Entry PC</a:t>
                  </a:r>
                </a:p>
              </p:txBody>
            </p:sp>
            <p:sp>
              <p:nvSpPr>
                <p:cNvPr id="1973320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21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/>
                  <a:ahLst/>
                  <a:cxnLst>
                    <a:cxn ang="0">
                      <a:pos x="0" y="2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22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245" cy="2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=</a:t>
                  </a:r>
                </a:p>
              </p:txBody>
            </p:sp>
            <p:sp>
              <p:nvSpPr>
                <p:cNvPr id="19733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6" y="2976"/>
                  <a:ext cx="613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match</a:t>
                  </a:r>
                </a:p>
              </p:txBody>
            </p:sp>
            <p:grpSp>
              <p:nvGrpSpPr>
                <p:cNvPr id="16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1973326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27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28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29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048" cy="2470"/>
                <a:chOff x="3636" y="858"/>
                <a:chExt cx="1048" cy="2470"/>
              </a:xfrm>
            </p:grpSpPr>
            <p:grpSp>
              <p:nvGrpSpPr>
                <p:cNvPr id="18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197333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5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8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40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713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predicted</a:t>
                  </a:r>
                </a:p>
              </p:txBody>
            </p:sp>
            <p:sp>
              <p:nvSpPr>
                <p:cNvPr id="1973341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/>
                  <a:ahLst/>
                  <a:cxnLst>
                    <a:cxn ang="0">
                      <a:pos x="0" y="7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5" y="3056"/>
                  <a:ext cx="599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target</a:t>
                  </a:r>
                </a:p>
              </p:txBody>
            </p: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197334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4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46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47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79"/>
                  <a:ext cx="714" cy="23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target PC</a:t>
                  </a:r>
                </a:p>
              </p:txBody>
            </p:sp>
          </p:grpSp>
        </p:grpSp>
        <p:sp>
          <p:nvSpPr>
            <p:cNvPr id="1973349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162800" cy="546100"/>
          </a:xfrm>
        </p:spPr>
        <p:txBody>
          <a:bodyPr/>
          <a:lstStyle/>
          <a:p>
            <a:r>
              <a:rPr lang="en-US"/>
              <a:t>Combining BTB and BHT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77225" cy="1498600"/>
          </a:xfrm>
          <a:noFill/>
          <a:ln/>
        </p:spPr>
        <p:txBody>
          <a:bodyPr/>
          <a:lstStyle/>
          <a:p>
            <a:pPr marL="342900" indent="-342900"/>
            <a:r>
              <a:rPr lang="en-US" sz="2000"/>
              <a:t>BTB entries are considerably more expensive than BHT, but can redirect fetches at earlier stage in pipeline and can accelerate indirect branches (JR)</a:t>
            </a:r>
          </a:p>
          <a:p>
            <a:pPr marL="342900" indent="-342900"/>
            <a:r>
              <a:rPr lang="en-US" sz="2000"/>
              <a:t>BHT can hold many more entries and is more accurate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5383212" cy="3125788"/>
            <a:chOff x="1903" y="1867"/>
            <a:chExt cx="3391" cy="1969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72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9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5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316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6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45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Integer Execute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219325" y="2486025"/>
            <a:ext cx="1093788" cy="833438"/>
            <a:chOff x="1124" y="1865"/>
            <a:chExt cx="689" cy="525"/>
          </a:xfrm>
        </p:grpSpPr>
        <p:sp>
          <p:nvSpPr>
            <p:cNvPr id="1977368" name="Freeform 24"/>
            <p:cNvSpPr>
              <a:spLocks/>
            </p:cNvSpPr>
            <p:nvPr/>
          </p:nvSpPr>
          <p:spPr bwMode="auto">
            <a:xfrm>
              <a:off x="1124" y="1865"/>
              <a:ext cx="307" cy="518"/>
            </a:xfrm>
            <a:custGeom>
              <a:avLst/>
              <a:gdLst/>
              <a:ahLst/>
              <a:cxnLst>
                <a:cxn ang="0">
                  <a:pos x="307" y="518"/>
                </a:cxn>
                <a:cxn ang="0">
                  <a:pos x="43" y="437"/>
                </a:cxn>
                <a:cxn ang="0">
                  <a:pos x="9" y="396"/>
                </a:cxn>
                <a:cxn ang="0">
                  <a:pos x="104" y="17"/>
                </a:cxn>
                <a:cxn ang="0">
                  <a:pos x="171" y="3"/>
                </a:cxn>
                <a:cxn ang="0">
                  <a:pos x="307" y="50"/>
                </a:cxn>
              </a:cxnLst>
              <a:rect l="0" t="0" r="r" b="b"/>
              <a:pathLst>
                <a:path w="307" h="518">
                  <a:moveTo>
                    <a:pt x="307" y="518"/>
                  </a:moveTo>
                  <a:cubicBezTo>
                    <a:pt x="219" y="491"/>
                    <a:pt x="128" y="472"/>
                    <a:pt x="43" y="437"/>
                  </a:cubicBezTo>
                  <a:cubicBezTo>
                    <a:pt x="27" y="430"/>
                    <a:pt x="10" y="414"/>
                    <a:pt x="9" y="396"/>
                  </a:cubicBezTo>
                  <a:cubicBezTo>
                    <a:pt x="2" y="314"/>
                    <a:pt x="0" y="78"/>
                    <a:pt x="104" y="17"/>
                  </a:cubicBezTo>
                  <a:cubicBezTo>
                    <a:pt x="124" y="5"/>
                    <a:pt x="149" y="8"/>
                    <a:pt x="171" y="3"/>
                  </a:cubicBezTo>
                  <a:cubicBezTo>
                    <a:pt x="218" y="7"/>
                    <a:pt x="280" y="0"/>
                    <a:pt x="307" y="5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7369" name="Rectangle 25"/>
            <p:cNvSpPr>
              <a:spLocks noChangeArrowheads="1"/>
            </p:cNvSpPr>
            <p:nvPr/>
          </p:nvSpPr>
          <p:spPr bwMode="auto">
            <a:xfrm>
              <a:off x="1444" y="2150"/>
              <a:ext cx="369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BTB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34975" y="2438400"/>
            <a:ext cx="2868613" cy="2978150"/>
            <a:chOff x="0" y="1835"/>
            <a:chExt cx="1807" cy="1876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35"/>
              <a:ext cx="877" cy="1044"/>
              <a:chOff x="930" y="1835"/>
              <a:chExt cx="877" cy="1044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38" y="2626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BHT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35"/>
                <a:ext cx="495" cy="1044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0" y="2615"/>
              <a:ext cx="1158" cy="10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BHT in later pipeline stage corrects when BTB misses a predicted taken branch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7223125" cy="774700"/>
            <a:chOff x="263" y="3821"/>
            <a:chExt cx="4550" cy="488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455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BTB/BHT only updated after branch resolves in E stage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0260E-3AEC-7B46-BC07-D37F8F7EECE9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644525"/>
            <a:ext cx="7162800" cy="546100"/>
          </a:xfrm>
        </p:spPr>
        <p:txBody>
          <a:bodyPr/>
          <a:lstStyle/>
          <a:p>
            <a:r>
              <a:rPr lang="en-US"/>
              <a:t>Uses of Jump Register (JR)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346200"/>
            <a:ext cx="8416925" cy="5029200"/>
          </a:xfrm>
          <a:noFill/>
          <a:ln/>
        </p:spPr>
        <p:txBody>
          <a:bodyPr/>
          <a:lstStyle/>
          <a:p>
            <a:r>
              <a:rPr lang="en-US" sz="2000" dirty="0"/>
              <a:t>Switch statements (jump to address of matching case)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Dynamic function call (jump to run-time function address)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Subroutine returns (jump to return address)</a:t>
            </a:r>
          </a:p>
        </p:txBody>
      </p:sp>
      <p:sp>
        <p:nvSpPr>
          <p:cNvPr id="1979396" name="Text Box 4"/>
          <p:cNvSpPr txBox="1">
            <a:spLocks noChangeArrowheads="1"/>
          </p:cNvSpPr>
          <p:nvPr/>
        </p:nvSpPr>
        <p:spPr bwMode="auto">
          <a:xfrm>
            <a:off x="609600" y="5791200"/>
            <a:ext cx="82296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Verdana" charset="0"/>
              </a:rPr>
              <a:t>How well does BTB work for each of these cases?</a:t>
            </a:r>
          </a:p>
        </p:txBody>
      </p:sp>
      <p:sp>
        <p:nvSpPr>
          <p:cNvPr id="1979397" name="Text Box 5"/>
          <p:cNvSpPr txBox="1">
            <a:spLocks noChangeArrowheads="1"/>
          </p:cNvSpPr>
          <p:nvPr/>
        </p:nvSpPr>
        <p:spPr bwMode="auto">
          <a:xfrm>
            <a:off x="1104900" y="1866900"/>
            <a:ext cx="73914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BTB works well if same case used repeatedly</a:t>
            </a:r>
          </a:p>
        </p:txBody>
      </p:sp>
      <p:sp>
        <p:nvSpPr>
          <p:cNvPr id="1979398" name="Text Box 6"/>
          <p:cNvSpPr txBox="1">
            <a:spLocks noChangeArrowheads="1"/>
          </p:cNvSpPr>
          <p:nvPr/>
        </p:nvSpPr>
        <p:spPr bwMode="auto">
          <a:xfrm>
            <a:off x="1104900" y="3022600"/>
            <a:ext cx="73914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BTB works well if same function usually called, (e.g., in C++ programming, when objects have same type in virtual function call)</a:t>
            </a:r>
          </a:p>
        </p:txBody>
      </p:sp>
      <p:sp>
        <p:nvSpPr>
          <p:cNvPr id="1979399" name="Text Box 7"/>
          <p:cNvSpPr txBox="1">
            <a:spLocks noChangeArrowheads="1"/>
          </p:cNvSpPr>
          <p:nvPr/>
        </p:nvSpPr>
        <p:spPr bwMode="auto">
          <a:xfrm>
            <a:off x="1104900" y="4660900"/>
            <a:ext cx="7620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BTB works well if usually return to the same place</a:t>
            </a:r>
          </a:p>
        </p:txBody>
      </p:sp>
      <p:sp>
        <p:nvSpPr>
          <p:cNvPr id="1979400" name="Text Box 8"/>
          <p:cNvSpPr txBox="1">
            <a:spLocks noChangeArrowheads="1"/>
          </p:cNvSpPr>
          <p:nvPr/>
        </p:nvSpPr>
        <p:spPr bwMode="auto">
          <a:xfrm>
            <a:off x="1104900" y="5041900"/>
            <a:ext cx="76787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i="1" dirty="0">
                <a:solidFill>
                  <a:srgbClr val="FF0000"/>
                </a:solidFill>
                <a:latin typeface="Verdana" charset="0"/>
                <a:ea typeface="Arial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Verdana" charset="0"/>
                <a:ea typeface="Arial" charset="0"/>
                <a:cs typeface="Arial" charset="0"/>
                <a:sym typeface="Symbol" charset="2"/>
              </a:rPr>
              <a:t></a:t>
            </a:r>
            <a:r>
              <a:rPr lang="en-US" sz="2000" i="1" dirty="0">
                <a:solidFill>
                  <a:srgbClr val="FF0000"/>
                </a:solidFill>
                <a:latin typeface="Verdana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2000" i="1" dirty="0">
                <a:solidFill>
                  <a:srgbClr val="FF0000"/>
                </a:solidFill>
                <a:latin typeface="Verdana" charset="0"/>
              </a:rPr>
              <a:t>Often one function called from many distinct call sites!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9396" grpId="0" autoUpdateAnimBg="0"/>
      <p:bldP spid="1979397" grpId="0" autoUpdateAnimBg="0"/>
      <p:bldP spid="1979398" grpId="0" autoUpdateAnimBg="0"/>
      <p:bldP spid="1979399" grpId="0" autoUpdateAnimBg="0"/>
      <p:bldP spid="197940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19D-E20A-9C44-BCE5-C977BE24D13A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28600"/>
            <a:ext cx="7162800" cy="546100"/>
          </a:xfrm>
        </p:spPr>
        <p:txBody>
          <a:bodyPr/>
          <a:lstStyle/>
          <a:p>
            <a:r>
              <a:rPr lang="en-US"/>
              <a:t>Subroutine Return Stack</a:t>
            </a:r>
          </a:p>
        </p:txBody>
      </p:sp>
      <p:sp>
        <p:nvSpPr>
          <p:cNvPr id="198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993775"/>
            <a:ext cx="8416925" cy="9525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Small structure to accelerate JR for subroutine returns, typically much more accurate than BTBs.</a:t>
            </a:r>
          </a:p>
        </p:txBody>
      </p:sp>
      <p:sp>
        <p:nvSpPr>
          <p:cNvPr id="1981444" name="Rectangle 4"/>
          <p:cNvSpPr>
            <a:spLocks noChangeArrowheads="1"/>
          </p:cNvSpPr>
          <p:nvPr/>
        </p:nvSpPr>
        <p:spPr bwMode="auto">
          <a:xfrm>
            <a:off x="3505200" y="57054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&amp;fb()</a:t>
            </a:r>
          </a:p>
        </p:txBody>
      </p:sp>
      <p:sp>
        <p:nvSpPr>
          <p:cNvPr id="1981445" name="Rectangle 5"/>
          <p:cNvSpPr>
            <a:spLocks noChangeArrowheads="1"/>
          </p:cNvSpPr>
          <p:nvPr/>
        </p:nvSpPr>
        <p:spPr bwMode="auto">
          <a:xfrm>
            <a:off x="3505200" y="52482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&amp;fc()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3495675"/>
            <a:ext cx="3962400" cy="703263"/>
            <a:chOff x="192" y="2400"/>
            <a:chExt cx="2496" cy="443"/>
          </a:xfrm>
        </p:grpSpPr>
        <p:sp>
          <p:nvSpPr>
            <p:cNvPr id="1981447" name="Freeform 7"/>
            <p:cNvSpPr>
              <a:spLocks/>
            </p:cNvSpPr>
            <p:nvPr/>
          </p:nvSpPr>
          <p:spPr bwMode="auto">
            <a:xfrm>
              <a:off x="2016" y="2544"/>
              <a:ext cx="672" cy="29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38" y="40"/>
                </a:cxn>
                <a:cxn ang="0">
                  <a:pos x="353" y="6"/>
                </a:cxn>
                <a:cxn ang="0">
                  <a:pos x="644" y="115"/>
                </a:cxn>
                <a:cxn ang="0">
                  <a:pos x="705" y="155"/>
                </a:cxn>
                <a:cxn ang="0">
                  <a:pos x="719" y="203"/>
                </a:cxn>
              </a:cxnLst>
              <a:rect l="0" t="0" r="r" b="b"/>
              <a:pathLst>
                <a:path w="722" h="203">
                  <a:moveTo>
                    <a:pt x="0" y="128"/>
                  </a:moveTo>
                  <a:cubicBezTo>
                    <a:pt x="79" y="83"/>
                    <a:pt x="151" y="67"/>
                    <a:pt x="238" y="40"/>
                  </a:cubicBezTo>
                  <a:cubicBezTo>
                    <a:pt x="369" y="0"/>
                    <a:pt x="248" y="21"/>
                    <a:pt x="353" y="6"/>
                  </a:cubicBezTo>
                  <a:cubicBezTo>
                    <a:pt x="466" y="18"/>
                    <a:pt x="543" y="61"/>
                    <a:pt x="644" y="115"/>
                  </a:cubicBezTo>
                  <a:cubicBezTo>
                    <a:pt x="665" y="126"/>
                    <a:pt x="705" y="155"/>
                    <a:pt x="705" y="155"/>
                  </a:cubicBezTo>
                  <a:cubicBezTo>
                    <a:pt x="722" y="188"/>
                    <a:pt x="719" y="172"/>
                    <a:pt x="719" y="2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1448" name="Text Box 8"/>
            <p:cNvSpPr txBox="1">
              <a:spLocks noChangeArrowheads="1"/>
            </p:cNvSpPr>
            <p:nvPr/>
          </p:nvSpPr>
          <p:spPr bwMode="auto">
            <a:xfrm>
              <a:off x="192" y="2400"/>
              <a:ext cx="2208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Push call address when function call executed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724400" y="3343275"/>
            <a:ext cx="4038600" cy="1006475"/>
            <a:chOff x="2976" y="2304"/>
            <a:chExt cx="2544" cy="634"/>
          </a:xfrm>
        </p:grpSpPr>
        <p:sp>
          <p:nvSpPr>
            <p:cNvPr id="1981450" name="Freeform 10"/>
            <p:cNvSpPr>
              <a:spLocks/>
            </p:cNvSpPr>
            <p:nvPr/>
          </p:nvSpPr>
          <p:spPr bwMode="auto">
            <a:xfrm>
              <a:off x="2976" y="2544"/>
              <a:ext cx="541" cy="271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95" y="122"/>
                </a:cxn>
                <a:cxn ang="0">
                  <a:pos x="434" y="0"/>
                </a:cxn>
                <a:cxn ang="0">
                  <a:pos x="624" y="162"/>
                </a:cxn>
                <a:cxn ang="0">
                  <a:pos x="637" y="264"/>
                </a:cxn>
              </a:cxnLst>
              <a:rect l="0" t="0" r="r" b="b"/>
              <a:pathLst>
                <a:path w="637" h="271">
                  <a:moveTo>
                    <a:pt x="0" y="271"/>
                  </a:moveTo>
                  <a:cubicBezTo>
                    <a:pt x="32" y="221"/>
                    <a:pt x="56" y="166"/>
                    <a:pt x="95" y="122"/>
                  </a:cubicBezTo>
                  <a:cubicBezTo>
                    <a:pt x="187" y="18"/>
                    <a:pt x="308" y="15"/>
                    <a:pt x="434" y="0"/>
                  </a:cubicBezTo>
                  <a:cubicBezTo>
                    <a:pt x="553" y="15"/>
                    <a:pt x="572" y="59"/>
                    <a:pt x="624" y="162"/>
                  </a:cubicBezTo>
                  <a:cubicBezTo>
                    <a:pt x="637" y="259"/>
                    <a:pt x="637" y="225"/>
                    <a:pt x="637" y="264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1451" name="Text Box 11"/>
            <p:cNvSpPr txBox="1">
              <a:spLocks noChangeArrowheads="1"/>
            </p:cNvSpPr>
            <p:nvPr/>
          </p:nvSpPr>
          <p:spPr bwMode="auto">
            <a:xfrm>
              <a:off x="3600" y="2304"/>
              <a:ext cx="1920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Pop return address when subroutine return decoded </a:t>
              </a:r>
            </a:p>
          </p:txBody>
        </p:sp>
      </p:grpSp>
      <p:sp>
        <p:nvSpPr>
          <p:cNvPr id="1981452" name="Text Box 12"/>
          <p:cNvSpPr txBox="1">
            <a:spLocks noChangeArrowheads="1"/>
          </p:cNvSpPr>
          <p:nvPr/>
        </p:nvSpPr>
        <p:spPr bwMode="auto">
          <a:xfrm>
            <a:off x="2667000" y="1819275"/>
            <a:ext cx="3048000" cy="1552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>
                <a:latin typeface="Courier New" charset="0"/>
              </a:rPr>
              <a:t>fa() { fb(); }</a:t>
            </a:r>
          </a:p>
          <a:p>
            <a:pPr algn="l"/>
            <a:r>
              <a:rPr lang="en-US" sz="2400" b="1">
                <a:latin typeface="Courier New" charset="0"/>
              </a:rPr>
              <a:t>fb() { fc(); }</a:t>
            </a:r>
          </a:p>
          <a:p>
            <a:pPr algn="l"/>
            <a:r>
              <a:rPr lang="en-US" sz="2400" b="1">
                <a:latin typeface="Courier New" charset="0"/>
              </a:rPr>
              <a:t>fc() { fd(); }</a:t>
            </a:r>
          </a:p>
        </p:txBody>
      </p:sp>
      <p:sp>
        <p:nvSpPr>
          <p:cNvPr id="1981453" name="Rectangle 13"/>
          <p:cNvSpPr>
            <a:spLocks noChangeArrowheads="1"/>
          </p:cNvSpPr>
          <p:nvPr/>
        </p:nvSpPr>
        <p:spPr bwMode="auto">
          <a:xfrm>
            <a:off x="3505200" y="47910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&amp;fd()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05200" y="4333875"/>
            <a:ext cx="4722813" cy="1828800"/>
            <a:chOff x="2208" y="2928"/>
            <a:chExt cx="2975" cy="115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504" y="2928"/>
              <a:ext cx="1679" cy="1152"/>
              <a:chOff x="3504" y="2928"/>
              <a:chExt cx="1679" cy="1152"/>
            </a:xfrm>
          </p:grpSpPr>
          <p:sp>
            <p:nvSpPr>
              <p:cNvPr id="1981456" name="Line 16"/>
              <p:cNvSpPr>
                <a:spLocks noChangeShapeType="1"/>
              </p:cNvSpPr>
              <p:nvPr/>
            </p:nvSpPr>
            <p:spPr bwMode="auto">
              <a:xfrm flipH="1">
                <a:off x="3504" y="292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1457" name="Text Box 17"/>
              <p:cNvSpPr txBox="1">
                <a:spLocks noChangeArrowheads="1"/>
              </p:cNvSpPr>
              <p:nvPr/>
            </p:nvSpPr>
            <p:spPr bwMode="auto">
              <a:xfrm>
                <a:off x="3600" y="3309"/>
                <a:ext cx="1583" cy="44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k entries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(typically k=8-16)</a:t>
                </a:r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208" y="2928"/>
              <a:ext cx="1152" cy="1152"/>
              <a:chOff x="2208" y="2928"/>
              <a:chExt cx="1152" cy="1152"/>
            </a:xfrm>
          </p:grpSpPr>
          <p:sp>
            <p:nvSpPr>
              <p:cNvPr id="1981459" name="Line 19"/>
              <p:cNvSpPr>
                <a:spLocks noChangeShapeType="1"/>
              </p:cNvSpPr>
              <p:nvPr/>
            </p:nvSpPr>
            <p:spPr bwMode="auto">
              <a:xfrm>
                <a:off x="2208" y="3792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1460" name="Line 20"/>
              <p:cNvSpPr>
                <a:spLocks noChangeShapeType="1"/>
              </p:cNvSpPr>
              <p:nvPr/>
            </p:nvSpPr>
            <p:spPr bwMode="auto">
              <a:xfrm>
                <a:off x="2208" y="3504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1461" name="Line 21"/>
              <p:cNvSpPr>
                <a:spLocks noChangeShapeType="1"/>
              </p:cNvSpPr>
              <p:nvPr/>
            </p:nvSpPr>
            <p:spPr bwMode="auto">
              <a:xfrm>
                <a:off x="2208" y="3216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1462" name="Rectangle 22"/>
              <p:cNvSpPr>
                <a:spLocks noChangeArrowheads="1"/>
              </p:cNvSpPr>
              <p:nvPr/>
            </p:nvSpPr>
            <p:spPr bwMode="auto">
              <a:xfrm>
                <a:off x="2208" y="2928"/>
                <a:ext cx="1152" cy="11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444" grpId="0" animBg="1" autoUpdateAnimBg="0"/>
      <p:bldP spid="1981445" grpId="0" animBg="1" autoUpdateAnimBg="0"/>
      <p:bldP spid="1981452" grpId="0" autoUpdateAnimBg="0"/>
      <p:bldP spid="1981453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8179-EE47-7844-B41C-E47DB453C149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644525"/>
            <a:ext cx="7162800" cy="546100"/>
          </a:xfrm>
        </p:spPr>
        <p:txBody>
          <a:bodyPr/>
          <a:lstStyle/>
          <a:p>
            <a:r>
              <a:rPr lang="en-US"/>
              <a:t>Mispredict Recovery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16925" cy="2362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In-order execution machines:</a:t>
            </a:r>
            <a:endParaRPr lang="en-US" sz="2800"/>
          </a:p>
          <a:p>
            <a:pPr lvl="1"/>
            <a:r>
              <a:rPr lang="en-US" sz="2000"/>
              <a:t>Assume no instruction issued after branch can write-back before branch resolves</a:t>
            </a:r>
          </a:p>
          <a:p>
            <a:pPr lvl="1"/>
            <a:r>
              <a:rPr lang="en-US" sz="2000"/>
              <a:t>Kill all instructions in pipeline behind mispredicted branch</a:t>
            </a:r>
          </a:p>
        </p:txBody>
      </p:sp>
      <p:sp>
        <p:nvSpPr>
          <p:cNvPr id="1983492" name="Rectangle 4"/>
          <p:cNvSpPr>
            <a:spLocks noChangeArrowheads="1"/>
          </p:cNvSpPr>
          <p:nvPr/>
        </p:nvSpPr>
        <p:spPr bwMode="auto">
          <a:xfrm>
            <a:off x="304800" y="4343400"/>
            <a:ext cx="84169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85800" lvl="1" indent="-228600" algn="l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Multiple instructions following branch in program order can complete before branch resolves</a:t>
            </a:r>
          </a:p>
        </p:txBody>
      </p:sp>
      <p:sp>
        <p:nvSpPr>
          <p:cNvPr id="1983493" name="Rectangle 5"/>
          <p:cNvSpPr>
            <a:spLocks noChangeArrowheads="1"/>
          </p:cNvSpPr>
          <p:nvPr/>
        </p:nvSpPr>
        <p:spPr bwMode="auto">
          <a:xfrm>
            <a:off x="304800" y="3657600"/>
            <a:ext cx="8416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Out-of-order execution?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2" grpId="0" autoUpdateAnimBg="0"/>
      <p:bldP spid="198349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2BDE-4507-8744-B3C9-B4A639234605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74100" cy="990600"/>
          </a:xfrm>
        </p:spPr>
        <p:txBody>
          <a:bodyPr/>
          <a:lstStyle/>
          <a:p>
            <a:r>
              <a:rPr lang="en-US" sz="2800"/>
              <a:t>In-Order Commit for Precise Exceptions</a:t>
            </a: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673100" y="3975100"/>
            <a:ext cx="83058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Instructions fetched and decoded into instruction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reorder buffer in-order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Execution is out-of-order ( 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out-of-order completion)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Commit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(write-back to architectural state, i.e., regfile &amp;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memory, is in-order</a:t>
            </a:r>
          </a:p>
        </p:txBody>
      </p:sp>
      <p:sp>
        <p:nvSpPr>
          <p:cNvPr id="1985540" name="Text Box 4"/>
          <p:cNvSpPr txBox="1">
            <a:spLocks noChangeArrowheads="1"/>
          </p:cNvSpPr>
          <p:nvPr/>
        </p:nvSpPr>
        <p:spPr bwMode="auto">
          <a:xfrm>
            <a:off x="325438" y="5689600"/>
            <a:ext cx="8564562" cy="4032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Temporary storage needed in ROB to hold results before commit</a:t>
            </a:r>
          </a:p>
        </p:txBody>
      </p:sp>
      <p:sp>
        <p:nvSpPr>
          <p:cNvPr id="1985541" name="Rectangle 5"/>
          <p:cNvSpPr>
            <a:spLocks noChangeArrowheads="1"/>
          </p:cNvSpPr>
          <p:nvPr/>
        </p:nvSpPr>
        <p:spPr bwMode="auto">
          <a:xfrm>
            <a:off x="533400" y="15240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85542" name="Rectangle 6"/>
          <p:cNvSpPr>
            <a:spLocks noChangeArrowheads="1"/>
          </p:cNvSpPr>
          <p:nvPr/>
        </p:nvSpPr>
        <p:spPr bwMode="auto">
          <a:xfrm>
            <a:off x="2057400" y="15240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985543" name="Rectangle 7"/>
          <p:cNvSpPr>
            <a:spLocks noChangeArrowheads="1"/>
          </p:cNvSpPr>
          <p:nvPr/>
        </p:nvSpPr>
        <p:spPr bwMode="auto">
          <a:xfrm>
            <a:off x="4572000" y="27432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85544" name="Rectangle 8"/>
          <p:cNvSpPr>
            <a:spLocks noChangeArrowheads="1"/>
          </p:cNvSpPr>
          <p:nvPr/>
        </p:nvSpPr>
        <p:spPr bwMode="auto">
          <a:xfrm>
            <a:off x="7086600" y="14478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85545" name="Line 9"/>
          <p:cNvSpPr>
            <a:spLocks noChangeShapeType="1"/>
          </p:cNvSpPr>
          <p:nvPr/>
        </p:nvSpPr>
        <p:spPr bwMode="auto">
          <a:xfrm>
            <a:off x="15240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6" name="Line 10"/>
          <p:cNvSpPr>
            <a:spLocks noChangeShapeType="1"/>
          </p:cNvSpPr>
          <p:nvPr/>
        </p:nvSpPr>
        <p:spPr bwMode="auto">
          <a:xfrm>
            <a:off x="3276600" y="1905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7" name="Rectangle 11"/>
          <p:cNvSpPr>
            <a:spLocks noChangeArrowheads="1"/>
          </p:cNvSpPr>
          <p:nvPr/>
        </p:nvSpPr>
        <p:spPr bwMode="auto">
          <a:xfrm>
            <a:off x="3962400" y="15240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85548" name="Line 12"/>
          <p:cNvSpPr>
            <a:spLocks noChangeShapeType="1"/>
          </p:cNvSpPr>
          <p:nvPr/>
        </p:nvSpPr>
        <p:spPr bwMode="auto">
          <a:xfrm>
            <a:off x="6324600" y="190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9" name="Text Box 13"/>
          <p:cNvSpPr txBox="1">
            <a:spLocks noChangeArrowheads="1"/>
          </p:cNvSpPr>
          <p:nvPr/>
        </p:nvSpPr>
        <p:spPr bwMode="auto">
          <a:xfrm>
            <a:off x="1295400" y="1050925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985550" name="Text Box 14"/>
          <p:cNvSpPr txBox="1">
            <a:spLocks noChangeArrowheads="1"/>
          </p:cNvSpPr>
          <p:nvPr/>
        </p:nvSpPr>
        <p:spPr bwMode="auto">
          <a:xfrm>
            <a:off x="7239000" y="1050925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985551" name="Line 15"/>
          <p:cNvSpPr>
            <a:spLocks noChangeShapeType="1"/>
          </p:cNvSpPr>
          <p:nvPr/>
        </p:nvSpPr>
        <p:spPr bwMode="auto">
          <a:xfrm>
            <a:off x="4800600" y="2209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2" name="Line 16"/>
          <p:cNvSpPr>
            <a:spLocks noChangeShapeType="1"/>
          </p:cNvSpPr>
          <p:nvPr/>
        </p:nvSpPr>
        <p:spPr bwMode="auto">
          <a:xfrm flipV="1">
            <a:off x="5562600" y="2209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3" name="Line 17"/>
          <p:cNvSpPr>
            <a:spLocks noChangeShapeType="1"/>
          </p:cNvSpPr>
          <p:nvPr/>
        </p:nvSpPr>
        <p:spPr bwMode="auto">
          <a:xfrm>
            <a:off x="6629400" y="19050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4" name="Line 18"/>
          <p:cNvSpPr>
            <a:spLocks noChangeShapeType="1"/>
          </p:cNvSpPr>
          <p:nvPr/>
        </p:nvSpPr>
        <p:spPr bwMode="auto">
          <a:xfrm flipH="1" flipV="1">
            <a:off x="5867400" y="22860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5" name="Line 19"/>
          <p:cNvSpPr>
            <a:spLocks noChangeShapeType="1"/>
          </p:cNvSpPr>
          <p:nvPr/>
        </p:nvSpPr>
        <p:spPr bwMode="auto">
          <a:xfrm flipH="1" flipV="1">
            <a:off x="3276600" y="2209800"/>
            <a:ext cx="3124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6" name="Line 20"/>
          <p:cNvSpPr>
            <a:spLocks noChangeShapeType="1"/>
          </p:cNvSpPr>
          <p:nvPr/>
        </p:nvSpPr>
        <p:spPr bwMode="auto">
          <a:xfrm flipH="1" flipV="1">
            <a:off x="1524000" y="2286000"/>
            <a:ext cx="48006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7" name="Text Box 21"/>
          <p:cNvSpPr txBox="1">
            <a:spLocks noChangeArrowheads="1"/>
          </p:cNvSpPr>
          <p:nvPr/>
        </p:nvSpPr>
        <p:spPr bwMode="auto">
          <a:xfrm>
            <a:off x="4343400" y="1050925"/>
            <a:ext cx="18002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Out-of-order</a:t>
            </a:r>
          </a:p>
        </p:txBody>
      </p:sp>
      <p:sp>
        <p:nvSpPr>
          <p:cNvPr id="1985558" name="Text Box 22"/>
          <p:cNvSpPr txBox="1">
            <a:spLocks noChangeArrowheads="1"/>
          </p:cNvSpPr>
          <p:nvPr/>
        </p:nvSpPr>
        <p:spPr bwMode="auto">
          <a:xfrm>
            <a:off x="2667000" y="25908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59" name="Text Box 23"/>
          <p:cNvSpPr txBox="1">
            <a:spLocks noChangeArrowheads="1"/>
          </p:cNvSpPr>
          <p:nvPr/>
        </p:nvSpPr>
        <p:spPr bwMode="auto">
          <a:xfrm>
            <a:off x="3505200" y="22860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60" name="Text Box 24"/>
          <p:cNvSpPr txBox="1">
            <a:spLocks noChangeArrowheads="1"/>
          </p:cNvSpPr>
          <p:nvPr/>
        </p:nvSpPr>
        <p:spPr bwMode="auto">
          <a:xfrm>
            <a:off x="5943600" y="22098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61" name="AutoShape 25"/>
          <p:cNvSpPr>
            <a:spLocks noChangeArrowheads="1"/>
          </p:cNvSpPr>
          <p:nvPr/>
        </p:nvSpPr>
        <p:spPr bwMode="auto">
          <a:xfrm>
            <a:off x="6096000" y="2667000"/>
            <a:ext cx="2133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Exception?</a:t>
            </a:r>
          </a:p>
        </p:txBody>
      </p:sp>
      <p:sp>
        <p:nvSpPr>
          <p:cNvPr id="1985562" name="Freeform 26"/>
          <p:cNvSpPr>
            <a:spLocks/>
          </p:cNvSpPr>
          <p:nvPr/>
        </p:nvSpPr>
        <p:spPr bwMode="auto">
          <a:xfrm>
            <a:off x="685800" y="2362200"/>
            <a:ext cx="5876925" cy="1358900"/>
          </a:xfrm>
          <a:custGeom>
            <a:avLst/>
            <a:gdLst/>
            <a:ahLst/>
            <a:cxnLst>
              <a:cxn ang="0">
                <a:pos x="3702" y="785"/>
              </a:cxn>
              <a:cxn ang="0">
                <a:pos x="2577" y="812"/>
              </a:cxn>
              <a:cxn ang="0">
                <a:pos x="911" y="796"/>
              </a:cxn>
              <a:cxn ang="0">
                <a:pos x="471" y="728"/>
              </a:cxn>
              <a:cxn ang="0">
                <a:pos x="409" y="696"/>
              </a:cxn>
              <a:cxn ang="0">
                <a:pos x="335" y="623"/>
              </a:cxn>
              <a:cxn ang="0">
                <a:pos x="299" y="560"/>
              </a:cxn>
              <a:cxn ang="0">
                <a:pos x="273" y="492"/>
              </a:cxn>
              <a:cxn ang="0">
                <a:pos x="252" y="477"/>
              </a:cxn>
              <a:cxn ang="0">
                <a:pos x="220" y="440"/>
              </a:cxn>
              <a:cxn ang="0">
                <a:pos x="126" y="335"/>
              </a:cxn>
              <a:cxn ang="0">
                <a:pos x="94" y="293"/>
              </a:cxn>
              <a:cxn ang="0">
                <a:pos x="74" y="251"/>
              </a:cxn>
              <a:cxn ang="0">
                <a:pos x="53" y="209"/>
              </a:cxn>
              <a:cxn ang="0">
                <a:pos x="16" y="115"/>
              </a:cxn>
              <a:cxn ang="0">
                <a:pos x="0" y="0"/>
              </a:cxn>
            </a:cxnLst>
            <a:rect l="0" t="0" r="r" b="b"/>
            <a:pathLst>
              <a:path w="3702" h="856">
                <a:moveTo>
                  <a:pt x="3702" y="785"/>
                </a:moveTo>
                <a:cubicBezTo>
                  <a:pt x="3331" y="824"/>
                  <a:pt x="2947" y="809"/>
                  <a:pt x="2577" y="812"/>
                </a:cubicBezTo>
                <a:cubicBezTo>
                  <a:pt x="2028" y="856"/>
                  <a:pt x="1463" y="840"/>
                  <a:pt x="911" y="796"/>
                </a:cubicBezTo>
                <a:cubicBezTo>
                  <a:pt x="767" y="771"/>
                  <a:pt x="611" y="772"/>
                  <a:pt x="471" y="728"/>
                </a:cubicBezTo>
                <a:cubicBezTo>
                  <a:pt x="445" y="707"/>
                  <a:pt x="444" y="703"/>
                  <a:pt x="409" y="696"/>
                </a:cubicBezTo>
                <a:cubicBezTo>
                  <a:pt x="383" y="673"/>
                  <a:pt x="353" y="654"/>
                  <a:pt x="335" y="623"/>
                </a:cubicBezTo>
                <a:cubicBezTo>
                  <a:pt x="286" y="539"/>
                  <a:pt x="337" y="613"/>
                  <a:pt x="299" y="560"/>
                </a:cubicBezTo>
                <a:cubicBezTo>
                  <a:pt x="295" y="549"/>
                  <a:pt x="278" y="499"/>
                  <a:pt x="273" y="492"/>
                </a:cubicBezTo>
                <a:cubicBezTo>
                  <a:pt x="268" y="485"/>
                  <a:pt x="258" y="483"/>
                  <a:pt x="252" y="477"/>
                </a:cubicBezTo>
                <a:cubicBezTo>
                  <a:pt x="240" y="466"/>
                  <a:pt x="230" y="453"/>
                  <a:pt x="220" y="440"/>
                </a:cubicBezTo>
                <a:cubicBezTo>
                  <a:pt x="191" y="405"/>
                  <a:pt x="152" y="370"/>
                  <a:pt x="126" y="335"/>
                </a:cubicBezTo>
                <a:cubicBezTo>
                  <a:pt x="94" y="292"/>
                  <a:pt x="117" y="316"/>
                  <a:pt x="94" y="293"/>
                </a:cubicBezTo>
                <a:cubicBezTo>
                  <a:pt x="82" y="257"/>
                  <a:pt x="91" y="270"/>
                  <a:pt x="74" y="251"/>
                </a:cubicBezTo>
                <a:cubicBezTo>
                  <a:pt x="67" y="235"/>
                  <a:pt x="65" y="222"/>
                  <a:pt x="53" y="209"/>
                </a:cubicBezTo>
                <a:cubicBezTo>
                  <a:pt x="40" y="178"/>
                  <a:pt x="39" y="141"/>
                  <a:pt x="16" y="115"/>
                </a:cubicBezTo>
                <a:cubicBezTo>
                  <a:pt x="8" y="71"/>
                  <a:pt x="0" y="46"/>
                  <a:pt x="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63" name="Text Box 27"/>
          <p:cNvSpPr txBox="1">
            <a:spLocks noChangeArrowheads="1"/>
          </p:cNvSpPr>
          <p:nvPr/>
        </p:nvSpPr>
        <p:spPr bwMode="auto">
          <a:xfrm>
            <a:off x="1295400" y="3124200"/>
            <a:ext cx="2393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handler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1583-E27B-A542-B496-0C14184F7E3B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76200"/>
            <a:ext cx="79375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Renaming Structures</a:t>
            </a:r>
            <a:endParaRPr lang="en-US" dirty="0"/>
          </a:p>
        </p:txBody>
      </p:sp>
      <p:sp>
        <p:nvSpPr>
          <p:cNvPr id="1824771" name="Rectangle 3"/>
          <p:cNvSpPr>
            <a:spLocks noChangeArrowheads="1"/>
          </p:cNvSpPr>
          <p:nvPr/>
        </p:nvSpPr>
        <p:spPr bwMode="auto">
          <a:xfrm>
            <a:off x="588963" y="866775"/>
            <a:ext cx="154622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Renaming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table &amp;</a:t>
            </a:r>
          </a:p>
          <a:p>
            <a:pPr algn="l">
              <a:spcBef>
                <a:spcPct val="0"/>
              </a:spcBef>
            </a:pPr>
            <a:r>
              <a:rPr lang="en-US" sz="2000" i="1" dirty="0" err="1" smtClean="0">
                <a:latin typeface="Verdana" charset="0"/>
              </a:rPr>
              <a:t>regfile</a:t>
            </a:r>
            <a:endParaRPr lang="en-US" sz="2000" i="1" dirty="0">
              <a:latin typeface="Verdana" charset="0"/>
            </a:endParaRPr>
          </a:p>
        </p:txBody>
      </p:sp>
      <p:sp>
        <p:nvSpPr>
          <p:cNvPr id="1824772" name="Rectangle 4"/>
          <p:cNvSpPr>
            <a:spLocks noChangeArrowheads="1"/>
          </p:cNvSpPr>
          <p:nvPr/>
        </p:nvSpPr>
        <p:spPr bwMode="auto">
          <a:xfrm>
            <a:off x="552450" y="2233613"/>
            <a:ext cx="127793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 smtClean="0">
                <a:latin typeface="Verdana" charset="0"/>
              </a:rPr>
              <a:t>Reorder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buffer</a:t>
            </a:r>
          </a:p>
        </p:txBody>
      </p:sp>
      <p:sp>
        <p:nvSpPr>
          <p:cNvPr id="1824773" name="Rectangle 5"/>
          <p:cNvSpPr>
            <a:spLocks noChangeArrowheads="1"/>
          </p:cNvSpPr>
          <p:nvPr/>
        </p:nvSpPr>
        <p:spPr bwMode="auto">
          <a:xfrm>
            <a:off x="3063875" y="825500"/>
            <a:ext cx="12065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4" name="Line 6"/>
          <p:cNvSpPr>
            <a:spLocks noChangeShapeType="1"/>
          </p:cNvSpPr>
          <p:nvPr/>
        </p:nvSpPr>
        <p:spPr bwMode="auto">
          <a:xfrm>
            <a:off x="3082925" y="1085850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5" name="Line 7"/>
          <p:cNvSpPr>
            <a:spLocks noChangeShapeType="1"/>
          </p:cNvSpPr>
          <p:nvPr/>
        </p:nvSpPr>
        <p:spPr bwMode="auto">
          <a:xfrm>
            <a:off x="3082925" y="1622425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6" name="Line 8"/>
          <p:cNvSpPr>
            <a:spLocks noChangeShapeType="1"/>
          </p:cNvSpPr>
          <p:nvPr/>
        </p:nvSpPr>
        <p:spPr bwMode="auto">
          <a:xfrm>
            <a:off x="3302000" y="8350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7" name="Rectangle 9"/>
          <p:cNvSpPr>
            <a:spLocks noChangeArrowheads="1"/>
          </p:cNvSpPr>
          <p:nvPr/>
        </p:nvSpPr>
        <p:spPr bwMode="auto">
          <a:xfrm>
            <a:off x="43592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8" name="Rectangle 10"/>
          <p:cNvSpPr>
            <a:spLocks noChangeArrowheads="1"/>
          </p:cNvSpPr>
          <p:nvPr/>
        </p:nvSpPr>
        <p:spPr bwMode="auto">
          <a:xfrm>
            <a:off x="55149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9" name="Rectangle 11"/>
          <p:cNvSpPr>
            <a:spLocks noChangeArrowheads="1"/>
          </p:cNvSpPr>
          <p:nvPr/>
        </p:nvSpPr>
        <p:spPr bwMode="auto">
          <a:xfrm>
            <a:off x="66706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0" name="Rectangle 12"/>
          <p:cNvSpPr>
            <a:spLocks noChangeArrowheads="1"/>
          </p:cNvSpPr>
          <p:nvPr/>
        </p:nvSpPr>
        <p:spPr bwMode="auto">
          <a:xfrm>
            <a:off x="3213100" y="3984625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1" name="Freeform 13"/>
          <p:cNvSpPr>
            <a:spLocks/>
          </p:cNvSpPr>
          <p:nvPr/>
        </p:nvSpPr>
        <p:spPr bwMode="auto">
          <a:xfrm>
            <a:off x="2136775" y="1211263"/>
            <a:ext cx="6642100" cy="3848100"/>
          </a:xfrm>
          <a:custGeom>
            <a:avLst/>
            <a:gdLst/>
            <a:ahLst/>
            <a:cxnLst>
              <a:cxn ang="0">
                <a:pos x="0" y="2424"/>
              </a:cxn>
              <a:cxn ang="0">
                <a:pos x="4184" y="2424"/>
              </a:cxn>
              <a:cxn ang="0">
                <a:pos x="4184" y="0"/>
              </a:cxn>
              <a:cxn ang="0">
                <a:pos x="1750" y="4"/>
              </a:cxn>
              <a:cxn ang="0">
                <a:pos x="1334" y="4"/>
              </a:cxn>
            </a:cxnLst>
            <a:rect l="0" t="0" r="r" b="b"/>
            <a:pathLst>
              <a:path w="4184" h="2424">
                <a:moveTo>
                  <a:pt x="0" y="2424"/>
                </a:moveTo>
                <a:lnTo>
                  <a:pt x="4184" y="2424"/>
                </a:lnTo>
                <a:lnTo>
                  <a:pt x="4184" y="0"/>
                </a:lnTo>
                <a:lnTo>
                  <a:pt x="1750" y="4"/>
                </a:lnTo>
                <a:lnTo>
                  <a:pt x="1334" y="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2" name="Line 14"/>
          <p:cNvSpPr>
            <a:spLocks noChangeShapeType="1"/>
          </p:cNvSpPr>
          <p:nvPr/>
        </p:nvSpPr>
        <p:spPr bwMode="auto">
          <a:xfrm>
            <a:off x="3406775" y="3708400"/>
            <a:ext cx="344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3" name="Freeform 15"/>
          <p:cNvSpPr>
            <a:spLocks/>
          </p:cNvSpPr>
          <p:nvPr/>
        </p:nvSpPr>
        <p:spPr bwMode="auto">
          <a:xfrm>
            <a:off x="3609975" y="4721225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4" name="Freeform 16"/>
          <p:cNvSpPr>
            <a:spLocks/>
          </p:cNvSpPr>
          <p:nvPr/>
        </p:nvSpPr>
        <p:spPr bwMode="auto">
          <a:xfrm>
            <a:off x="47656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5" name="Freeform 17"/>
          <p:cNvSpPr>
            <a:spLocks/>
          </p:cNvSpPr>
          <p:nvPr/>
        </p:nvSpPr>
        <p:spPr bwMode="auto">
          <a:xfrm>
            <a:off x="59340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6" name="Line 18"/>
          <p:cNvSpPr>
            <a:spLocks noChangeShapeType="1"/>
          </p:cNvSpPr>
          <p:nvPr/>
        </p:nvSpPr>
        <p:spPr bwMode="auto">
          <a:xfrm>
            <a:off x="3762375" y="3556000"/>
            <a:ext cx="3416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7" name="Line 19"/>
          <p:cNvSpPr>
            <a:spLocks noChangeShapeType="1"/>
          </p:cNvSpPr>
          <p:nvPr/>
        </p:nvSpPr>
        <p:spPr bwMode="auto">
          <a:xfrm>
            <a:off x="5856288" y="3363913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8" name="Line 20"/>
          <p:cNvSpPr>
            <a:spLocks noChangeShapeType="1"/>
          </p:cNvSpPr>
          <p:nvPr/>
        </p:nvSpPr>
        <p:spPr bwMode="auto">
          <a:xfrm>
            <a:off x="7202488" y="335597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9" name="Line 21"/>
          <p:cNvSpPr>
            <a:spLocks noChangeShapeType="1"/>
          </p:cNvSpPr>
          <p:nvPr/>
        </p:nvSpPr>
        <p:spPr bwMode="auto">
          <a:xfrm>
            <a:off x="34067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0" name="Line 22"/>
          <p:cNvSpPr>
            <a:spLocks noChangeShapeType="1"/>
          </p:cNvSpPr>
          <p:nvPr/>
        </p:nvSpPr>
        <p:spPr bwMode="auto">
          <a:xfrm>
            <a:off x="37496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1" name="Line 23"/>
          <p:cNvSpPr>
            <a:spLocks noChangeShapeType="1"/>
          </p:cNvSpPr>
          <p:nvPr/>
        </p:nvSpPr>
        <p:spPr bwMode="auto">
          <a:xfrm>
            <a:off x="45878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2" name="Line 24"/>
          <p:cNvSpPr>
            <a:spLocks noChangeShapeType="1"/>
          </p:cNvSpPr>
          <p:nvPr/>
        </p:nvSpPr>
        <p:spPr bwMode="auto">
          <a:xfrm>
            <a:off x="49307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3" name="Line 25"/>
          <p:cNvSpPr>
            <a:spLocks noChangeShapeType="1"/>
          </p:cNvSpPr>
          <p:nvPr/>
        </p:nvSpPr>
        <p:spPr bwMode="auto">
          <a:xfrm>
            <a:off x="57435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4" name="Line 26"/>
          <p:cNvSpPr>
            <a:spLocks noChangeShapeType="1"/>
          </p:cNvSpPr>
          <p:nvPr/>
        </p:nvSpPr>
        <p:spPr bwMode="auto">
          <a:xfrm>
            <a:off x="60864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5" name="Line 27"/>
          <p:cNvSpPr>
            <a:spLocks noChangeShapeType="1"/>
          </p:cNvSpPr>
          <p:nvPr/>
        </p:nvSpPr>
        <p:spPr bwMode="auto">
          <a:xfrm>
            <a:off x="68611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6" name="Line 28"/>
          <p:cNvSpPr>
            <a:spLocks noChangeShapeType="1"/>
          </p:cNvSpPr>
          <p:nvPr/>
        </p:nvSpPr>
        <p:spPr bwMode="auto">
          <a:xfrm>
            <a:off x="72040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899150" y="1223963"/>
            <a:ext cx="1303338" cy="760412"/>
            <a:chOff x="3482" y="656"/>
            <a:chExt cx="821" cy="887"/>
          </a:xfrm>
        </p:grpSpPr>
        <p:sp>
          <p:nvSpPr>
            <p:cNvPr id="1824798" name="Line 30"/>
            <p:cNvSpPr>
              <a:spLocks noChangeShapeType="1"/>
            </p:cNvSpPr>
            <p:nvPr/>
          </p:nvSpPr>
          <p:spPr bwMode="auto">
            <a:xfrm>
              <a:off x="3482" y="656"/>
              <a:ext cx="0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4799" name="Line 31"/>
            <p:cNvSpPr>
              <a:spLocks noChangeShapeType="1"/>
            </p:cNvSpPr>
            <p:nvPr/>
          </p:nvSpPr>
          <p:spPr bwMode="auto">
            <a:xfrm>
              <a:off x="4303" y="657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4800" name="Rectangle 32"/>
          <p:cNvSpPr>
            <a:spLocks noChangeArrowheads="1"/>
          </p:cNvSpPr>
          <p:nvPr/>
        </p:nvSpPr>
        <p:spPr bwMode="auto">
          <a:xfrm>
            <a:off x="3249613" y="4025900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1" name="Rectangle 33"/>
          <p:cNvSpPr>
            <a:spLocks noChangeArrowheads="1"/>
          </p:cNvSpPr>
          <p:nvPr/>
        </p:nvSpPr>
        <p:spPr bwMode="auto">
          <a:xfrm>
            <a:off x="4510088" y="41433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2" name="Rectangle 34"/>
          <p:cNvSpPr>
            <a:spLocks noChangeArrowheads="1"/>
          </p:cNvSpPr>
          <p:nvPr/>
        </p:nvSpPr>
        <p:spPr bwMode="auto">
          <a:xfrm>
            <a:off x="5653088" y="41560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3" name="Rectangle 35"/>
          <p:cNvSpPr>
            <a:spLocks noChangeArrowheads="1"/>
          </p:cNvSpPr>
          <p:nvPr/>
        </p:nvSpPr>
        <p:spPr bwMode="auto">
          <a:xfrm>
            <a:off x="6681788" y="4029075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4" name="Rectangle 36"/>
          <p:cNvSpPr>
            <a:spLocks noChangeArrowheads="1"/>
          </p:cNvSpPr>
          <p:nvPr/>
        </p:nvSpPr>
        <p:spPr bwMode="auto">
          <a:xfrm>
            <a:off x="6859588" y="4722813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824805" name="Rectangle 37"/>
          <p:cNvSpPr>
            <a:spLocks noChangeArrowheads="1"/>
          </p:cNvSpPr>
          <p:nvPr/>
        </p:nvSpPr>
        <p:spPr bwMode="auto">
          <a:xfrm>
            <a:off x="3008313" y="1946275"/>
            <a:ext cx="4608512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 p1    src1   p2   src2</a:t>
            </a:r>
          </a:p>
        </p:txBody>
      </p:sp>
      <p:sp>
        <p:nvSpPr>
          <p:cNvPr id="1824806" name="Rectangle 38"/>
          <p:cNvSpPr>
            <a:spLocks noChangeArrowheads="1"/>
          </p:cNvSpPr>
          <p:nvPr/>
        </p:nvSpPr>
        <p:spPr bwMode="auto">
          <a:xfrm>
            <a:off x="7874000" y="1928813"/>
            <a:ext cx="368300" cy="1462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sp>
        <p:nvSpPr>
          <p:cNvPr id="1824807" name="Rectangle 39"/>
          <p:cNvSpPr>
            <a:spLocks noChangeArrowheads="1"/>
          </p:cNvSpPr>
          <p:nvPr/>
        </p:nvSpPr>
        <p:spPr bwMode="auto">
          <a:xfrm>
            <a:off x="3065463" y="2019300"/>
            <a:ext cx="4743450" cy="131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8" name="Line 40"/>
          <p:cNvSpPr>
            <a:spLocks noChangeShapeType="1"/>
          </p:cNvSpPr>
          <p:nvPr/>
        </p:nvSpPr>
        <p:spPr bwMode="auto">
          <a:xfrm>
            <a:off x="3074988" y="22606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9" name="Line 41"/>
          <p:cNvSpPr>
            <a:spLocks noChangeShapeType="1"/>
          </p:cNvSpPr>
          <p:nvPr/>
        </p:nvSpPr>
        <p:spPr bwMode="auto">
          <a:xfrm>
            <a:off x="3074988" y="2540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0" name="Line 42"/>
          <p:cNvSpPr>
            <a:spLocks noChangeShapeType="1"/>
          </p:cNvSpPr>
          <p:nvPr/>
        </p:nvSpPr>
        <p:spPr bwMode="auto">
          <a:xfrm>
            <a:off x="3063875" y="2806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1" name="Line 43"/>
          <p:cNvSpPr>
            <a:spLocks noChangeShapeType="1"/>
          </p:cNvSpPr>
          <p:nvPr/>
        </p:nvSpPr>
        <p:spPr bwMode="auto">
          <a:xfrm>
            <a:off x="3074988" y="3060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2" name="Line 44"/>
          <p:cNvSpPr>
            <a:spLocks noChangeShapeType="1"/>
          </p:cNvSpPr>
          <p:nvPr/>
        </p:nvSpPr>
        <p:spPr bwMode="auto">
          <a:xfrm>
            <a:off x="3713163" y="20320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3" name="Line 45"/>
          <p:cNvSpPr>
            <a:spLocks noChangeShapeType="1"/>
          </p:cNvSpPr>
          <p:nvPr/>
        </p:nvSpPr>
        <p:spPr bwMode="auto">
          <a:xfrm>
            <a:off x="4170363" y="202723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4" name="Line 46"/>
          <p:cNvSpPr>
            <a:spLocks noChangeShapeType="1"/>
          </p:cNvSpPr>
          <p:nvPr/>
        </p:nvSpPr>
        <p:spPr bwMode="auto">
          <a:xfrm>
            <a:off x="6594475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5" name="Line 47"/>
          <p:cNvSpPr>
            <a:spLocks noChangeShapeType="1"/>
          </p:cNvSpPr>
          <p:nvPr/>
        </p:nvSpPr>
        <p:spPr bwMode="auto">
          <a:xfrm>
            <a:off x="5695950" y="20256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6" name="Line 48"/>
          <p:cNvSpPr>
            <a:spLocks noChangeShapeType="1"/>
          </p:cNvSpPr>
          <p:nvPr/>
        </p:nvSpPr>
        <p:spPr bwMode="auto">
          <a:xfrm>
            <a:off x="6881813" y="2016125"/>
            <a:ext cx="0" cy="128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7" name="Line 49"/>
          <p:cNvSpPr>
            <a:spLocks noChangeShapeType="1"/>
          </p:cNvSpPr>
          <p:nvPr/>
        </p:nvSpPr>
        <p:spPr bwMode="auto">
          <a:xfrm>
            <a:off x="4729163" y="203358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8" name="Line 50"/>
          <p:cNvSpPr>
            <a:spLocks noChangeShapeType="1"/>
          </p:cNvSpPr>
          <p:nvPr/>
        </p:nvSpPr>
        <p:spPr bwMode="auto">
          <a:xfrm>
            <a:off x="5380038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9" name="Rectangle 51"/>
          <p:cNvSpPr>
            <a:spLocks noChangeArrowheads="1"/>
          </p:cNvSpPr>
          <p:nvPr/>
        </p:nvSpPr>
        <p:spPr bwMode="auto">
          <a:xfrm>
            <a:off x="457200" y="5168900"/>
            <a:ext cx="840105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Instruction template (i.e., tag t) is allocated by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Decode stage, which also associates tag with register in regfile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When an instruction completes, its tag is deallocated</a:t>
            </a:r>
          </a:p>
        </p:txBody>
      </p:sp>
      <p:sp>
        <p:nvSpPr>
          <p:cNvPr id="1824820" name="Text Box 52"/>
          <p:cNvSpPr txBox="1">
            <a:spLocks noChangeArrowheads="1"/>
          </p:cNvSpPr>
          <p:nvPr/>
        </p:nvSpPr>
        <p:spPr bwMode="auto">
          <a:xfrm>
            <a:off x="539750" y="3546475"/>
            <a:ext cx="2252663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Replacing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tag by its value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 an expensive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operation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8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4018-2212-C54F-83E1-1561E69239FC}" type="slidenum">
              <a:rPr lang="en-US"/>
              <a:pPr/>
              <a:t>40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74100" cy="990600"/>
          </a:xfrm>
        </p:spPr>
        <p:txBody>
          <a:bodyPr/>
          <a:lstStyle/>
          <a:p>
            <a:r>
              <a:rPr lang="en-US"/>
              <a:t>Branch Misprediction in Pipeline</a:t>
            </a:r>
          </a:p>
        </p:txBody>
      </p:sp>
      <p:sp>
        <p:nvSpPr>
          <p:cNvPr id="1987587" name="Rectangle 3"/>
          <p:cNvSpPr>
            <a:spLocks noChangeArrowheads="1"/>
          </p:cNvSpPr>
          <p:nvPr/>
        </p:nvSpPr>
        <p:spPr bwMode="auto">
          <a:xfrm>
            <a:off x="1117600" y="30607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2641600" y="30607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987589" name="Rectangle 5"/>
          <p:cNvSpPr>
            <a:spLocks noChangeArrowheads="1"/>
          </p:cNvSpPr>
          <p:nvPr/>
        </p:nvSpPr>
        <p:spPr bwMode="auto">
          <a:xfrm>
            <a:off x="5156200" y="42799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87590" name="Rectangle 6"/>
          <p:cNvSpPr>
            <a:spLocks noChangeArrowheads="1"/>
          </p:cNvSpPr>
          <p:nvPr/>
        </p:nvSpPr>
        <p:spPr bwMode="auto">
          <a:xfrm>
            <a:off x="7670800" y="29845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87591" name="Line 7"/>
          <p:cNvSpPr>
            <a:spLocks noChangeShapeType="1"/>
          </p:cNvSpPr>
          <p:nvPr/>
        </p:nvSpPr>
        <p:spPr bwMode="auto">
          <a:xfrm>
            <a:off x="2108200" y="340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2" name="Line 8"/>
          <p:cNvSpPr>
            <a:spLocks noChangeShapeType="1"/>
          </p:cNvSpPr>
          <p:nvPr/>
        </p:nvSpPr>
        <p:spPr bwMode="auto">
          <a:xfrm>
            <a:off x="3860800" y="3403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3" name="Rectangle 9"/>
          <p:cNvSpPr>
            <a:spLocks noChangeArrowheads="1"/>
          </p:cNvSpPr>
          <p:nvPr/>
        </p:nvSpPr>
        <p:spPr bwMode="auto">
          <a:xfrm>
            <a:off x="4546600" y="30607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87594" name="Line 10"/>
          <p:cNvSpPr>
            <a:spLocks noChangeShapeType="1"/>
          </p:cNvSpPr>
          <p:nvPr/>
        </p:nvSpPr>
        <p:spPr bwMode="auto">
          <a:xfrm>
            <a:off x="6908800" y="340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5" name="Line 11"/>
          <p:cNvSpPr>
            <a:spLocks noChangeShapeType="1"/>
          </p:cNvSpPr>
          <p:nvPr/>
        </p:nvSpPr>
        <p:spPr bwMode="auto">
          <a:xfrm>
            <a:off x="5384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6" name="Line 12"/>
          <p:cNvSpPr>
            <a:spLocks noChangeShapeType="1"/>
          </p:cNvSpPr>
          <p:nvPr/>
        </p:nvSpPr>
        <p:spPr bwMode="auto">
          <a:xfrm flipV="1">
            <a:off x="6146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7" name="Line 13"/>
          <p:cNvSpPr>
            <a:spLocks noChangeShapeType="1"/>
          </p:cNvSpPr>
          <p:nvPr/>
        </p:nvSpPr>
        <p:spPr bwMode="auto">
          <a:xfrm flipH="1">
            <a:off x="5105400" y="24638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8" name="Line 14"/>
          <p:cNvSpPr>
            <a:spLocks noChangeShapeType="1"/>
          </p:cNvSpPr>
          <p:nvPr/>
        </p:nvSpPr>
        <p:spPr bwMode="auto">
          <a:xfrm flipH="1">
            <a:off x="3530600" y="2336800"/>
            <a:ext cx="2070100" cy="711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9" name="Line 15"/>
          <p:cNvSpPr>
            <a:spLocks noChangeShapeType="1"/>
          </p:cNvSpPr>
          <p:nvPr/>
        </p:nvSpPr>
        <p:spPr bwMode="auto">
          <a:xfrm flipH="1" flipV="1">
            <a:off x="3962400" y="2133600"/>
            <a:ext cx="147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0" name="Text Box 16"/>
          <p:cNvSpPr txBox="1">
            <a:spLocks noChangeArrowheads="1"/>
          </p:cNvSpPr>
          <p:nvPr/>
        </p:nvSpPr>
        <p:spPr bwMode="auto">
          <a:xfrm>
            <a:off x="4330700" y="17780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1" name="Text Box 17"/>
          <p:cNvSpPr txBox="1">
            <a:spLocks noChangeArrowheads="1"/>
          </p:cNvSpPr>
          <p:nvPr/>
        </p:nvSpPr>
        <p:spPr bwMode="auto">
          <a:xfrm>
            <a:off x="4152900" y="27051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2" name="Text Box 18"/>
          <p:cNvSpPr txBox="1">
            <a:spLocks noChangeArrowheads="1"/>
          </p:cNvSpPr>
          <p:nvPr/>
        </p:nvSpPr>
        <p:spPr bwMode="auto">
          <a:xfrm>
            <a:off x="5308600" y="26797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3" name="AutoShape 19"/>
          <p:cNvSpPr>
            <a:spLocks noChangeArrowheads="1"/>
          </p:cNvSpPr>
          <p:nvPr/>
        </p:nvSpPr>
        <p:spPr bwMode="auto">
          <a:xfrm>
            <a:off x="5105400" y="14224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Resolution</a:t>
            </a:r>
          </a:p>
        </p:txBody>
      </p:sp>
      <p:sp>
        <p:nvSpPr>
          <p:cNvPr id="1987604" name="Text Box 20"/>
          <p:cNvSpPr txBox="1">
            <a:spLocks noChangeArrowheads="1"/>
          </p:cNvSpPr>
          <p:nvPr/>
        </p:nvSpPr>
        <p:spPr bwMode="auto">
          <a:xfrm>
            <a:off x="1981200" y="1143000"/>
            <a:ext cx="2319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correct PC</a:t>
            </a:r>
          </a:p>
        </p:txBody>
      </p:sp>
      <p:sp>
        <p:nvSpPr>
          <p:cNvPr id="1987605" name="Text Box 21"/>
          <p:cNvSpPr txBox="1">
            <a:spLocks noChangeArrowheads="1"/>
          </p:cNvSpPr>
          <p:nvPr/>
        </p:nvSpPr>
        <p:spPr bwMode="auto">
          <a:xfrm>
            <a:off x="965200" y="5130800"/>
            <a:ext cx="75057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have multiple unresolved branches in ROB</a:t>
            </a:r>
          </a:p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resolve branches out-of-order by killing all the </a:t>
            </a:r>
          </a:p>
          <a:p>
            <a:pPr marL="228600" indent="-228600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instructions in ROB that follow a mispredicted branch</a:t>
            </a:r>
          </a:p>
        </p:txBody>
      </p:sp>
      <p:sp>
        <p:nvSpPr>
          <p:cNvPr id="1987606" name="AutoShape 22"/>
          <p:cNvSpPr>
            <a:spLocks noChangeArrowheads="1"/>
          </p:cNvSpPr>
          <p:nvPr/>
        </p:nvSpPr>
        <p:spPr bwMode="auto">
          <a:xfrm>
            <a:off x="2222500" y="14605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Prediction</a:t>
            </a:r>
          </a:p>
        </p:txBody>
      </p:sp>
      <p:sp>
        <p:nvSpPr>
          <p:cNvPr id="1987607" name="Line 23"/>
          <p:cNvSpPr>
            <a:spLocks noChangeShapeType="1"/>
          </p:cNvSpPr>
          <p:nvPr/>
        </p:nvSpPr>
        <p:spPr bwMode="auto">
          <a:xfrm>
            <a:off x="762000" y="34290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8" name="Rectangle 24"/>
          <p:cNvSpPr>
            <a:spLocks noChangeArrowheads="1"/>
          </p:cNvSpPr>
          <p:nvPr/>
        </p:nvSpPr>
        <p:spPr bwMode="auto">
          <a:xfrm>
            <a:off x="317500" y="308610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87609" name="Freeform 25"/>
          <p:cNvSpPr>
            <a:spLocks/>
          </p:cNvSpPr>
          <p:nvPr/>
        </p:nvSpPr>
        <p:spPr bwMode="auto">
          <a:xfrm>
            <a:off x="444500" y="1201738"/>
            <a:ext cx="5511800" cy="1871662"/>
          </a:xfrm>
          <a:custGeom>
            <a:avLst/>
            <a:gdLst/>
            <a:ahLst/>
            <a:cxnLst>
              <a:cxn ang="0">
                <a:pos x="3472" y="211"/>
              </a:cxn>
              <a:cxn ang="0">
                <a:pos x="2696" y="51"/>
              </a:cxn>
              <a:cxn ang="0">
                <a:pos x="1720" y="11"/>
              </a:cxn>
              <a:cxn ang="0">
                <a:pos x="672" y="115"/>
              </a:cxn>
              <a:cxn ang="0">
                <a:pos x="168" y="563"/>
              </a:cxn>
              <a:cxn ang="0">
                <a:pos x="0" y="1179"/>
              </a:cxn>
            </a:cxnLst>
            <a:rect l="0" t="0" r="r" b="b"/>
            <a:pathLst>
              <a:path w="3472" h="1179">
                <a:moveTo>
                  <a:pt x="3472" y="211"/>
                </a:moveTo>
                <a:cubicBezTo>
                  <a:pt x="3230" y="147"/>
                  <a:pt x="2988" y="84"/>
                  <a:pt x="2696" y="51"/>
                </a:cubicBezTo>
                <a:cubicBezTo>
                  <a:pt x="2404" y="18"/>
                  <a:pt x="2057" y="0"/>
                  <a:pt x="1720" y="11"/>
                </a:cubicBezTo>
                <a:cubicBezTo>
                  <a:pt x="1383" y="22"/>
                  <a:pt x="931" y="23"/>
                  <a:pt x="672" y="115"/>
                </a:cubicBezTo>
                <a:cubicBezTo>
                  <a:pt x="413" y="207"/>
                  <a:pt x="280" y="386"/>
                  <a:pt x="168" y="563"/>
                </a:cubicBezTo>
                <a:cubicBezTo>
                  <a:pt x="56" y="740"/>
                  <a:pt x="28" y="959"/>
                  <a:pt x="0" y="117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0" name="Line 26"/>
          <p:cNvSpPr>
            <a:spLocks noChangeShapeType="1"/>
          </p:cNvSpPr>
          <p:nvPr/>
        </p:nvSpPr>
        <p:spPr bwMode="auto">
          <a:xfrm flipV="1">
            <a:off x="3238500" y="24765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1" name="Freeform 27"/>
          <p:cNvSpPr>
            <a:spLocks/>
          </p:cNvSpPr>
          <p:nvPr/>
        </p:nvSpPr>
        <p:spPr bwMode="auto">
          <a:xfrm>
            <a:off x="1892300" y="2362200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8" y="256"/>
              </a:cxn>
              <a:cxn ang="0">
                <a:pos x="576" y="0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8" y="256"/>
                </a:lnTo>
                <a:lnTo>
                  <a:pt x="57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2" name="Freeform 28"/>
          <p:cNvSpPr>
            <a:spLocks/>
          </p:cNvSpPr>
          <p:nvPr/>
        </p:nvSpPr>
        <p:spPr bwMode="auto">
          <a:xfrm>
            <a:off x="850900" y="2159000"/>
            <a:ext cx="17018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" y="408"/>
              </a:cxn>
              <a:cxn ang="0">
                <a:pos x="1072" y="0"/>
              </a:cxn>
            </a:cxnLst>
            <a:rect l="0" t="0" r="r" b="b"/>
            <a:pathLst>
              <a:path w="1072" h="768">
                <a:moveTo>
                  <a:pt x="0" y="768"/>
                </a:moveTo>
                <a:lnTo>
                  <a:pt x="8" y="408"/>
                </a:lnTo>
                <a:lnTo>
                  <a:pt x="107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3" name="Freeform 29"/>
          <p:cNvSpPr>
            <a:spLocks/>
          </p:cNvSpPr>
          <p:nvPr/>
        </p:nvSpPr>
        <p:spPr bwMode="auto">
          <a:xfrm>
            <a:off x="6184900" y="2400300"/>
            <a:ext cx="706438" cy="1638300"/>
          </a:xfrm>
          <a:custGeom>
            <a:avLst/>
            <a:gdLst/>
            <a:ahLst/>
            <a:cxnLst>
              <a:cxn ang="0">
                <a:pos x="0" y="1032"/>
              </a:cxn>
              <a:cxn ang="0">
                <a:pos x="384" y="680"/>
              </a:cxn>
              <a:cxn ang="0">
                <a:pos x="368" y="192"/>
              </a:cxn>
              <a:cxn ang="0">
                <a:pos x="200" y="0"/>
              </a:cxn>
            </a:cxnLst>
            <a:rect l="0" t="0" r="r" b="b"/>
            <a:pathLst>
              <a:path w="445" h="1032">
                <a:moveTo>
                  <a:pt x="0" y="1032"/>
                </a:moveTo>
                <a:cubicBezTo>
                  <a:pt x="161" y="926"/>
                  <a:pt x="323" y="820"/>
                  <a:pt x="384" y="680"/>
                </a:cubicBezTo>
                <a:cubicBezTo>
                  <a:pt x="445" y="540"/>
                  <a:pt x="399" y="305"/>
                  <a:pt x="368" y="192"/>
                </a:cubicBezTo>
                <a:cubicBezTo>
                  <a:pt x="337" y="79"/>
                  <a:pt x="228" y="33"/>
                  <a:pt x="20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4" name="Text Box 30"/>
          <p:cNvSpPr txBox="1">
            <a:spLocks noChangeArrowheads="1"/>
          </p:cNvSpPr>
          <p:nvPr/>
        </p:nvSpPr>
        <p:spPr bwMode="auto">
          <a:xfrm>
            <a:off x="6362700" y="3817938"/>
            <a:ext cx="13938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1E76-25D1-074B-99B1-A3E1F6297F47}" type="slidenum">
              <a:rPr lang="en-US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4" name="Rectangle 2"/>
          <p:cNvSpPr>
            <a:spLocks noChangeArrowheads="1"/>
          </p:cNvSpPr>
          <p:nvPr/>
        </p:nvSpPr>
        <p:spPr bwMode="auto">
          <a:xfrm>
            <a:off x="1479550" y="3033713"/>
            <a:ext cx="6669088" cy="14446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5" name="Rectangle 3"/>
          <p:cNvSpPr>
            <a:spLocks noChangeArrowheads="1"/>
          </p:cNvSpPr>
          <p:nvPr/>
        </p:nvSpPr>
        <p:spPr bwMode="auto">
          <a:xfrm>
            <a:off x="1479550" y="316865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1479550" y="330200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Rectangle 5"/>
          <p:cNvSpPr>
            <a:spLocks noChangeArrowheads="1"/>
          </p:cNvSpPr>
          <p:nvPr/>
        </p:nvSpPr>
        <p:spPr bwMode="auto">
          <a:xfrm>
            <a:off x="1479550" y="2889250"/>
            <a:ext cx="6669088" cy="1444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9175" y="1052513"/>
            <a:ext cx="869950" cy="931862"/>
            <a:chOff x="1338" y="714"/>
            <a:chExt cx="624" cy="720"/>
          </a:xfrm>
        </p:grpSpPr>
        <p:sp>
          <p:nvSpPr>
            <p:cNvPr id="1989639" name="Rectangle 7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0" name="Rectangle 8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41" name="Rectangle 9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2" name="Rectangle 10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3" name="Rectangle 11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44" name="Rectangle 12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5" name="Rectangle 13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6" name="Rectangle 14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149475" y="1141413"/>
            <a:ext cx="869950" cy="931862"/>
            <a:chOff x="1338" y="714"/>
            <a:chExt cx="624" cy="720"/>
          </a:xfrm>
        </p:grpSpPr>
        <p:sp>
          <p:nvSpPr>
            <p:cNvPr id="1989648" name="Rectangle 16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9" name="Rectangle 17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0" name="Rectangle 18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1" name="Rectangle 19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2" name="Rectangle 20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53" name="Rectangle 21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5" name="Rectangle 23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09775" y="1217613"/>
            <a:ext cx="869950" cy="931862"/>
            <a:chOff x="1338" y="714"/>
            <a:chExt cx="624" cy="720"/>
          </a:xfrm>
        </p:grpSpPr>
        <p:sp>
          <p:nvSpPr>
            <p:cNvPr id="1989657" name="Rectangle 2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8" name="Rectangle 2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9" name="Rectangle 2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0" name="Rectangle 2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1" name="Rectangle 2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62" name="Rectangle 3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3" name="Rectangle 3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4" name="Rectangle 3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65" name="Rectangle 33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Recovering ROB/Renaming Table</a:t>
            </a:r>
          </a:p>
        </p:txBody>
      </p:sp>
      <p:sp>
        <p:nvSpPr>
          <p:cNvPr id="1989666" name="Rectangle 34"/>
          <p:cNvSpPr>
            <a:spLocks noChangeArrowheads="1"/>
          </p:cNvSpPr>
          <p:nvPr/>
        </p:nvSpPr>
        <p:spPr bwMode="auto">
          <a:xfrm>
            <a:off x="5435600" y="1108075"/>
            <a:ext cx="11255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</p:txBody>
      </p:sp>
      <p:sp>
        <p:nvSpPr>
          <p:cNvPr id="1989667" name="Rectangle 35"/>
          <p:cNvSpPr>
            <a:spLocks noChangeArrowheads="1"/>
          </p:cNvSpPr>
          <p:nvPr/>
        </p:nvSpPr>
        <p:spPr bwMode="auto">
          <a:xfrm>
            <a:off x="285750" y="3975100"/>
            <a:ext cx="11684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Reorder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buffer</a:t>
            </a:r>
          </a:p>
        </p:txBody>
      </p:sp>
      <p:sp>
        <p:nvSpPr>
          <p:cNvPr id="1989668" name="Rectangle 36"/>
          <p:cNvSpPr>
            <a:spLocks noChangeArrowheads="1"/>
          </p:cNvSpPr>
          <p:nvPr/>
        </p:nvSpPr>
        <p:spPr bwMode="auto">
          <a:xfrm>
            <a:off x="27590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69" name="Rectangle 37"/>
          <p:cNvSpPr>
            <a:spLocks noChangeArrowheads="1"/>
          </p:cNvSpPr>
          <p:nvPr/>
        </p:nvSpPr>
        <p:spPr bwMode="auto">
          <a:xfrm>
            <a:off x="39147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0" name="Rectangle 38"/>
          <p:cNvSpPr>
            <a:spLocks noChangeArrowheads="1"/>
          </p:cNvSpPr>
          <p:nvPr/>
        </p:nvSpPr>
        <p:spPr bwMode="auto">
          <a:xfrm>
            <a:off x="50704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1" name="Rectangle 39"/>
          <p:cNvSpPr>
            <a:spLocks noChangeArrowheads="1"/>
          </p:cNvSpPr>
          <p:nvPr/>
        </p:nvSpPr>
        <p:spPr bwMode="auto">
          <a:xfrm>
            <a:off x="62261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2" name="Rectangle 40"/>
          <p:cNvSpPr>
            <a:spLocks noChangeArrowheads="1"/>
          </p:cNvSpPr>
          <p:nvPr/>
        </p:nvSpPr>
        <p:spPr bwMode="auto">
          <a:xfrm>
            <a:off x="16922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3" name="Line 41"/>
          <p:cNvSpPr>
            <a:spLocks noChangeShapeType="1"/>
          </p:cNvSpPr>
          <p:nvPr/>
        </p:nvSpPr>
        <p:spPr bwMode="auto">
          <a:xfrm>
            <a:off x="2962275" y="4049713"/>
            <a:ext cx="3460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098675" y="5029200"/>
            <a:ext cx="3392488" cy="361950"/>
            <a:chOff x="1368" y="3261"/>
            <a:chExt cx="2137" cy="228"/>
          </a:xfrm>
        </p:grpSpPr>
        <p:sp>
          <p:nvSpPr>
            <p:cNvPr id="1989675" name="Freeform 43"/>
            <p:cNvSpPr>
              <a:spLocks/>
            </p:cNvSpPr>
            <p:nvPr/>
          </p:nvSpPr>
          <p:spPr bwMode="auto">
            <a:xfrm>
              <a:off x="2040" y="3267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6" name="Freeform 44"/>
            <p:cNvSpPr>
              <a:spLocks/>
            </p:cNvSpPr>
            <p:nvPr/>
          </p:nvSpPr>
          <p:spPr bwMode="auto">
            <a:xfrm>
              <a:off x="13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7" name="Freeform 45"/>
            <p:cNvSpPr>
              <a:spLocks/>
            </p:cNvSpPr>
            <p:nvPr/>
          </p:nvSpPr>
          <p:spPr bwMode="auto">
            <a:xfrm>
              <a:off x="27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8" name="Freeform 46"/>
            <p:cNvSpPr>
              <a:spLocks/>
            </p:cNvSpPr>
            <p:nvPr/>
          </p:nvSpPr>
          <p:spPr bwMode="auto">
            <a:xfrm>
              <a:off x="3504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79" name="Line 47"/>
          <p:cNvSpPr>
            <a:spLocks noChangeShapeType="1"/>
          </p:cNvSpPr>
          <p:nvPr/>
        </p:nvSpPr>
        <p:spPr bwMode="auto">
          <a:xfrm>
            <a:off x="3317875" y="3897313"/>
            <a:ext cx="344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0" name="Line 48"/>
          <p:cNvSpPr>
            <a:spLocks noChangeShapeType="1"/>
          </p:cNvSpPr>
          <p:nvPr/>
        </p:nvSpPr>
        <p:spPr bwMode="auto">
          <a:xfrm>
            <a:off x="4716463" y="3749675"/>
            <a:ext cx="111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1" name="Line 49"/>
          <p:cNvSpPr>
            <a:spLocks noChangeShapeType="1"/>
          </p:cNvSpPr>
          <p:nvPr/>
        </p:nvSpPr>
        <p:spPr bwMode="auto">
          <a:xfrm>
            <a:off x="5859463" y="3771900"/>
            <a:ext cx="11112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2" name="Line 50"/>
          <p:cNvSpPr>
            <a:spLocks noChangeShapeType="1"/>
          </p:cNvSpPr>
          <p:nvPr/>
        </p:nvSpPr>
        <p:spPr bwMode="auto">
          <a:xfrm>
            <a:off x="29622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3" name="Line 51"/>
          <p:cNvSpPr>
            <a:spLocks noChangeShapeType="1"/>
          </p:cNvSpPr>
          <p:nvPr/>
        </p:nvSpPr>
        <p:spPr bwMode="auto">
          <a:xfrm>
            <a:off x="33051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4" name="Line 52"/>
          <p:cNvSpPr>
            <a:spLocks noChangeShapeType="1"/>
          </p:cNvSpPr>
          <p:nvPr/>
        </p:nvSpPr>
        <p:spPr bwMode="auto">
          <a:xfrm>
            <a:off x="41433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5" name="Line 53"/>
          <p:cNvSpPr>
            <a:spLocks noChangeShapeType="1"/>
          </p:cNvSpPr>
          <p:nvPr/>
        </p:nvSpPr>
        <p:spPr bwMode="auto">
          <a:xfrm>
            <a:off x="44862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6" name="Line 54"/>
          <p:cNvSpPr>
            <a:spLocks noChangeShapeType="1"/>
          </p:cNvSpPr>
          <p:nvPr/>
        </p:nvSpPr>
        <p:spPr bwMode="auto">
          <a:xfrm>
            <a:off x="52990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7" name="Line 55"/>
          <p:cNvSpPr>
            <a:spLocks noChangeShapeType="1"/>
          </p:cNvSpPr>
          <p:nvPr/>
        </p:nvSpPr>
        <p:spPr bwMode="auto">
          <a:xfrm>
            <a:off x="56419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8" name="Line 56"/>
          <p:cNvSpPr>
            <a:spLocks noChangeShapeType="1"/>
          </p:cNvSpPr>
          <p:nvPr/>
        </p:nvSpPr>
        <p:spPr bwMode="auto">
          <a:xfrm>
            <a:off x="64166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9" name="Line 57"/>
          <p:cNvSpPr>
            <a:spLocks noChangeShapeType="1"/>
          </p:cNvSpPr>
          <p:nvPr/>
        </p:nvSpPr>
        <p:spPr bwMode="auto">
          <a:xfrm>
            <a:off x="67595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0" name="Freeform 58"/>
          <p:cNvSpPr>
            <a:spLocks/>
          </p:cNvSpPr>
          <p:nvPr/>
        </p:nvSpPr>
        <p:spPr bwMode="auto">
          <a:xfrm>
            <a:off x="1997075" y="4049713"/>
            <a:ext cx="954088" cy="268287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0" y="0"/>
              </a:cxn>
              <a:cxn ang="0">
                <a:pos x="0" y="168"/>
              </a:cxn>
            </a:cxnLst>
            <a:rect l="0" t="0" r="r" b="b"/>
            <a:pathLst>
              <a:path w="601" h="169">
                <a:moveTo>
                  <a:pt x="600" y="0"/>
                </a:moveTo>
                <a:lnTo>
                  <a:pt x="0" y="0"/>
                </a:lnTo>
                <a:lnTo>
                  <a:pt x="0" y="16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1" name="Freeform 59"/>
          <p:cNvSpPr>
            <a:spLocks/>
          </p:cNvSpPr>
          <p:nvPr/>
        </p:nvSpPr>
        <p:spPr bwMode="auto">
          <a:xfrm>
            <a:off x="2276475" y="3897313"/>
            <a:ext cx="1004888" cy="433387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0" y="0"/>
              </a:cxn>
              <a:cxn ang="0">
                <a:pos x="0" y="272"/>
              </a:cxn>
            </a:cxnLst>
            <a:rect l="0" t="0" r="r" b="b"/>
            <a:pathLst>
              <a:path w="633" h="273">
                <a:moveTo>
                  <a:pt x="632" y="0"/>
                </a:moveTo>
                <a:lnTo>
                  <a:pt x="0" y="0"/>
                </a:lnTo>
                <a:lnTo>
                  <a:pt x="0" y="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2" name="Rectangle 60"/>
          <p:cNvSpPr>
            <a:spLocks noChangeArrowheads="1"/>
          </p:cNvSpPr>
          <p:nvPr/>
        </p:nvSpPr>
        <p:spPr bwMode="auto">
          <a:xfrm>
            <a:off x="1728788" y="4357688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3" name="Rectangle 61"/>
          <p:cNvSpPr>
            <a:spLocks noChangeArrowheads="1"/>
          </p:cNvSpPr>
          <p:nvPr/>
        </p:nvSpPr>
        <p:spPr bwMode="auto">
          <a:xfrm>
            <a:off x="2922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4" name="Rectangle 62"/>
          <p:cNvSpPr>
            <a:spLocks noChangeArrowheads="1"/>
          </p:cNvSpPr>
          <p:nvPr/>
        </p:nvSpPr>
        <p:spPr bwMode="auto">
          <a:xfrm>
            <a:off x="4065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5" name="Rectangle 63"/>
          <p:cNvSpPr>
            <a:spLocks noChangeArrowheads="1"/>
          </p:cNvSpPr>
          <p:nvPr/>
        </p:nvSpPr>
        <p:spPr bwMode="auto">
          <a:xfrm>
            <a:off x="5208588" y="44973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6" name="Rectangle 64"/>
          <p:cNvSpPr>
            <a:spLocks noChangeArrowheads="1"/>
          </p:cNvSpPr>
          <p:nvPr/>
        </p:nvSpPr>
        <p:spPr bwMode="auto">
          <a:xfrm>
            <a:off x="6237288" y="4370388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7" name="Rectangle 65"/>
          <p:cNvSpPr>
            <a:spLocks noChangeArrowheads="1"/>
          </p:cNvSpPr>
          <p:nvPr/>
        </p:nvSpPr>
        <p:spPr bwMode="auto">
          <a:xfrm>
            <a:off x="6719888" y="5026025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989698" name="Rectangle 66"/>
          <p:cNvSpPr>
            <a:spLocks noChangeArrowheads="1"/>
          </p:cNvSpPr>
          <p:nvPr/>
        </p:nvSpPr>
        <p:spPr bwMode="auto">
          <a:xfrm>
            <a:off x="8226425" y="2286000"/>
            <a:ext cx="368300" cy="1462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2132013" y="2341563"/>
            <a:ext cx="6029325" cy="1436687"/>
            <a:chOff x="1762" y="959"/>
            <a:chExt cx="3798" cy="1726"/>
          </a:xfrm>
        </p:grpSpPr>
        <p:sp>
          <p:nvSpPr>
            <p:cNvPr id="1989700" name="Rectangle 68" descr="Wide downward diagonal"/>
            <p:cNvSpPr>
              <a:spLocks noChangeArrowheads="1"/>
            </p:cNvSpPr>
            <p:nvPr/>
          </p:nvSpPr>
          <p:spPr bwMode="auto">
            <a:xfrm>
              <a:off x="4368" y="984"/>
              <a:ext cx="1192" cy="1696"/>
            </a:xfrm>
            <a:prstGeom prst="rect">
              <a:avLst/>
            </a:prstGeom>
            <a:pattFill prst="wdDnDiag">
              <a:fgClr>
                <a:schemeClr val="bg2">
                  <a:alpha val="39999"/>
                </a:schemeClr>
              </a:fgClr>
              <a:bgClr>
                <a:schemeClr val="bg1">
                  <a:alpha val="39999"/>
                </a:schemeClr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1" name="Line 69"/>
            <p:cNvSpPr>
              <a:spLocks noChangeShapeType="1"/>
            </p:cNvSpPr>
            <p:nvPr/>
          </p:nvSpPr>
          <p:spPr bwMode="auto">
            <a:xfrm>
              <a:off x="1762" y="981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2" name="Line 70"/>
            <p:cNvSpPr>
              <a:spLocks noChangeShapeType="1"/>
            </p:cNvSpPr>
            <p:nvPr/>
          </p:nvSpPr>
          <p:spPr bwMode="auto">
            <a:xfrm>
              <a:off x="2050" y="97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3" name="Line 71"/>
            <p:cNvSpPr>
              <a:spLocks noChangeShapeType="1"/>
            </p:cNvSpPr>
            <p:nvPr/>
          </p:nvSpPr>
          <p:spPr bwMode="auto">
            <a:xfrm>
              <a:off x="3577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4" name="Line 72"/>
            <p:cNvSpPr>
              <a:spLocks noChangeShapeType="1"/>
            </p:cNvSpPr>
            <p:nvPr/>
          </p:nvSpPr>
          <p:spPr bwMode="auto">
            <a:xfrm>
              <a:off x="2986" y="964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5" name="Line 73"/>
            <p:cNvSpPr>
              <a:spLocks noChangeShapeType="1"/>
            </p:cNvSpPr>
            <p:nvPr/>
          </p:nvSpPr>
          <p:spPr bwMode="auto">
            <a:xfrm>
              <a:off x="3758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6" name="Line 74"/>
            <p:cNvSpPr>
              <a:spLocks noChangeShapeType="1"/>
            </p:cNvSpPr>
            <p:nvPr/>
          </p:nvSpPr>
          <p:spPr bwMode="auto">
            <a:xfrm>
              <a:off x="2389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7" name="Line 75"/>
            <p:cNvSpPr>
              <a:spLocks noChangeShapeType="1"/>
            </p:cNvSpPr>
            <p:nvPr/>
          </p:nvSpPr>
          <p:spPr bwMode="auto">
            <a:xfrm>
              <a:off x="2812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8" name="Line 76"/>
            <p:cNvSpPr>
              <a:spLocks noChangeShapeType="1"/>
            </p:cNvSpPr>
            <p:nvPr/>
          </p:nvSpPr>
          <p:spPr bwMode="auto">
            <a:xfrm>
              <a:off x="4532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9" name="Line 77"/>
            <p:cNvSpPr>
              <a:spLocks noChangeShapeType="1"/>
            </p:cNvSpPr>
            <p:nvPr/>
          </p:nvSpPr>
          <p:spPr bwMode="auto">
            <a:xfrm>
              <a:off x="4948" y="95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10" name="Rectangle 78"/>
          <p:cNvSpPr>
            <a:spLocks noChangeArrowheads="1"/>
          </p:cNvSpPr>
          <p:nvPr/>
        </p:nvSpPr>
        <p:spPr bwMode="auto">
          <a:xfrm>
            <a:off x="1447800" y="2286000"/>
            <a:ext cx="6530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p1    src1   p2    src2    pd  dest     data</a:t>
            </a:r>
          </a:p>
        </p:txBody>
      </p:sp>
      <p:sp>
        <p:nvSpPr>
          <p:cNvPr id="1989711" name="Rectangle 79"/>
          <p:cNvSpPr>
            <a:spLocks noChangeArrowheads="1"/>
          </p:cNvSpPr>
          <p:nvPr/>
        </p:nvSpPr>
        <p:spPr bwMode="auto">
          <a:xfrm>
            <a:off x="1495425" y="2352675"/>
            <a:ext cx="6683375" cy="1433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2" name="Line 80"/>
          <p:cNvSpPr>
            <a:spLocks noChangeShapeType="1"/>
          </p:cNvSpPr>
          <p:nvPr/>
        </p:nvSpPr>
        <p:spPr bwMode="auto">
          <a:xfrm>
            <a:off x="1479550" y="2593975"/>
            <a:ext cx="667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3" name="Freeform 81"/>
          <p:cNvSpPr>
            <a:spLocks/>
          </p:cNvSpPr>
          <p:nvPr/>
        </p:nvSpPr>
        <p:spPr bwMode="auto">
          <a:xfrm>
            <a:off x="1679575" y="2009775"/>
            <a:ext cx="72390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4560" y="2112"/>
              </a:cxn>
              <a:cxn ang="0">
                <a:pos x="4560" y="0"/>
              </a:cxn>
              <a:cxn ang="0">
                <a:pos x="1824" y="0"/>
              </a:cxn>
              <a:cxn ang="0">
                <a:pos x="1816" y="223"/>
              </a:cxn>
            </a:cxnLst>
            <a:rect l="0" t="0" r="r" b="b"/>
            <a:pathLst>
              <a:path w="4560" h="2112">
                <a:moveTo>
                  <a:pt x="0" y="2112"/>
                </a:moveTo>
                <a:lnTo>
                  <a:pt x="4560" y="2112"/>
                </a:lnTo>
                <a:lnTo>
                  <a:pt x="4560" y="0"/>
                </a:lnTo>
                <a:lnTo>
                  <a:pt x="1824" y="0"/>
                </a:lnTo>
                <a:lnTo>
                  <a:pt x="1816" y="223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4" name="Freeform 82"/>
          <p:cNvSpPr>
            <a:spLocks/>
          </p:cNvSpPr>
          <p:nvPr/>
        </p:nvSpPr>
        <p:spPr bwMode="auto">
          <a:xfrm>
            <a:off x="5711825" y="2003425"/>
            <a:ext cx="7938" cy="311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96"/>
              </a:cxn>
            </a:cxnLst>
            <a:rect l="0" t="0" r="r" b="b"/>
            <a:pathLst>
              <a:path w="5" h="196">
                <a:moveTo>
                  <a:pt x="0" y="0"/>
                </a:moveTo>
                <a:lnTo>
                  <a:pt x="5" y="19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5" name="Line 83"/>
          <p:cNvSpPr>
            <a:spLocks noChangeShapeType="1"/>
          </p:cNvSpPr>
          <p:nvPr/>
        </p:nvSpPr>
        <p:spPr bwMode="auto">
          <a:xfrm>
            <a:off x="7623175" y="200977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6" name="Rectangle 84"/>
          <p:cNvSpPr>
            <a:spLocks noChangeArrowheads="1"/>
          </p:cNvSpPr>
          <p:nvPr/>
        </p:nvSpPr>
        <p:spPr bwMode="auto">
          <a:xfrm>
            <a:off x="7318375" y="4143375"/>
            <a:ext cx="9906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Commit</a:t>
            </a:r>
          </a:p>
        </p:txBody>
      </p:sp>
      <p:sp>
        <p:nvSpPr>
          <p:cNvPr id="1989717" name="Line 85"/>
          <p:cNvSpPr>
            <a:spLocks noChangeShapeType="1"/>
          </p:cNvSpPr>
          <p:nvPr/>
        </p:nvSpPr>
        <p:spPr bwMode="auto">
          <a:xfrm>
            <a:off x="7699375" y="3786188"/>
            <a:ext cx="0" cy="357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6"/>
          <p:cNvGrpSpPr>
            <a:grpSpLocks/>
          </p:cNvGrpSpPr>
          <p:nvPr/>
        </p:nvGrpSpPr>
        <p:grpSpPr bwMode="auto">
          <a:xfrm>
            <a:off x="6672263" y="1057275"/>
            <a:ext cx="1065212" cy="776288"/>
            <a:chOff x="4272" y="674"/>
            <a:chExt cx="692" cy="613"/>
          </a:xfrm>
        </p:grpSpPr>
        <p:sp>
          <p:nvSpPr>
            <p:cNvPr id="1989719" name="Rectangle 87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88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89721" name="Line 89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2" name="Line 90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3" name="Line 91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89724" name="Rectangle 92"/>
          <p:cNvSpPr>
            <a:spLocks noChangeArrowheads="1"/>
          </p:cNvSpPr>
          <p:nvPr/>
        </p:nvSpPr>
        <p:spPr bwMode="auto">
          <a:xfrm>
            <a:off x="331788" y="1190625"/>
            <a:ext cx="1196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Table</a:t>
            </a:r>
          </a:p>
        </p:txBody>
      </p:sp>
      <p:sp>
        <p:nvSpPr>
          <p:cNvPr id="1989725" name="Rectangle 93"/>
          <p:cNvSpPr>
            <a:spLocks noChangeArrowheads="1"/>
          </p:cNvSpPr>
          <p:nvPr/>
        </p:nvSpPr>
        <p:spPr bwMode="auto">
          <a:xfrm>
            <a:off x="1520825" y="1406525"/>
            <a:ext cx="4556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1 </a:t>
            </a:r>
          </a:p>
        </p:txBody>
      </p: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1870075" y="1293813"/>
            <a:ext cx="869950" cy="931862"/>
            <a:chOff x="1338" y="714"/>
            <a:chExt cx="624" cy="720"/>
          </a:xfrm>
        </p:grpSpPr>
        <p:sp>
          <p:nvSpPr>
            <p:cNvPr id="1989727" name="Rectangle 9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28" name="Rectangle 9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729" name="Rectangle 9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0" name="Rectangle 9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1" name="Rectangle 9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732" name="Rectangle 10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3" name="Rectangle 10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4" name="Rectangle 10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35" name="Rectangle 103"/>
          <p:cNvSpPr>
            <a:spLocks noChangeArrowheads="1"/>
          </p:cNvSpPr>
          <p:nvPr/>
        </p:nvSpPr>
        <p:spPr bwMode="auto">
          <a:xfrm>
            <a:off x="1520825" y="1722438"/>
            <a:ext cx="412750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2</a:t>
            </a:r>
            <a:endParaRPr lang="en-US" sz="1800" i="1" baseline="-25000">
              <a:latin typeface="Verdana" charset="0"/>
            </a:endParaRPr>
          </a:p>
        </p:txBody>
      </p:sp>
      <p:sp>
        <p:nvSpPr>
          <p:cNvPr id="1989736" name="Freeform 104"/>
          <p:cNvSpPr>
            <a:spLocks/>
          </p:cNvSpPr>
          <p:nvPr/>
        </p:nvSpPr>
        <p:spPr bwMode="auto">
          <a:xfrm>
            <a:off x="7721600" y="14097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37" name="Text Box 105"/>
          <p:cNvSpPr txBox="1">
            <a:spLocks noChangeArrowheads="1"/>
          </p:cNvSpPr>
          <p:nvPr/>
        </p:nvSpPr>
        <p:spPr bwMode="auto">
          <a:xfrm>
            <a:off x="669925" y="54578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endParaRPr lang="en-US" sz="2000" b="1">
              <a:latin typeface="Courier New" charset="0"/>
            </a:endParaRPr>
          </a:p>
        </p:txBody>
      </p:sp>
      <p:sp>
        <p:nvSpPr>
          <p:cNvPr id="1989738" name="Rectangle 106"/>
          <p:cNvSpPr>
            <a:spLocks noChangeArrowheads="1"/>
          </p:cNvSpPr>
          <p:nvPr/>
        </p:nvSpPr>
        <p:spPr bwMode="auto">
          <a:xfrm>
            <a:off x="1016000" y="5584825"/>
            <a:ext cx="77724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Take snapshot of register rename table at each predicted branch, recover earlier snapshot if branch mispredicted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89739" name="Rectangle 107"/>
          <p:cNvSpPr>
            <a:spLocks noChangeArrowheads="1"/>
          </p:cNvSpPr>
          <p:nvPr/>
        </p:nvSpPr>
        <p:spPr bwMode="auto">
          <a:xfrm>
            <a:off x="3359150" y="1101725"/>
            <a:ext cx="137318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Snapshots</a:t>
            </a:r>
          </a:p>
        </p:txBody>
      </p:sp>
      <p:sp>
        <p:nvSpPr>
          <p:cNvPr id="1989740" name="Text Box 108"/>
          <p:cNvSpPr txBox="1">
            <a:spLocks noChangeArrowheads="1"/>
          </p:cNvSpPr>
          <p:nvPr/>
        </p:nvSpPr>
        <p:spPr bwMode="auto">
          <a:xfrm>
            <a:off x="-76200" y="20574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2</a:t>
            </a:r>
            <a:r>
              <a:rPr lang="en-US"/>
              <a:t> </a:t>
            </a:r>
            <a:br>
              <a:rPr lang="en-US"/>
            </a:br>
            <a:r>
              <a:rPr lang="en-US"/>
              <a:t>next to commit</a:t>
            </a:r>
          </a:p>
        </p:txBody>
      </p:sp>
      <p:sp>
        <p:nvSpPr>
          <p:cNvPr id="1989741" name="Line 109"/>
          <p:cNvSpPr>
            <a:spLocks noChangeShapeType="1"/>
          </p:cNvSpPr>
          <p:nvPr/>
        </p:nvSpPr>
        <p:spPr bwMode="auto">
          <a:xfrm>
            <a:off x="930275" y="2627313"/>
            <a:ext cx="533400" cy="312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2" name="Rectangle 110"/>
          <p:cNvSpPr>
            <a:spLocks noChangeArrowheads="1"/>
          </p:cNvSpPr>
          <p:nvPr/>
        </p:nvSpPr>
        <p:spPr bwMode="auto">
          <a:xfrm>
            <a:off x="1479550" y="25923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3" name="Rectangle 111"/>
          <p:cNvSpPr>
            <a:spLocks noChangeArrowheads="1"/>
          </p:cNvSpPr>
          <p:nvPr/>
        </p:nvSpPr>
        <p:spPr bwMode="auto">
          <a:xfrm>
            <a:off x="1479550" y="27447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4" name="Rectangle 112"/>
          <p:cNvSpPr>
            <a:spLocks noChangeArrowheads="1"/>
          </p:cNvSpPr>
          <p:nvPr/>
        </p:nvSpPr>
        <p:spPr bwMode="auto">
          <a:xfrm>
            <a:off x="1479550" y="3457575"/>
            <a:ext cx="6669088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5" name="Rectangle 113"/>
          <p:cNvSpPr>
            <a:spLocks noChangeArrowheads="1"/>
          </p:cNvSpPr>
          <p:nvPr/>
        </p:nvSpPr>
        <p:spPr bwMode="auto">
          <a:xfrm>
            <a:off x="1479550" y="36210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6" name="Line 114"/>
          <p:cNvSpPr>
            <a:spLocks noChangeShapeType="1"/>
          </p:cNvSpPr>
          <p:nvPr/>
        </p:nvSpPr>
        <p:spPr bwMode="auto">
          <a:xfrm>
            <a:off x="6262688" y="2355850"/>
            <a:ext cx="0" cy="1417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7" name="Rectangle 115"/>
          <p:cNvSpPr>
            <a:spLocks noChangeArrowheads="1"/>
          </p:cNvSpPr>
          <p:nvPr/>
        </p:nvSpPr>
        <p:spPr bwMode="auto">
          <a:xfrm>
            <a:off x="1490663" y="3457575"/>
            <a:ext cx="6669087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8" name="Text Box 116"/>
          <p:cNvSpPr txBox="1">
            <a:spLocks noChangeArrowheads="1"/>
          </p:cNvSpPr>
          <p:nvPr/>
        </p:nvSpPr>
        <p:spPr bwMode="auto">
          <a:xfrm>
            <a:off x="0" y="3429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1</a:t>
            </a:r>
            <a:r>
              <a:rPr lang="en-US"/>
              <a:t> </a:t>
            </a:r>
            <a:br>
              <a:rPr lang="en-US"/>
            </a:br>
            <a:r>
              <a:rPr lang="en-US"/>
              <a:t>next available</a:t>
            </a:r>
          </a:p>
        </p:txBody>
      </p:sp>
      <p:sp>
        <p:nvSpPr>
          <p:cNvPr id="1989749" name="Line 117"/>
          <p:cNvSpPr>
            <a:spLocks noChangeShapeType="1"/>
          </p:cNvSpPr>
          <p:nvPr/>
        </p:nvSpPr>
        <p:spPr bwMode="auto">
          <a:xfrm flipV="1">
            <a:off x="871538" y="3538538"/>
            <a:ext cx="611187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0" name="Line 118"/>
          <p:cNvSpPr>
            <a:spLocks noChangeShapeType="1"/>
          </p:cNvSpPr>
          <p:nvPr/>
        </p:nvSpPr>
        <p:spPr bwMode="auto">
          <a:xfrm>
            <a:off x="1066800" y="3124200"/>
            <a:ext cx="438150" cy="134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1" name="Text Box 119"/>
          <p:cNvSpPr txBox="1">
            <a:spLocks noChangeArrowheads="1"/>
          </p:cNvSpPr>
          <p:nvPr/>
        </p:nvSpPr>
        <p:spPr bwMode="auto">
          <a:xfrm>
            <a:off x="-76200" y="284797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rollback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next available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7C3D-2C76-6D47-BDA4-DDF4769249FC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937500" cy="609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dirty="0"/>
              <a:t>“</a:t>
            </a:r>
            <a:r>
              <a:rPr lang="en-US" dirty="0" smtClean="0"/>
              <a:t>Data-in-ROB</a:t>
            </a:r>
            <a:r>
              <a:rPr lang="en-US" dirty="0"/>
              <a:t>” Design</a:t>
            </a:r>
            <a:br>
              <a:rPr lang="en-US" dirty="0"/>
            </a:br>
            <a:r>
              <a:rPr lang="en-US" sz="2000" dirty="0"/>
              <a:t>(HP PA8000, Pentium Pro, </a:t>
            </a:r>
            <a:r>
              <a:rPr lang="en-US" sz="2000" dirty="0" smtClean="0"/>
              <a:t>Core2Duo, Nehalem)</a:t>
            </a:r>
            <a:endParaRPr lang="en-US" dirty="0"/>
          </a:p>
        </p:txBody>
      </p:sp>
      <p:sp>
        <p:nvSpPr>
          <p:cNvPr id="1911811" name="Rectangle 3"/>
          <p:cNvSpPr>
            <a:spLocks noChangeArrowheads="1"/>
          </p:cNvSpPr>
          <p:nvPr/>
        </p:nvSpPr>
        <p:spPr bwMode="auto">
          <a:xfrm>
            <a:off x="304800" y="5105400"/>
            <a:ext cx="8686800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dispatch into ROB, ready sources can be in regfile or in ROB dest (copied into src1/src2 if ready before dispatch)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completion, write to dest field and broadcast to src fields.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issue, read from ROB src fields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1181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holds only committed state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7313" y="1536700"/>
            <a:ext cx="8831262" cy="3416300"/>
            <a:chOff x="55" y="1406"/>
            <a:chExt cx="5563" cy="2152"/>
          </a:xfrm>
        </p:grpSpPr>
        <p:sp>
          <p:nvSpPr>
            <p:cNvPr id="1911814" name="Rectangle 6"/>
            <p:cNvSpPr>
              <a:spLocks noChangeArrowheads="1"/>
            </p:cNvSpPr>
            <p:nvPr/>
          </p:nvSpPr>
          <p:spPr bwMode="auto">
            <a:xfrm>
              <a:off x="55" y="1818"/>
              <a:ext cx="74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911815" name="Rectangle 7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6" name="Rectangle 8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7" name="Rectangle 9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8" name="Rectangle 10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9" name="Rectangle 11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0" name="Line 12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911822" name="Freeform 14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3" name="Freeform 15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4" name="Freeform 16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5" name="Freeform 17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26" name="Line 18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7" name="Line 19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8" name="Line 20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9" name="Line 21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0" name="Line 22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1" name="Line 23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2" name="Line 24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3" name="Line 25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4" name="Line 26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5" name="Line 27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6" name="Line 28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7" name="Freeform 29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8" name="Freeform 30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9" name="Rectangle 31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0" name="Rectangle 32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1" name="Rectangle 33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2" name="Rectangle 34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3" name="Rectangle 35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4" name="Rectangle 36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911845" name="Rectangle 37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5" name="Group 39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911848" name="Rectangle 40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49" name="Line 41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0" name="Line 42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1" name="Line 43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2" name="Line 44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3" name="Line 45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4" name="Line 46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5" name="Line 47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6" name="Line 48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7" name="Line 49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1858" name="Rectangle 50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</a:t>
                </a:r>
                <a:r>
                  <a:rPr lang="en-US">
                    <a:solidFill>
                      <a:srgbClr val="FF0000"/>
                    </a:solidFill>
                    <a:latin typeface="Verdana" charset="0"/>
                  </a:rPr>
                  <a:t>dest </a:t>
                </a:r>
                <a:r>
                  <a:rPr lang="en-US">
                    <a:latin typeface="Verdana" charset="0"/>
                  </a:rPr>
                  <a:t>    data</a:t>
                </a:r>
              </a:p>
            </p:txBody>
          </p:sp>
          <p:sp>
            <p:nvSpPr>
              <p:cNvPr id="1911859" name="Rectangle 51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0" name="Line 52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1" name="Line 53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2" name="Line 54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3" name="Line 55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4" name="Line 56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65" name="Freeform 57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6" name="Freeform 58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7" name="Line 59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8" name="Rectangle 60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911869" name="Line 61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2819400" y="762000"/>
            <a:ext cx="1098550" cy="896938"/>
            <a:chOff x="4272" y="674"/>
            <a:chExt cx="692" cy="613"/>
          </a:xfrm>
        </p:grpSpPr>
        <p:sp>
          <p:nvSpPr>
            <p:cNvPr id="1911871" name="Rectangle 63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11873" name="Line 65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4" name="Line 66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5" name="Line 67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11876" name="Freeform 68"/>
          <p:cNvSpPr>
            <a:spLocks/>
          </p:cNvSpPr>
          <p:nvPr/>
        </p:nvSpPr>
        <p:spPr bwMode="auto">
          <a:xfrm>
            <a:off x="3886200" y="930275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F239-65C6-0B44-B6CD-5225F134C585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5D73-0850-BF4C-AA14-75C1B79C8922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Reorder Buffer Management</a:t>
            </a:r>
            <a:endParaRPr lang="en-US" dirty="0"/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296862" y="5181600"/>
            <a:ext cx="8008938" cy="1368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Instruction slot is candidate for execution when: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holds a valid instruction (“use” bit is set)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has not already started execution (“exec” bit is clear)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Both operands are available (p1 and p2 are set)</a:t>
            </a:r>
          </a:p>
        </p:txBody>
      </p:sp>
      <p:grpSp>
        <p:nvGrpSpPr>
          <p:cNvPr id="2" name="Group 37"/>
          <p:cNvGrpSpPr/>
          <p:nvPr/>
        </p:nvGrpSpPr>
        <p:grpSpPr>
          <a:xfrm>
            <a:off x="0" y="685800"/>
            <a:ext cx="7148512" cy="3414712"/>
            <a:chOff x="849313" y="838200"/>
            <a:chExt cx="7148512" cy="3414712"/>
          </a:xfrm>
        </p:grpSpPr>
        <p:sp>
          <p:nvSpPr>
            <p:cNvPr id="1915909" name="Rectangle 5"/>
            <p:cNvSpPr>
              <a:spLocks noChangeArrowheads="1"/>
            </p:cNvSpPr>
            <p:nvPr/>
          </p:nvSpPr>
          <p:spPr bwMode="auto">
            <a:xfrm>
              <a:off x="7629525" y="1143000"/>
              <a:ext cx="368300" cy="31099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1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2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 err="1">
                  <a:latin typeface="Verdana" charset="0"/>
                </a:rPr>
                <a:t>t</a:t>
              </a:r>
              <a:r>
                <a:rPr lang="en-US" sz="1800" i="1" baseline="-25000" dirty="0" err="1">
                  <a:latin typeface="Verdana" charset="0"/>
                </a:rPr>
                <a:t>n</a:t>
              </a:r>
              <a:endParaRPr lang="en-US" sz="1800" i="1" dirty="0">
                <a:latin typeface="Verdana" charset="0"/>
              </a:endParaRPr>
            </a:p>
            <a:p>
              <a:pPr algn="l" latinLnBrk="1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49313" y="838200"/>
              <a:ext cx="6743700" cy="3106738"/>
              <a:chOff x="511" y="992"/>
              <a:chExt cx="4248" cy="1957"/>
            </a:xfrm>
          </p:grpSpPr>
          <p:sp>
            <p:nvSpPr>
              <p:cNvPr id="1915911" name="Rectangle 7"/>
              <p:cNvSpPr>
                <a:spLocks noChangeArrowheads="1"/>
              </p:cNvSpPr>
              <p:nvPr/>
            </p:nvSpPr>
            <p:spPr bwMode="auto">
              <a:xfrm>
                <a:off x="1736" y="1568"/>
                <a:ext cx="3016" cy="1032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2" name="Line 8"/>
              <p:cNvSpPr>
                <a:spLocks noChangeShapeType="1"/>
              </p:cNvSpPr>
              <p:nvPr/>
            </p:nvSpPr>
            <p:spPr bwMode="auto">
              <a:xfrm>
                <a:off x="1425" y="1644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3" name="Line 9"/>
              <p:cNvSpPr>
                <a:spLocks noChangeShapeType="1"/>
              </p:cNvSpPr>
              <p:nvPr/>
            </p:nvSpPr>
            <p:spPr bwMode="auto">
              <a:xfrm>
                <a:off x="1444" y="2669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4" name="Rectangle 10"/>
              <p:cNvSpPr>
                <a:spLocks noChangeArrowheads="1"/>
              </p:cNvSpPr>
              <p:nvPr/>
            </p:nvSpPr>
            <p:spPr bwMode="auto">
              <a:xfrm>
                <a:off x="605" y="1224"/>
                <a:ext cx="92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ptr</a:t>
                </a:r>
                <a:r>
                  <a:rPr lang="en-US" sz="2000" baseline="-25000" dirty="0">
                    <a:latin typeface="Verdana" charset="0"/>
                  </a:rPr>
                  <a:t>2</a:t>
                </a:r>
                <a:r>
                  <a:rPr lang="en-US" sz="2000" dirty="0">
                    <a:latin typeface="Verdana" charset="0"/>
                  </a:rPr>
                  <a:t>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 to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 err="1">
                    <a:latin typeface="Verdana" charset="0"/>
                  </a:rPr>
                  <a:t>deallocate</a:t>
                </a:r>
                <a:endParaRPr lang="en-US" sz="2000" dirty="0">
                  <a:latin typeface="Verdana" charset="0"/>
                </a:endParaRPr>
              </a:p>
            </p:txBody>
          </p:sp>
          <p:sp>
            <p:nvSpPr>
              <p:cNvPr id="1915915" name="Rectangle 11"/>
              <p:cNvSpPr>
                <a:spLocks noChangeArrowheads="1"/>
              </p:cNvSpPr>
              <p:nvPr/>
            </p:nvSpPr>
            <p:spPr bwMode="auto">
              <a:xfrm>
                <a:off x="511" y="2240"/>
                <a:ext cx="98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	ptr</a:t>
                </a:r>
                <a:r>
                  <a:rPr lang="en-US" sz="2000" baseline="-25000" dirty="0">
                    <a:latin typeface="Verdana" charset="0"/>
                  </a:rPr>
                  <a:t>1</a:t>
                </a:r>
                <a:endParaRPr lang="en-US" sz="2000" dirty="0">
                  <a:latin typeface="Verdana" charset="0"/>
                </a:endParaRP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available</a:t>
                </a:r>
              </a:p>
            </p:txBody>
          </p:sp>
          <p:sp>
            <p:nvSpPr>
              <p:cNvPr id="1915916" name="Rectangle 12"/>
              <p:cNvSpPr>
                <a:spLocks noChangeArrowheads="1"/>
              </p:cNvSpPr>
              <p:nvPr/>
            </p:nvSpPr>
            <p:spPr bwMode="auto">
              <a:xfrm>
                <a:off x="1699" y="992"/>
                <a:ext cx="2948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 use exec   op   p1     src1   p2    src2</a:t>
                </a:r>
              </a:p>
            </p:txBody>
          </p:sp>
          <p:sp>
            <p:nvSpPr>
              <p:cNvPr id="1915917" name="Line 13"/>
              <p:cNvSpPr>
                <a:spLocks noChangeShapeType="1"/>
              </p:cNvSpPr>
              <p:nvPr/>
            </p:nvSpPr>
            <p:spPr bwMode="auto">
              <a:xfrm>
                <a:off x="2145" y="1245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8" name="Line 14"/>
              <p:cNvSpPr>
                <a:spLocks noChangeShapeType="1"/>
              </p:cNvSpPr>
              <p:nvPr/>
            </p:nvSpPr>
            <p:spPr bwMode="auto">
              <a:xfrm>
                <a:off x="2433" y="1239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9" name="Line 15"/>
              <p:cNvSpPr>
                <a:spLocks noChangeShapeType="1"/>
              </p:cNvSpPr>
              <p:nvPr/>
            </p:nvSpPr>
            <p:spPr bwMode="auto">
              <a:xfrm>
                <a:off x="3960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0" name="Line 16"/>
              <p:cNvSpPr>
                <a:spLocks noChangeShapeType="1"/>
              </p:cNvSpPr>
              <p:nvPr/>
            </p:nvSpPr>
            <p:spPr bwMode="auto">
              <a:xfrm>
                <a:off x="3369" y="1228"/>
                <a:ext cx="0" cy="1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1" name="Line 17"/>
              <p:cNvSpPr>
                <a:spLocks noChangeShapeType="1"/>
              </p:cNvSpPr>
              <p:nvPr/>
            </p:nvSpPr>
            <p:spPr bwMode="auto">
              <a:xfrm>
                <a:off x="4141" y="1229"/>
                <a:ext cx="0" cy="17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2" name="Line 18"/>
              <p:cNvSpPr>
                <a:spLocks noChangeShapeType="1"/>
              </p:cNvSpPr>
              <p:nvPr/>
            </p:nvSpPr>
            <p:spPr bwMode="auto">
              <a:xfrm>
                <a:off x="2772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3" name="Line 19"/>
              <p:cNvSpPr>
                <a:spLocks noChangeShapeType="1"/>
              </p:cNvSpPr>
              <p:nvPr/>
            </p:nvSpPr>
            <p:spPr bwMode="auto">
              <a:xfrm>
                <a:off x="3195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1736" y="1382"/>
                <a:ext cx="3010" cy="1392"/>
                <a:chOff x="1736" y="1382"/>
                <a:chExt cx="3010" cy="1392"/>
              </a:xfrm>
            </p:grpSpPr>
            <p:sp>
              <p:nvSpPr>
                <p:cNvPr id="1915925" name="Line 21"/>
                <p:cNvSpPr>
                  <a:spLocks noChangeShapeType="1"/>
                </p:cNvSpPr>
                <p:nvPr/>
              </p:nvSpPr>
              <p:spPr bwMode="auto">
                <a:xfrm>
                  <a:off x="1743" y="1382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6" name="Line 22"/>
                <p:cNvSpPr>
                  <a:spLocks noChangeShapeType="1"/>
                </p:cNvSpPr>
                <p:nvPr/>
              </p:nvSpPr>
              <p:spPr bwMode="auto">
                <a:xfrm>
                  <a:off x="1743" y="1558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7" name="Line 23"/>
                <p:cNvSpPr>
                  <a:spLocks noChangeShapeType="1"/>
                </p:cNvSpPr>
                <p:nvPr/>
              </p:nvSpPr>
              <p:spPr bwMode="auto">
                <a:xfrm>
                  <a:off x="1736" y="172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8" name="Line 24"/>
                <p:cNvSpPr>
                  <a:spLocks noChangeShapeType="1"/>
                </p:cNvSpPr>
                <p:nvPr/>
              </p:nvSpPr>
              <p:spPr bwMode="auto">
                <a:xfrm>
                  <a:off x="1743" y="188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9" name="Line 25"/>
                <p:cNvSpPr>
                  <a:spLocks noChangeShapeType="1"/>
                </p:cNvSpPr>
                <p:nvPr/>
              </p:nvSpPr>
              <p:spPr bwMode="auto">
                <a:xfrm>
                  <a:off x="1743" y="207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0" name="Line 26"/>
                <p:cNvSpPr>
                  <a:spLocks noChangeShapeType="1"/>
                </p:cNvSpPr>
                <p:nvPr/>
              </p:nvSpPr>
              <p:spPr bwMode="auto">
                <a:xfrm>
                  <a:off x="1743" y="223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1" name="Line 27"/>
                <p:cNvSpPr>
                  <a:spLocks noChangeShapeType="1"/>
                </p:cNvSpPr>
                <p:nvPr/>
              </p:nvSpPr>
              <p:spPr bwMode="auto">
                <a:xfrm>
                  <a:off x="1736" y="260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2" name="Line 28"/>
                <p:cNvSpPr>
                  <a:spLocks noChangeShapeType="1"/>
                </p:cNvSpPr>
                <p:nvPr/>
              </p:nvSpPr>
              <p:spPr bwMode="auto">
                <a:xfrm>
                  <a:off x="1736" y="277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3" name="Line 29"/>
                <p:cNvSpPr>
                  <a:spLocks noChangeShapeType="1"/>
                </p:cNvSpPr>
                <p:nvPr/>
              </p:nvSpPr>
              <p:spPr bwMode="auto">
                <a:xfrm>
                  <a:off x="1750" y="241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5934" name="Rectangle 30"/>
              <p:cNvSpPr>
                <a:spLocks noChangeArrowheads="1"/>
              </p:cNvSpPr>
              <p:nvPr/>
            </p:nvSpPr>
            <p:spPr bwMode="auto">
              <a:xfrm>
                <a:off x="1737" y="1230"/>
                <a:ext cx="3022" cy="17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010400" y="1905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Destination registers are renamed to the instruction’s slot tag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00000" flipV="1">
            <a:off x="7162800" y="15240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04800" y="3886200"/>
            <a:ext cx="8313174" cy="13824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 smtClean="0">
                <a:latin typeface="Verdana" charset="0"/>
              </a:rPr>
              <a:t>ROB managed </a:t>
            </a:r>
            <a:r>
              <a:rPr lang="en-US" sz="2400" dirty="0">
                <a:latin typeface="Verdana" charset="0"/>
              </a:rPr>
              <a:t>circularly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“exec” bit is set when instruction begins execution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When an instruction completes its “use” bit is marked free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ptr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is incremented only if the “use” bit is marked free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BF5E-7DEF-9D45-899B-75444189EFF5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Renaming &amp; Out-of-order Issue</a:t>
            </a:r>
            <a:br>
              <a:rPr lang="en-US"/>
            </a:br>
            <a:r>
              <a:rPr lang="en-US" sz="2000" i="1"/>
              <a:t>An example</a:t>
            </a: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4449763" y="4691063"/>
            <a:ext cx="4198937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When are tags in sources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replaced by data?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When can a name be reused?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141288" y="4500563"/>
            <a:ext cx="4125912" cy="1746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LD	F2, 	34(R2)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LD	F4,	45(R3)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MULTD	F6,	F4,	F2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SUBD	F8,	F2,	F2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DIVD	F4,	F2,	F8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6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ADDD	F10,	F6,	F4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5675" y="903288"/>
            <a:ext cx="7662863" cy="3457575"/>
            <a:chOff x="602" y="736"/>
            <a:chExt cx="4827" cy="2178"/>
          </a:xfrm>
        </p:grpSpPr>
        <p:sp>
          <p:nvSpPr>
            <p:cNvPr id="1917958" name="Rectangle 6"/>
            <p:cNvSpPr>
              <a:spLocks noChangeArrowheads="1"/>
            </p:cNvSpPr>
            <p:nvPr/>
          </p:nvSpPr>
          <p:spPr bwMode="auto">
            <a:xfrm>
              <a:off x="602" y="736"/>
              <a:ext cx="13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Renaming table</a:t>
              </a:r>
            </a:p>
          </p:txBody>
        </p:sp>
        <p:sp>
          <p:nvSpPr>
            <p:cNvPr id="1917959" name="Rectangle 7"/>
            <p:cNvSpPr>
              <a:spLocks noChangeArrowheads="1"/>
            </p:cNvSpPr>
            <p:nvPr/>
          </p:nvSpPr>
          <p:spPr bwMode="auto">
            <a:xfrm>
              <a:off x="3072" y="736"/>
              <a:ext cx="128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Reorder buffer</a:t>
              </a:r>
            </a:p>
          </p:txBody>
        </p:sp>
        <p:sp>
          <p:nvSpPr>
            <p:cNvPr id="1917960" name="Rectangle 8"/>
            <p:cNvSpPr>
              <a:spLocks noChangeArrowheads="1"/>
            </p:cNvSpPr>
            <p:nvPr/>
          </p:nvSpPr>
          <p:spPr bwMode="auto">
            <a:xfrm>
              <a:off x="2160" y="951"/>
              <a:ext cx="294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Ins# use exec   op  p1   src1   p2  src2</a:t>
              </a:r>
            </a:p>
          </p:txBody>
        </p:sp>
        <p:sp>
          <p:nvSpPr>
            <p:cNvPr id="1917961" name="Rectangle 9"/>
            <p:cNvSpPr>
              <a:spLocks noChangeArrowheads="1"/>
            </p:cNvSpPr>
            <p:nvPr/>
          </p:nvSpPr>
          <p:spPr bwMode="auto">
            <a:xfrm>
              <a:off x="5209" y="1107"/>
              <a:ext cx="220" cy="1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t</a:t>
              </a:r>
              <a:r>
                <a:rPr lang="en-US" i="1" baseline="-25000">
                  <a:latin typeface="Verdana" charset="0"/>
                </a:rPr>
                <a:t>1</a:t>
              </a:r>
              <a:endParaRPr lang="en-US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t</a:t>
              </a:r>
              <a:r>
                <a:rPr lang="en-US" i="1" baseline="-25000">
                  <a:latin typeface="Verdana" charset="0"/>
                </a:rPr>
                <a:t>2</a:t>
              </a:r>
              <a:endParaRPr lang="en-US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3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4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5</a:t>
              </a: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.</a:t>
              </a:r>
            </a:p>
          </p:txBody>
        </p:sp>
        <p:sp>
          <p:nvSpPr>
            <p:cNvPr id="1917962" name="Rectangle 10"/>
            <p:cNvSpPr>
              <a:spLocks noChangeArrowheads="1"/>
            </p:cNvSpPr>
            <p:nvPr/>
          </p:nvSpPr>
          <p:spPr bwMode="auto">
            <a:xfrm>
              <a:off x="2180" y="1164"/>
              <a:ext cx="2988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3" name="Line 11"/>
            <p:cNvSpPr>
              <a:spLocks noChangeShapeType="1"/>
            </p:cNvSpPr>
            <p:nvPr/>
          </p:nvSpPr>
          <p:spPr bwMode="auto">
            <a:xfrm>
              <a:off x="2588" y="117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4" name="Line 12"/>
            <p:cNvSpPr>
              <a:spLocks noChangeShapeType="1"/>
            </p:cNvSpPr>
            <p:nvPr/>
          </p:nvSpPr>
          <p:spPr bwMode="auto">
            <a:xfrm>
              <a:off x="2876" y="1173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5" name="Line 13"/>
            <p:cNvSpPr>
              <a:spLocks noChangeShapeType="1"/>
            </p:cNvSpPr>
            <p:nvPr/>
          </p:nvSpPr>
          <p:spPr bwMode="auto">
            <a:xfrm>
              <a:off x="4403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6" name="Line 14"/>
            <p:cNvSpPr>
              <a:spLocks noChangeShapeType="1"/>
            </p:cNvSpPr>
            <p:nvPr/>
          </p:nvSpPr>
          <p:spPr bwMode="auto">
            <a:xfrm>
              <a:off x="3812" y="1162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7" name="Line 15"/>
            <p:cNvSpPr>
              <a:spLocks noChangeShapeType="1"/>
            </p:cNvSpPr>
            <p:nvPr/>
          </p:nvSpPr>
          <p:spPr bwMode="auto">
            <a:xfrm>
              <a:off x="4584" y="1163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179" y="1316"/>
              <a:ext cx="2976" cy="1392"/>
              <a:chOff x="2181" y="1347"/>
              <a:chExt cx="2976" cy="1392"/>
            </a:xfrm>
          </p:grpSpPr>
          <p:sp>
            <p:nvSpPr>
              <p:cNvPr id="1917969" name="Line 17"/>
              <p:cNvSpPr>
                <a:spLocks noChangeShapeType="1"/>
              </p:cNvSpPr>
              <p:nvPr/>
            </p:nvSpPr>
            <p:spPr bwMode="auto">
              <a:xfrm>
                <a:off x="2188" y="1347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0" name="Line 18"/>
              <p:cNvSpPr>
                <a:spLocks noChangeShapeType="1"/>
              </p:cNvSpPr>
              <p:nvPr/>
            </p:nvSpPr>
            <p:spPr bwMode="auto">
              <a:xfrm>
                <a:off x="2188" y="1523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1" name="Line 19"/>
              <p:cNvSpPr>
                <a:spLocks noChangeShapeType="1"/>
              </p:cNvSpPr>
              <p:nvPr/>
            </p:nvSpPr>
            <p:spPr bwMode="auto">
              <a:xfrm>
                <a:off x="2181" y="169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2" name="Line 20"/>
              <p:cNvSpPr>
                <a:spLocks noChangeShapeType="1"/>
              </p:cNvSpPr>
              <p:nvPr/>
            </p:nvSpPr>
            <p:spPr bwMode="auto">
              <a:xfrm>
                <a:off x="2188" y="185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3" name="Line 21"/>
              <p:cNvSpPr>
                <a:spLocks noChangeShapeType="1"/>
              </p:cNvSpPr>
              <p:nvPr/>
            </p:nvSpPr>
            <p:spPr bwMode="auto">
              <a:xfrm>
                <a:off x="2188" y="203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4" name="Line 22"/>
              <p:cNvSpPr>
                <a:spLocks noChangeShapeType="1"/>
              </p:cNvSpPr>
              <p:nvPr/>
            </p:nvSpPr>
            <p:spPr bwMode="auto">
              <a:xfrm>
                <a:off x="2188" y="219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5" name="Line 23"/>
              <p:cNvSpPr>
                <a:spLocks noChangeShapeType="1"/>
              </p:cNvSpPr>
              <p:nvPr/>
            </p:nvSpPr>
            <p:spPr bwMode="auto">
              <a:xfrm>
                <a:off x="2181" y="257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6" name="Line 24"/>
              <p:cNvSpPr>
                <a:spLocks noChangeShapeType="1"/>
              </p:cNvSpPr>
              <p:nvPr/>
            </p:nvSpPr>
            <p:spPr bwMode="auto">
              <a:xfrm>
                <a:off x="2181" y="273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7" name="Line 25"/>
              <p:cNvSpPr>
                <a:spLocks noChangeShapeType="1"/>
              </p:cNvSpPr>
              <p:nvPr/>
            </p:nvSpPr>
            <p:spPr bwMode="auto">
              <a:xfrm>
                <a:off x="2195" y="237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7978" name="Rectangle 26"/>
            <p:cNvSpPr>
              <a:spLocks noChangeArrowheads="1"/>
            </p:cNvSpPr>
            <p:nvPr/>
          </p:nvSpPr>
          <p:spPr bwMode="auto">
            <a:xfrm>
              <a:off x="937" y="2685"/>
              <a:ext cx="68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chemeClr val="bg2"/>
                  </a:solidFill>
                  <a:latin typeface="Verdana" charset="0"/>
                </a:rPr>
                <a:t>data / t</a:t>
              </a:r>
              <a:r>
                <a:rPr lang="en-US" sz="1800" baseline="-25000">
                  <a:solidFill>
                    <a:schemeClr val="bg2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17979" name="Rectangle 27"/>
            <p:cNvSpPr>
              <a:spLocks noChangeArrowheads="1"/>
            </p:cNvSpPr>
            <p:nvPr/>
          </p:nvSpPr>
          <p:spPr bwMode="auto">
            <a:xfrm>
              <a:off x="672" y="951"/>
              <a:ext cx="979" cy="16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p    data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F1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F2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F3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F4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F5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F6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F7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F8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953" y="1173"/>
              <a:ext cx="760" cy="1368"/>
              <a:chOff x="955" y="1204"/>
              <a:chExt cx="760" cy="1368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955" y="1204"/>
                <a:ext cx="760" cy="1368"/>
                <a:chOff x="955" y="1204"/>
                <a:chExt cx="760" cy="1368"/>
              </a:xfrm>
            </p:grpSpPr>
            <p:sp>
              <p:nvSpPr>
                <p:cNvPr id="1917982" name="Rectangle 30"/>
                <p:cNvSpPr>
                  <a:spLocks noChangeArrowheads="1"/>
                </p:cNvSpPr>
                <p:nvPr/>
              </p:nvSpPr>
              <p:spPr bwMode="auto">
                <a:xfrm>
                  <a:off x="955" y="1204"/>
                  <a:ext cx="760" cy="1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3" name="Line 31"/>
                <p:cNvSpPr>
                  <a:spLocks noChangeShapeType="1"/>
                </p:cNvSpPr>
                <p:nvPr/>
              </p:nvSpPr>
              <p:spPr bwMode="auto">
                <a:xfrm>
                  <a:off x="967" y="136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4" name="Line 32"/>
                <p:cNvSpPr>
                  <a:spLocks noChangeShapeType="1"/>
                </p:cNvSpPr>
                <p:nvPr/>
              </p:nvSpPr>
              <p:spPr bwMode="auto">
                <a:xfrm>
                  <a:off x="967" y="154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5" name="Line 33"/>
                <p:cNvSpPr>
                  <a:spLocks noChangeShapeType="1"/>
                </p:cNvSpPr>
                <p:nvPr/>
              </p:nvSpPr>
              <p:spPr bwMode="auto">
                <a:xfrm>
                  <a:off x="967" y="1706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6" name="Line 34"/>
                <p:cNvSpPr>
                  <a:spLocks noChangeShapeType="1"/>
                </p:cNvSpPr>
                <p:nvPr/>
              </p:nvSpPr>
              <p:spPr bwMode="auto">
                <a:xfrm>
                  <a:off x="967" y="187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7" name="Line 35"/>
                <p:cNvSpPr>
                  <a:spLocks noChangeShapeType="1"/>
                </p:cNvSpPr>
                <p:nvPr/>
              </p:nvSpPr>
              <p:spPr bwMode="auto">
                <a:xfrm>
                  <a:off x="967" y="205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8" name="Line 36"/>
                <p:cNvSpPr>
                  <a:spLocks noChangeShapeType="1"/>
                </p:cNvSpPr>
                <p:nvPr/>
              </p:nvSpPr>
              <p:spPr bwMode="auto">
                <a:xfrm>
                  <a:off x="967" y="2222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9" name="Line 37"/>
                <p:cNvSpPr>
                  <a:spLocks noChangeShapeType="1"/>
                </p:cNvSpPr>
                <p:nvPr/>
              </p:nvSpPr>
              <p:spPr bwMode="auto">
                <a:xfrm>
                  <a:off x="955" y="2401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7990" name="Line 38"/>
              <p:cNvSpPr>
                <a:spLocks noChangeShapeType="1"/>
              </p:cNvSpPr>
              <p:nvPr/>
            </p:nvSpPr>
            <p:spPr bwMode="auto">
              <a:xfrm>
                <a:off x="1105" y="1210"/>
                <a:ext cx="0" cy="1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7991" name="Freeform 39"/>
            <p:cNvSpPr>
              <a:spLocks/>
            </p:cNvSpPr>
            <p:nvPr/>
          </p:nvSpPr>
          <p:spPr bwMode="auto">
            <a:xfrm>
              <a:off x="1344" y="2296"/>
              <a:ext cx="1" cy="433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1" h="433">
                  <a:moveTo>
                    <a:pt x="0" y="432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2" name="Freeform 40"/>
            <p:cNvSpPr>
              <a:spLocks/>
            </p:cNvSpPr>
            <p:nvPr/>
          </p:nvSpPr>
          <p:spPr bwMode="auto">
            <a:xfrm>
              <a:off x="1668" y="2796"/>
              <a:ext cx="24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6" y="0"/>
                </a:cxn>
              </a:cxnLst>
              <a:rect l="0" t="0" r="r" b="b"/>
              <a:pathLst>
                <a:path w="2427" h="1">
                  <a:moveTo>
                    <a:pt x="0" y="0"/>
                  </a:moveTo>
                  <a:lnTo>
                    <a:pt x="2426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3" name="Line 41"/>
            <p:cNvSpPr>
              <a:spLocks noChangeShapeType="1"/>
            </p:cNvSpPr>
            <p:nvPr/>
          </p:nvSpPr>
          <p:spPr bwMode="auto">
            <a:xfrm>
              <a:off x="3215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4" name="Line 42"/>
            <p:cNvSpPr>
              <a:spLocks noChangeShapeType="1"/>
            </p:cNvSpPr>
            <p:nvPr/>
          </p:nvSpPr>
          <p:spPr bwMode="auto">
            <a:xfrm>
              <a:off x="3638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7995" name="Text Box 43"/>
          <p:cNvSpPr txBox="1">
            <a:spLocks noChangeArrowheads="1"/>
          </p:cNvSpPr>
          <p:nvPr/>
        </p:nvSpPr>
        <p:spPr bwMode="auto">
          <a:xfrm>
            <a:off x="4921250" y="5280025"/>
            <a:ext cx="3790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FU produces data</a:t>
            </a:r>
          </a:p>
        </p:txBody>
      </p:sp>
      <p:sp>
        <p:nvSpPr>
          <p:cNvPr id="1917996" name="Text Box 44"/>
          <p:cNvSpPr txBox="1">
            <a:spLocks noChangeArrowheads="1"/>
          </p:cNvSpPr>
          <p:nvPr/>
        </p:nvSpPr>
        <p:spPr bwMode="auto">
          <a:xfrm>
            <a:off x="4937125" y="5905500"/>
            <a:ext cx="42449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instruction completes</a:t>
            </a:r>
          </a:p>
        </p:txBody>
      </p:sp>
      <p:sp>
        <p:nvSpPr>
          <p:cNvPr id="1917997" name="Text Box 45"/>
          <p:cNvSpPr txBox="1">
            <a:spLocks noChangeArrowheads="1"/>
          </p:cNvSpPr>
          <p:nvPr/>
        </p:nvSpPr>
        <p:spPr bwMode="auto">
          <a:xfrm>
            <a:off x="1870075" y="183991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t1</a:t>
            </a:r>
          </a:p>
        </p:txBody>
      </p:sp>
      <p:sp>
        <p:nvSpPr>
          <p:cNvPr id="1917998" name="Text Box 46"/>
          <p:cNvSpPr txBox="1">
            <a:spLocks noChangeArrowheads="1"/>
          </p:cNvSpPr>
          <p:nvPr/>
        </p:nvSpPr>
        <p:spPr bwMode="auto">
          <a:xfrm>
            <a:off x="3448050" y="15573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0        LD     </a:t>
            </a:r>
          </a:p>
        </p:txBody>
      </p:sp>
      <p:sp>
        <p:nvSpPr>
          <p:cNvPr id="1917999" name="Text Box 47"/>
          <p:cNvSpPr txBox="1">
            <a:spLocks noChangeArrowheads="1"/>
          </p:cNvSpPr>
          <p:nvPr/>
        </p:nvSpPr>
        <p:spPr bwMode="auto">
          <a:xfrm>
            <a:off x="1887538" y="23828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t2</a:t>
            </a:r>
          </a:p>
        </p:txBody>
      </p:sp>
      <p:sp>
        <p:nvSpPr>
          <p:cNvPr id="1918000" name="Text Box 48"/>
          <p:cNvSpPr txBox="1">
            <a:spLocks noChangeArrowheads="1"/>
          </p:cNvSpPr>
          <p:nvPr/>
        </p:nvSpPr>
        <p:spPr bwMode="auto">
          <a:xfrm>
            <a:off x="3448050" y="1831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0        LD     </a:t>
            </a:r>
          </a:p>
        </p:txBody>
      </p:sp>
      <p:sp>
        <p:nvSpPr>
          <p:cNvPr id="1918001" name="Text Box 49"/>
          <p:cNvSpPr txBox="1">
            <a:spLocks noChangeArrowheads="1"/>
          </p:cNvSpPr>
          <p:nvPr/>
        </p:nvSpPr>
        <p:spPr bwMode="auto">
          <a:xfrm>
            <a:off x="3448050" y="26098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0         t4     </a:t>
            </a:r>
          </a:p>
        </p:txBody>
      </p:sp>
      <p:sp>
        <p:nvSpPr>
          <p:cNvPr id="1918002" name="Text Box 50"/>
          <p:cNvSpPr txBox="1">
            <a:spLocks noChangeArrowheads="1"/>
          </p:cNvSpPr>
          <p:nvPr/>
        </p:nvSpPr>
        <p:spPr bwMode="auto">
          <a:xfrm>
            <a:off x="3448050" y="23749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0        SUB     1        v1           1         v1</a:t>
            </a:r>
          </a:p>
        </p:txBody>
      </p:sp>
      <p:sp>
        <p:nvSpPr>
          <p:cNvPr id="1918003" name="Text Box 51"/>
          <p:cNvSpPr txBox="1">
            <a:spLocks noChangeArrowheads="1"/>
          </p:cNvSpPr>
          <p:nvPr/>
        </p:nvSpPr>
        <p:spPr bwMode="auto">
          <a:xfrm>
            <a:off x="1870075" y="34829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t4</a:t>
            </a:r>
          </a:p>
        </p:txBody>
      </p:sp>
      <p:sp>
        <p:nvSpPr>
          <p:cNvPr id="1918004" name="Text Box 52"/>
          <p:cNvSpPr txBox="1">
            <a:spLocks noChangeArrowheads="1"/>
          </p:cNvSpPr>
          <p:nvPr/>
        </p:nvSpPr>
        <p:spPr bwMode="auto">
          <a:xfrm>
            <a:off x="3448050" y="20891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0        t2            1         v1</a:t>
            </a:r>
          </a:p>
        </p:txBody>
      </p:sp>
      <p:sp>
        <p:nvSpPr>
          <p:cNvPr id="1918005" name="Text Box 53"/>
          <p:cNvSpPr txBox="1">
            <a:spLocks noChangeArrowheads="1"/>
          </p:cNvSpPr>
          <p:nvPr/>
        </p:nvSpPr>
        <p:spPr bwMode="auto">
          <a:xfrm>
            <a:off x="1870075" y="292576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t3</a:t>
            </a:r>
          </a:p>
        </p:txBody>
      </p:sp>
      <p:sp>
        <p:nvSpPr>
          <p:cNvPr id="1918006" name="Text Box 54"/>
          <p:cNvSpPr txBox="1">
            <a:spLocks noChangeArrowheads="1"/>
          </p:cNvSpPr>
          <p:nvPr/>
        </p:nvSpPr>
        <p:spPr bwMode="auto">
          <a:xfrm>
            <a:off x="1928813" y="235902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t5</a:t>
            </a:r>
          </a:p>
        </p:txBody>
      </p:sp>
      <p:sp>
        <p:nvSpPr>
          <p:cNvPr id="1918007" name="Text Box 55"/>
          <p:cNvSpPr txBox="1">
            <a:spLocks noChangeArrowheads="1"/>
          </p:cNvSpPr>
          <p:nvPr/>
        </p:nvSpPr>
        <p:spPr bwMode="auto">
          <a:xfrm>
            <a:off x="298450" y="1974850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8" name="Text Box 56"/>
          <p:cNvSpPr txBox="1">
            <a:spLocks noChangeArrowheads="1"/>
          </p:cNvSpPr>
          <p:nvPr/>
        </p:nvSpPr>
        <p:spPr bwMode="auto">
          <a:xfrm>
            <a:off x="1876425" y="18240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9" name="Text Box 57"/>
          <p:cNvSpPr txBox="1">
            <a:spLocks noChangeArrowheads="1"/>
          </p:cNvSpPr>
          <p:nvPr/>
        </p:nvSpPr>
        <p:spPr bwMode="auto">
          <a:xfrm>
            <a:off x="3443288" y="15652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1        LD     </a:t>
            </a:r>
          </a:p>
        </p:txBody>
      </p:sp>
      <p:sp>
        <p:nvSpPr>
          <p:cNvPr id="1918010" name="Text Box 58"/>
          <p:cNvSpPr txBox="1">
            <a:spLocks noChangeArrowheads="1"/>
          </p:cNvSpPr>
          <p:nvPr/>
        </p:nvSpPr>
        <p:spPr bwMode="auto">
          <a:xfrm>
            <a:off x="3451225" y="15509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            0</a:t>
            </a:r>
          </a:p>
        </p:txBody>
      </p:sp>
      <p:sp>
        <p:nvSpPr>
          <p:cNvPr id="1918011" name="Text Box 59"/>
          <p:cNvSpPr txBox="1">
            <a:spLocks noChangeArrowheads="1"/>
          </p:cNvSpPr>
          <p:nvPr/>
        </p:nvSpPr>
        <p:spPr bwMode="auto">
          <a:xfrm>
            <a:off x="3441700" y="23701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1        SUB     1        v1           1         v1</a:t>
            </a:r>
          </a:p>
        </p:txBody>
      </p:sp>
      <p:sp>
        <p:nvSpPr>
          <p:cNvPr id="1918012" name="Text Box 60"/>
          <p:cNvSpPr txBox="1">
            <a:spLocks noChangeArrowheads="1"/>
          </p:cNvSpPr>
          <p:nvPr/>
        </p:nvSpPr>
        <p:spPr bwMode="auto">
          <a:xfrm>
            <a:off x="3438525" y="23780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4           0</a:t>
            </a:r>
          </a:p>
        </p:txBody>
      </p:sp>
      <p:sp>
        <p:nvSpPr>
          <p:cNvPr id="1918013" name="Text Box 61"/>
          <p:cNvSpPr txBox="1">
            <a:spLocks noChangeArrowheads="1"/>
          </p:cNvSpPr>
          <p:nvPr/>
        </p:nvSpPr>
        <p:spPr bwMode="auto">
          <a:xfrm>
            <a:off x="1876425" y="34575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v4</a:t>
            </a:r>
          </a:p>
        </p:txBody>
      </p:sp>
      <p:sp>
        <p:nvSpPr>
          <p:cNvPr id="1918014" name="Text Box 62"/>
          <p:cNvSpPr txBox="1">
            <a:spLocks noChangeArrowheads="1"/>
          </p:cNvSpPr>
          <p:nvPr/>
        </p:nvSpPr>
        <p:spPr bwMode="auto">
          <a:xfrm>
            <a:off x="3455988" y="26177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1         v4     </a:t>
            </a:r>
          </a:p>
        </p:txBody>
      </p:sp>
      <p:sp>
        <p:nvSpPr>
          <p:cNvPr id="1918015" name="Text Box 63"/>
          <p:cNvSpPr txBox="1">
            <a:spLocks noChangeArrowheads="1"/>
          </p:cNvSpPr>
          <p:nvPr/>
        </p:nvSpPr>
        <p:spPr bwMode="auto">
          <a:xfrm>
            <a:off x="3455988" y="18161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1        LD     </a:t>
            </a:r>
          </a:p>
        </p:txBody>
      </p:sp>
      <p:sp>
        <p:nvSpPr>
          <p:cNvPr id="1918016" name="Text Box 64"/>
          <p:cNvSpPr txBox="1">
            <a:spLocks noChangeArrowheads="1"/>
          </p:cNvSpPr>
          <p:nvPr/>
        </p:nvSpPr>
        <p:spPr bwMode="auto">
          <a:xfrm>
            <a:off x="3432175" y="18224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2           0     </a:t>
            </a:r>
          </a:p>
        </p:txBody>
      </p:sp>
      <p:sp>
        <p:nvSpPr>
          <p:cNvPr id="1918017" name="Text Box 65"/>
          <p:cNvSpPr txBox="1">
            <a:spLocks noChangeArrowheads="1"/>
          </p:cNvSpPr>
          <p:nvPr/>
        </p:nvSpPr>
        <p:spPr bwMode="auto">
          <a:xfrm>
            <a:off x="3432175" y="2085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1        v2            1         v1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95" grpId="0" autoUpdateAnimBg="0"/>
      <p:bldP spid="1917996" grpId="0" autoUpdateAnimBg="0"/>
      <p:bldP spid="1917997" grpId="0"/>
      <p:bldP spid="1917997" grpId="1"/>
      <p:bldP spid="1917997" grpId="2"/>
      <p:bldP spid="1917998" grpId="0"/>
      <p:bldP spid="1917998" grpId="1"/>
      <p:bldP spid="1917999" grpId="0"/>
      <p:bldP spid="1917999" grpId="1"/>
      <p:bldP spid="1918000" grpId="0"/>
      <p:bldP spid="1918000" grpId="1"/>
      <p:bldP spid="1918001" grpId="0"/>
      <p:bldP spid="1918001" grpId="1"/>
      <p:bldP spid="1918002" grpId="0"/>
      <p:bldP spid="1918002" grpId="1"/>
      <p:bldP spid="1918003" grpId="0"/>
      <p:bldP spid="1918003" grpId="1"/>
      <p:bldP spid="1918004" grpId="0"/>
      <p:bldP spid="1918004" grpId="1"/>
      <p:bldP spid="1918005" grpId="0"/>
      <p:bldP spid="1918006" grpId="0"/>
      <p:bldP spid="1918008" grpId="0"/>
      <p:bldP spid="1918009" grpId="0"/>
      <p:bldP spid="1918009" grpId="1"/>
      <p:bldP spid="1918010" grpId="0"/>
      <p:bldP spid="1918011" grpId="0"/>
      <p:bldP spid="1918011" grpId="1"/>
      <p:bldP spid="1918012" grpId="0"/>
      <p:bldP spid="1918013" grpId="0"/>
      <p:bldP spid="1918014" grpId="0"/>
      <p:bldP spid="1918015" grpId="0"/>
      <p:bldP spid="1918015" grpId="1"/>
      <p:bldP spid="1918015" grpId="2"/>
      <p:bldP spid="1918016" grpId="0"/>
      <p:bldP spid="1918016" grpId="1"/>
      <p:bldP spid="19180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637-7676-2F43-B7D9-1FC3A6BF24AF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8885" name="Rectangle 21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5311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IBM 360/91 Floating-Point Unit</a:t>
            </a:r>
            <a:br>
              <a:rPr lang="en-US"/>
            </a:br>
            <a:r>
              <a:rPr lang="en-US" sz="2000" i="1"/>
              <a:t>R. M. Tomasulo, 1967</a:t>
            </a:r>
          </a:p>
        </p:txBody>
      </p:sp>
      <p:sp>
        <p:nvSpPr>
          <p:cNvPr id="1828887" name="Freeform 23"/>
          <p:cNvSpPr>
            <a:spLocks/>
          </p:cNvSpPr>
          <p:nvPr/>
        </p:nvSpPr>
        <p:spPr bwMode="auto">
          <a:xfrm>
            <a:off x="5103813" y="39925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888" name="Rectangle 24"/>
          <p:cNvSpPr>
            <a:spLocks noChangeArrowheads="1"/>
          </p:cNvSpPr>
          <p:nvPr/>
        </p:nvSpPr>
        <p:spPr bwMode="auto">
          <a:xfrm>
            <a:off x="5729288" y="4205288"/>
            <a:ext cx="5619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Mult</a:t>
            </a:r>
          </a:p>
        </p:txBody>
      </p:sp>
      <p:sp>
        <p:nvSpPr>
          <p:cNvPr id="1828889" name="Rectangle 25"/>
          <p:cNvSpPr>
            <a:spLocks noChangeArrowheads="1"/>
          </p:cNvSpPr>
          <p:nvPr/>
        </p:nvSpPr>
        <p:spPr bwMode="auto">
          <a:xfrm>
            <a:off x="5607050" y="47180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895" name="Rectangle 31"/>
          <p:cNvSpPr>
            <a:spLocks noChangeArrowheads="1"/>
          </p:cNvSpPr>
          <p:nvPr/>
        </p:nvSpPr>
        <p:spPr bwMode="auto">
          <a:xfrm>
            <a:off x="4800600" y="3276600"/>
            <a:ext cx="3095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</p:txBody>
      </p:sp>
      <p:sp>
        <p:nvSpPr>
          <p:cNvPr id="1828900" name="Rectangle 36"/>
          <p:cNvSpPr>
            <a:spLocks noChangeArrowheads="1"/>
          </p:cNvSpPr>
          <p:nvPr/>
        </p:nvSpPr>
        <p:spPr bwMode="auto">
          <a:xfrm>
            <a:off x="1439863" y="1042988"/>
            <a:ext cx="293687" cy="1365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4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5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6</a:t>
            </a:r>
          </a:p>
        </p:txBody>
      </p:sp>
      <p:sp>
        <p:nvSpPr>
          <p:cNvPr id="1828909" name="Rectangle 45"/>
          <p:cNvSpPr>
            <a:spLocks noChangeArrowheads="1"/>
          </p:cNvSpPr>
          <p:nvPr/>
        </p:nvSpPr>
        <p:spPr bwMode="auto">
          <a:xfrm>
            <a:off x="2819400" y="1066800"/>
            <a:ext cx="1236663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buffers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(from 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memory)</a:t>
            </a:r>
          </a:p>
        </p:txBody>
      </p:sp>
      <p:sp>
        <p:nvSpPr>
          <p:cNvPr id="1828910" name="Rectangle 46"/>
          <p:cNvSpPr>
            <a:spLocks noChangeArrowheads="1"/>
          </p:cNvSpPr>
          <p:nvPr/>
        </p:nvSpPr>
        <p:spPr bwMode="auto">
          <a:xfrm>
            <a:off x="5791200" y="1066800"/>
            <a:ext cx="309563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4</a:t>
            </a:r>
          </a:p>
        </p:txBody>
      </p:sp>
      <p:sp>
        <p:nvSpPr>
          <p:cNvPr id="1828911" name="Line 47"/>
          <p:cNvSpPr>
            <a:spLocks noChangeShapeType="1"/>
          </p:cNvSpPr>
          <p:nvPr/>
        </p:nvSpPr>
        <p:spPr bwMode="auto">
          <a:xfrm>
            <a:off x="6089650" y="4951413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2" name="Line 48"/>
          <p:cNvSpPr>
            <a:spLocks noChangeShapeType="1"/>
          </p:cNvSpPr>
          <p:nvPr/>
        </p:nvSpPr>
        <p:spPr bwMode="auto">
          <a:xfrm>
            <a:off x="2114550" y="2343150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3" name="Line 49"/>
          <p:cNvSpPr>
            <a:spLocks noChangeShapeType="1"/>
          </p:cNvSpPr>
          <p:nvPr/>
        </p:nvSpPr>
        <p:spPr bwMode="auto">
          <a:xfrm>
            <a:off x="3511550" y="492601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5" name="Freeform 51"/>
          <p:cNvSpPr>
            <a:spLocks/>
          </p:cNvSpPr>
          <p:nvPr/>
        </p:nvSpPr>
        <p:spPr bwMode="auto">
          <a:xfrm>
            <a:off x="2525713" y="39798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6" name="Rectangle 52"/>
          <p:cNvSpPr>
            <a:spLocks noChangeArrowheads="1"/>
          </p:cNvSpPr>
          <p:nvPr/>
        </p:nvSpPr>
        <p:spPr bwMode="auto">
          <a:xfrm>
            <a:off x="3151188" y="4192588"/>
            <a:ext cx="70643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Adder</a:t>
            </a:r>
          </a:p>
        </p:txBody>
      </p:sp>
      <p:sp>
        <p:nvSpPr>
          <p:cNvPr id="1828917" name="Rectangle 53"/>
          <p:cNvSpPr>
            <a:spLocks noChangeArrowheads="1"/>
          </p:cNvSpPr>
          <p:nvPr/>
        </p:nvSpPr>
        <p:spPr bwMode="auto">
          <a:xfrm>
            <a:off x="3028950" y="47053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2" name="Rectangle 58"/>
          <p:cNvSpPr>
            <a:spLocks noChangeArrowheads="1"/>
          </p:cNvSpPr>
          <p:nvPr/>
        </p:nvSpPr>
        <p:spPr bwMode="auto">
          <a:xfrm>
            <a:off x="2239963" y="3105150"/>
            <a:ext cx="309562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3</a:t>
            </a:r>
          </a:p>
          <a:p>
            <a:pPr algn="l" eaLnBrk="1" hangingPunct="1">
              <a:spcBef>
                <a:spcPct val="0"/>
              </a:spcBef>
            </a:pPr>
            <a:endParaRPr lang="en-US">
              <a:latin typeface="Verdana" charset="0"/>
            </a:endParaRPr>
          </a:p>
        </p:txBody>
      </p:sp>
      <p:sp>
        <p:nvSpPr>
          <p:cNvPr id="1828923" name="Line 59"/>
          <p:cNvSpPr>
            <a:spLocks noChangeShapeType="1"/>
          </p:cNvSpPr>
          <p:nvPr/>
        </p:nvSpPr>
        <p:spPr bwMode="auto">
          <a:xfrm>
            <a:off x="4083050" y="2578100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4" name="Line 60"/>
          <p:cNvSpPr>
            <a:spLocks noChangeShapeType="1"/>
          </p:cNvSpPr>
          <p:nvPr/>
        </p:nvSpPr>
        <p:spPr bwMode="auto">
          <a:xfrm>
            <a:off x="5873750" y="25654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5" name="Line 61"/>
          <p:cNvSpPr>
            <a:spLocks noChangeShapeType="1"/>
          </p:cNvSpPr>
          <p:nvPr/>
        </p:nvSpPr>
        <p:spPr bwMode="auto">
          <a:xfrm>
            <a:off x="6838950" y="2032000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6" name="Line 62"/>
          <p:cNvSpPr>
            <a:spLocks noChangeShapeType="1"/>
          </p:cNvSpPr>
          <p:nvPr/>
        </p:nvSpPr>
        <p:spPr bwMode="auto">
          <a:xfrm>
            <a:off x="3930650" y="2373313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7" name="Line 63"/>
          <p:cNvSpPr>
            <a:spLocks noChangeShapeType="1"/>
          </p:cNvSpPr>
          <p:nvPr/>
        </p:nvSpPr>
        <p:spPr bwMode="auto">
          <a:xfrm>
            <a:off x="56578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8" name="Line 64"/>
          <p:cNvSpPr>
            <a:spLocks noChangeShapeType="1"/>
          </p:cNvSpPr>
          <p:nvPr/>
        </p:nvSpPr>
        <p:spPr bwMode="auto">
          <a:xfrm>
            <a:off x="65214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9" name="Rectangle 65"/>
          <p:cNvSpPr>
            <a:spLocks noChangeArrowheads="1"/>
          </p:cNvSpPr>
          <p:nvPr/>
        </p:nvSpPr>
        <p:spPr bwMode="auto">
          <a:xfrm>
            <a:off x="7683500" y="1054100"/>
            <a:ext cx="1206499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 smtClean="0">
                <a:latin typeface="Verdana" charset="0"/>
              </a:rPr>
              <a:t>Floating-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Verdana" charset="0"/>
              </a:rPr>
              <a:t>Point</a:t>
            </a:r>
          </a:p>
          <a:p>
            <a:pPr algn="l">
              <a:spcBef>
                <a:spcPct val="0"/>
              </a:spcBef>
            </a:pPr>
            <a:r>
              <a:rPr lang="en-US" sz="1800" dirty="0" err="1" smtClean="0">
                <a:latin typeface="Verdana" charset="0"/>
              </a:rPr>
              <a:t>Regfile</a:t>
            </a:r>
            <a:endParaRPr lang="en-US" sz="1800" dirty="0">
              <a:latin typeface="Verdana" charset="0"/>
            </a:endParaRPr>
          </a:p>
        </p:txBody>
      </p:sp>
      <p:sp>
        <p:nvSpPr>
          <p:cNvPr id="1828930" name="Rectangle 66"/>
          <p:cNvSpPr>
            <a:spLocks noChangeArrowheads="1"/>
          </p:cNvSpPr>
          <p:nvPr/>
        </p:nvSpPr>
        <p:spPr bwMode="auto">
          <a:xfrm>
            <a:off x="38100" y="5621338"/>
            <a:ext cx="16510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latin typeface="Verdana" charset="0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1800">
                <a:latin typeface="Verdana" charset="0"/>
              </a:rPr>
              <a:t>(to memory)</a:t>
            </a:r>
          </a:p>
        </p:txBody>
      </p:sp>
      <p:sp>
        <p:nvSpPr>
          <p:cNvPr id="1828931" name="Oval 67"/>
          <p:cNvSpPr>
            <a:spLocks noChangeArrowheads="1"/>
          </p:cNvSpPr>
          <p:nvPr/>
        </p:nvSpPr>
        <p:spPr bwMode="auto">
          <a:xfrm>
            <a:off x="5873750" y="25336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132263" y="1039813"/>
            <a:ext cx="1069975" cy="1163637"/>
            <a:chOff x="2531" y="719"/>
            <a:chExt cx="674" cy="733"/>
          </a:xfrm>
        </p:grpSpPr>
        <p:sp>
          <p:nvSpPr>
            <p:cNvPr id="1828933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4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5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6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7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8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9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32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...</a:t>
              </a:r>
            </a:p>
          </p:txBody>
        </p:sp>
        <p:sp>
          <p:nvSpPr>
            <p:cNvPr id="1828940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7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instructions</a:t>
              </a:r>
            </a:p>
          </p:txBody>
        </p:sp>
      </p:grpSp>
      <p:sp>
        <p:nvSpPr>
          <p:cNvPr id="1828941" name="Freeform 77"/>
          <p:cNvSpPr>
            <a:spLocks/>
          </p:cNvSpPr>
          <p:nvPr/>
        </p:nvSpPr>
        <p:spPr bwMode="auto">
          <a:xfrm>
            <a:off x="2108200" y="2349500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2" name="Line 78"/>
          <p:cNvSpPr>
            <a:spLocks noChangeShapeType="1"/>
          </p:cNvSpPr>
          <p:nvPr/>
        </p:nvSpPr>
        <p:spPr bwMode="auto">
          <a:xfrm>
            <a:off x="2427288" y="526256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3" name="Freeform 79"/>
          <p:cNvSpPr>
            <a:spLocks/>
          </p:cNvSpPr>
          <p:nvPr/>
        </p:nvSpPr>
        <p:spPr bwMode="auto">
          <a:xfrm>
            <a:off x="2286000" y="2552700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4" name="Oval 80"/>
          <p:cNvSpPr>
            <a:spLocks noChangeArrowheads="1"/>
          </p:cNvSpPr>
          <p:nvPr/>
        </p:nvSpPr>
        <p:spPr bwMode="auto">
          <a:xfrm>
            <a:off x="7467600" y="23114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5" name="Oval 81"/>
          <p:cNvSpPr>
            <a:spLocks noChangeArrowheads="1"/>
          </p:cNvSpPr>
          <p:nvPr/>
        </p:nvSpPr>
        <p:spPr bwMode="auto">
          <a:xfrm>
            <a:off x="65151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6" name="Oval 82"/>
          <p:cNvSpPr>
            <a:spLocks noChangeArrowheads="1"/>
          </p:cNvSpPr>
          <p:nvPr/>
        </p:nvSpPr>
        <p:spPr bwMode="auto">
          <a:xfrm>
            <a:off x="56515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7" name="Oval 83"/>
          <p:cNvSpPr>
            <a:spLocks noChangeArrowheads="1"/>
          </p:cNvSpPr>
          <p:nvPr/>
        </p:nvSpPr>
        <p:spPr bwMode="auto">
          <a:xfrm>
            <a:off x="39116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8" name="Oval 84"/>
          <p:cNvSpPr>
            <a:spLocks noChangeArrowheads="1"/>
          </p:cNvSpPr>
          <p:nvPr/>
        </p:nvSpPr>
        <p:spPr bwMode="auto">
          <a:xfrm>
            <a:off x="2420938" y="523875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9" name="Oval 85"/>
          <p:cNvSpPr>
            <a:spLocks noChangeArrowheads="1"/>
          </p:cNvSpPr>
          <p:nvPr/>
        </p:nvSpPr>
        <p:spPr bwMode="auto">
          <a:xfrm>
            <a:off x="6832600" y="25273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0" name="Oval 86"/>
          <p:cNvSpPr>
            <a:spLocks noChangeArrowheads="1"/>
          </p:cNvSpPr>
          <p:nvPr/>
        </p:nvSpPr>
        <p:spPr bwMode="auto">
          <a:xfrm>
            <a:off x="3232150" y="2559050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1" name="Oval 87"/>
          <p:cNvSpPr>
            <a:spLocks noChangeArrowheads="1"/>
          </p:cNvSpPr>
          <p:nvPr/>
        </p:nvSpPr>
        <p:spPr bwMode="auto">
          <a:xfrm>
            <a:off x="4083050" y="25463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2" name="Rectangle 88"/>
          <p:cNvSpPr>
            <a:spLocks noChangeArrowheads="1"/>
          </p:cNvSpPr>
          <p:nvPr/>
        </p:nvSpPr>
        <p:spPr bwMode="auto">
          <a:xfrm>
            <a:off x="2971800" y="5410200"/>
            <a:ext cx="6172200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Common bus ensures that data is made available immediately to all the instructions waiting for it.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Match tag, if equal, copy value &amp; set presence “p”.</a:t>
            </a:r>
          </a:p>
        </p:txBody>
      </p:sp>
      <p:sp>
        <p:nvSpPr>
          <p:cNvPr id="1828953" name="Rectangle 89"/>
          <p:cNvSpPr>
            <a:spLocks noChangeArrowheads="1"/>
          </p:cNvSpPr>
          <p:nvPr/>
        </p:nvSpPr>
        <p:spPr bwMode="auto">
          <a:xfrm>
            <a:off x="165100" y="2827338"/>
            <a:ext cx="161925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D</a:t>
            </a:r>
            <a:r>
              <a:rPr lang="en-US" sz="2000" i="1" dirty="0" smtClean="0">
                <a:latin typeface="Verdana" charset="0"/>
              </a:rPr>
              <a:t>istribute </a:t>
            </a:r>
            <a:endParaRPr lang="en-US" sz="20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instruction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templates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by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functional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units</a:t>
            </a:r>
          </a:p>
        </p:txBody>
      </p:sp>
      <p:sp>
        <p:nvSpPr>
          <p:cNvPr id="1828954" name="Rectangle 90"/>
          <p:cNvSpPr>
            <a:spLocks noChangeArrowheads="1"/>
          </p:cNvSpPr>
          <p:nvPr/>
        </p:nvSpPr>
        <p:spPr bwMode="auto">
          <a:xfrm>
            <a:off x="6334125" y="5741988"/>
            <a:ext cx="2749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5" name="Line 91"/>
          <p:cNvSpPr>
            <a:spLocks noChangeShapeType="1"/>
          </p:cNvSpPr>
          <p:nvPr/>
        </p:nvSpPr>
        <p:spPr bwMode="auto">
          <a:xfrm>
            <a:off x="3240088" y="2568575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6" name="Rectangle 92"/>
          <p:cNvSpPr>
            <a:spLocks noChangeArrowheads="1"/>
          </p:cNvSpPr>
          <p:nvPr/>
        </p:nvSpPr>
        <p:spPr bwMode="auto">
          <a:xfrm>
            <a:off x="3962400" y="4876800"/>
            <a:ext cx="20907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tag, result &gt;</a:t>
            </a:r>
          </a:p>
        </p:txBody>
      </p:sp>
      <p:sp>
        <p:nvSpPr>
          <p:cNvPr id="1828965" name="Freeform 101"/>
          <p:cNvSpPr>
            <a:spLocks/>
          </p:cNvSpPr>
          <p:nvPr/>
        </p:nvSpPr>
        <p:spPr bwMode="auto">
          <a:xfrm>
            <a:off x="7226300" y="1460500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676400" y="990600"/>
            <a:ext cx="1143000" cy="228600"/>
            <a:chOff x="4896" y="2112"/>
            <a:chExt cx="768" cy="192"/>
          </a:xfrm>
        </p:grpSpPr>
        <p:sp>
          <p:nvSpPr>
            <p:cNvPr id="1828970" name="Rectangle 10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8971" name="Rectangle 10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676400" y="1219200"/>
            <a:ext cx="1143000" cy="228600"/>
            <a:chOff x="4896" y="2112"/>
            <a:chExt cx="768" cy="192"/>
          </a:xfrm>
        </p:grpSpPr>
        <p:sp>
          <p:nvSpPr>
            <p:cNvPr id="1828998" name="Rectangle 13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8999" name="Rectangle 13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676400" y="1447800"/>
            <a:ext cx="1143000" cy="228600"/>
            <a:chOff x="4896" y="2112"/>
            <a:chExt cx="768" cy="192"/>
          </a:xfrm>
        </p:grpSpPr>
        <p:sp>
          <p:nvSpPr>
            <p:cNvPr id="1829001" name="Rectangle 13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2" name="Rectangle 13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6" name="Group 139"/>
          <p:cNvGrpSpPr>
            <a:grpSpLocks/>
          </p:cNvGrpSpPr>
          <p:nvPr/>
        </p:nvGrpSpPr>
        <p:grpSpPr bwMode="auto">
          <a:xfrm>
            <a:off x="2514600" y="3124200"/>
            <a:ext cx="1143000" cy="228600"/>
            <a:chOff x="4896" y="2112"/>
            <a:chExt cx="768" cy="192"/>
          </a:xfrm>
        </p:grpSpPr>
        <p:sp>
          <p:nvSpPr>
            <p:cNvPr id="1829004" name="Rectangle 14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5" name="Rectangle 14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2514600" y="3352800"/>
            <a:ext cx="1143000" cy="228600"/>
            <a:chOff x="4896" y="2112"/>
            <a:chExt cx="768" cy="192"/>
          </a:xfrm>
        </p:grpSpPr>
        <p:sp>
          <p:nvSpPr>
            <p:cNvPr id="1829007" name="Rectangle 14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8" name="Rectangle 14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2514600" y="3581400"/>
            <a:ext cx="1143000" cy="228600"/>
            <a:chOff x="4896" y="2112"/>
            <a:chExt cx="768" cy="192"/>
          </a:xfrm>
        </p:grpSpPr>
        <p:sp>
          <p:nvSpPr>
            <p:cNvPr id="1829010" name="Rectangle 14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1" name="Rectangle 14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3657600" y="3124200"/>
            <a:ext cx="1143000" cy="228600"/>
            <a:chOff x="4896" y="2112"/>
            <a:chExt cx="768" cy="192"/>
          </a:xfrm>
        </p:grpSpPr>
        <p:sp>
          <p:nvSpPr>
            <p:cNvPr id="1829013" name="Rectangle 14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4" name="Rectangle 15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3657600" y="3352800"/>
            <a:ext cx="1143000" cy="228600"/>
            <a:chOff x="4896" y="2112"/>
            <a:chExt cx="768" cy="192"/>
          </a:xfrm>
        </p:grpSpPr>
        <p:sp>
          <p:nvSpPr>
            <p:cNvPr id="1829016" name="Rectangle 15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7" name="Rectangle 15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1" name="Group 154"/>
          <p:cNvGrpSpPr>
            <a:grpSpLocks/>
          </p:cNvGrpSpPr>
          <p:nvPr/>
        </p:nvGrpSpPr>
        <p:grpSpPr bwMode="auto">
          <a:xfrm>
            <a:off x="3657600" y="3581400"/>
            <a:ext cx="1143000" cy="228600"/>
            <a:chOff x="4896" y="2112"/>
            <a:chExt cx="768" cy="192"/>
          </a:xfrm>
        </p:grpSpPr>
        <p:sp>
          <p:nvSpPr>
            <p:cNvPr id="1829019" name="Rectangle 15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0" name="Rectangle 15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5029200" y="3352800"/>
            <a:ext cx="1143000" cy="228600"/>
            <a:chOff x="4896" y="2112"/>
            <a:chExt cx="768" cy="192"/>
          </a:xfrm>
        </p:grpSpPr>
        <p:sp>
          <p:nvSpPr>
            <p:cNvPr id="1829025" name="Rectangle 161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6" name="Rectangle 162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29200" y="3581400"/>
            <a:ext cx="1143000" cy="228600"/>
            <a:chOff x="4896" y="2112"/>
            <a:chExt cx="768" cy="192"/>
          </a:xfrm>
        </p:grpSpPr>
        <p:sp>
          <p:nvSpPr>
            <p:cNvPr id="1829028" name="Rectangle 16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9" name="Rectangle 16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6172200" y="3352800"/>
            <a:ext cx="1143000" cy="228600"/>
            <a:chOff x="4896" y="2112"/>
            <a:chExt cx="768" cy="192"/>
          </a:xfrm>
        </p:grpSpPr>
        <p:sp>
          <p:nvSpPr>
            <p:cNvPr id="1829034" name="Rectangle 17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35" name="Rectangle 17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6172200" y="3581400"/>
            <a:ext cx="1143000" cy="228600"/>
            <a:chOff x="4896" y="2112"/>
            <a:chExt cx="768" cy="192"/>
          </a:xfrm>
        </p:grpSpPr>
        <p:sp>
          <p:nvSpPr>
            <p:cNvPr id="1829037" name="Rectangle 17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38" name="Rectangle 17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sp>
        <p:nvSpPr>
          <p:cNvPr id="1829039" name="Rectangle 175"/>
          <p:cNvSpPr>
            <a:spLocks noChangeArrowheads="1"/>
          </p:cNvSpPr>
          <p:nvPr/>
        </p:nvSpPr>
        <p:spPr bwMode="auto">
          <a:xfrm>
            <a:off x="4800600" y="3505200"/>
            <a:ext cx="3095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</p:txBody>
      </p: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1752600" y="5562600"/>
            <a:ext cx="1143000" cy="228600"/>
            <a:chOff x="4896" y="2112"/>
            <a:chExt cx="768" cy="192"/>
          </a:xfrm>
        </p:grpSpPr>
        <p:sp>
          <p:nvSpPr>
            <p:cNvPr id="1829041" name="Rectangle 17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2" name="Rectangle 17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752600" y="5791200"/>
            <a:ext cx="1143000" cy="228600"/>
            <a:chOff x="4896" y="2112"/>
            <a:chExt cx="768" cy="192"/>
          </a:xfrm>
        </p:grpSpPr>
        <p:sp>
          <p:nvSpPr>
            <p:cNvPr id="1829044" name="Rectangle 18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5" name="Rectangle 18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8" name="Group 182"/>
          <p:cNvGrpSpPr>
            <a:grpSpLocks/>
          </p:cNvGrpSpPr>
          <p:nvPr/>
        </p:nvGrpSpPr>
        <p:grpSpPr bwMode="auto">
          <a:xfrm>
            <a:off x="1752600" y="6019800"/>
            <a:ext cx="1143000" cy="228600"/>
            <a:chOff x="4896" y="2112"/>
            <a:chExt cx="768" cy="192"/>
          </a:xfrm>
        </p:grpSpPr>
        <p:sp>
          <p:nvSpPr>
            <p:cNvPr id="1829047" name="Rectangle 18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8" name="Rectangle 18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1676400" y="1676400"/>
            <a:ext cx="1143000" cy="228600"/>
            <a:chOff x="4896" y="2112"/>
            <a:chExt cx="768" cy="192"/>
          </a:xfrm>
        </p:grpSpPr>
        <p:sp>
          <p:nvSpPr>
            <p:cNvPr id="1829050" name="Rectangle 18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1" name="Rectangle 18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1676400" y="1905000"/>
            <a:ext cx="1143000" cy="228600"/>
            <a:chOff x="4896" y="2112"/>
            <a:chExt cx="768" cy="192"/>
          </a:xfrm>
        </p:grpSpPr>
        <p:sp>
          <p:nvSpPr>
            <p:cNvPr id="1829053" name="Rectangle 18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4" name="Rectangle 19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1676400" y="2133600"/>
            <a:ext cx="1143000" cy="228600"/>
            <a:chOff x="4896" y="2112"/>
            <a:chExt cx="768" cy="192"/>
          </a:xfrm>
        </p:grpSpPr>
        <p:sp>
          <p:nvSpPr>
            <p:cNvPr id="1829056" name="Rectangle 19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7" name="Rectangle 19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6096000" y="1143000"/>
            <a:ext cx="1143000" cy="228600"/>
            <a:chOff x="4896" y="2112"/>
            <a:chExt cx="768" cy="192"/>
          </a:xfrm>
        </p:grpSpPr>
        <p:sp>
          <p:nvSpPr>
            <p:cNvPr id="1829060" name="Rectangle 19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1" name="Rectangle 19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096000" y="1371600"/>
            <a:ext cx="1143000" cy="228600"/>
            <a:chOff x="4896" y="2112"/>
            <a:chExt cx="768" cy="192"/>
          </a:xfrm>
        </p:grpSpPr>
        <p:sp>
          <p:nvSpPr>
            <p:cNvPr id="1829063" name="Rectangle 19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4" name="Rectangle 20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4" name="Group 201"/>
          <p:cNvGrpSpPr>
            <a:grpSpLocks/>
          </p:cNvGrpSpPr>
          <p:nvPr/>
        </p:nvGrpSpPr>
        <p:grpSpPr bwMode="auto">
          <a:xfrm>
            <a:off x="6096000" y="1600200"/>
            <a:ext cx="1143000" cy="228600"/>
            <a:chOff x="4896" y="2112"/>
            <a:chExt cx="768" cy="192"/>
          </a:xfrm>
        </p:grpSpPr>
        <p:sp>
          <p:nvSpPr>
            <p:cNvPr id="1829066" name="Rectangle 20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7" name="Rectangle 20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6096000" y="1828800"/>
            <a:ext cx="1143000" cy="228600"/>
            <a:chOff x="4896" y="2112"/>
            <a:chExt cx="768" cy="192"/>
          </a:xfrm>
        </p:grpSpPr>
        <p:sp>
          <p:nvSpPr>
            <p:cNvPr id="1829069" name="Rectangle 20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70" name="Rectangle 20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84B9-F5E8-4141-99E5-E8C4C40DBD59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30480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Effectiveness?</a:t>
            </a:r>
          </a:p>
        </p:txBody>
      </p:sp>
      <p:sp>
        <p:nvSpPr>
          <p:cNvPr id="1830915" name="Rectangle 3"/>
          <p:cNvSpPr>
            <a:spLocks noChangeArrowheads="1"/>
          </p:cNvSpPr>
          <p:nvPr/>
        </p:nvSpPr>
        <p:spPr bwMode="auto">
          <a:xfrm>
            <a:off x="747713" y="1319213"/>
            <a:ext cx="8156575" cy="410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Renaming and Out-of-order execution was first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implemented in 1969 in IBM 360/91 but did not show up in the subsequent models until mid-Nineties.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		</a:t>
            </a:r>
            <a:r>
              <a:rPr lang="en-US" sz="2400" i="1">
                <a:latin typeface="Verdana" charset="0"/>
              </a:rPr>
              <a:t>Why ?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Reasons</a:t>
            </a:r>
            <a:endParaRPr lang="en-US" sz="240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1. Effective on a very small class of programs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2. Memory latency a much bigger problem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3. Exceptions not precise!</a:t>
            </a:r>
            <a:br>
              <a:rPr lang="en-US" sz="2400">
                <a:latin typeface="Verdana" charset="0"/>
              </a:rPr>
            </a:br>
            <a:endParaRPr lang="en-US" sz="240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One more problem needed to be solved</a:t>
            </a:r>
          </a:p>
        </p:txBody>
      </p:sp>
      <p:sp>
        <p:nvSpPr>
          <p:cNvPr id="1830916" name="Line 4"/>
          <p:cNvSpPr>
            <a:spLocks noChangeShapeType="1"/>
          </p:cNvSpPr>
          <p:nvPr/>
        </p:nvSpPr>
        <p:spPr bwMode="auto">
          <a:xfrm>
            <a:off x="4446588" y="6135688"/>
            <a:ext cx="3670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0917" name="Text Box 5"/>
          <p:cNvSpPr txBox="1">
            <a:spLocks noChangeArrowheads="1"/>
          </p:cNvSpPr>
          <p:nvPr/>
        </p:nvSpPr>
        <p:spPr bwMode="auto">
          <a:xfrm>
            <a:off x="4723971" y="5640388"/>
            <a:ext cx="28663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Verdana" charset="0"/>
              </a:rPr>
              <a:t>Control Hazards!</a:t>
            </a:r>
            <a:endParaRPr lang="en-US" sz="2400" i="1" dirty="0">
              <a:solidFill>
                <a:srgbClr val="FF0000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09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B0-DAFC-9146-80B5-0C3C3DFE006A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342900"/>
            <a:ext cx="71628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Precise Interrupts</a:t>
            </a:r>
          </a:p>
        </p:txBody>
      </p:sp>
      <p:sp>
        <p:nvSpPr>
          <p:cNvPr id="1835011" name="Rectangle 3"/>
          <p:cNvSpPr>
            <a:spLocks noChangeArrowheads="1"/>
          </p:cNvSpPr>
          <p:nvPr/>
        </p:nvSpPr>
        <p:spPr bwMode="auto">
          <a:xfrm>
            <a:off x="869950" y="1725613"/>
            <a:ext cx="8007350" cy="3133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It must appear as if an interrupt is taken between two instructions</a:t>
            </a:r>
            <a:r>
              <a:rPr lang="en-US" sz="2400">
                <a:latin typeface="Verdana" charset="0"/>
              </a:rPr>
              <a:t>  (say I</a:t>
            </a:r>
            <a:r>
              <a:rPr lang="en-US" sz="2400" baseline="-25000">
                <a:latin typeface="Verdana" charset="0"/>
              </a:rPr>
              <a:t>i</a:t>
            </a:r>
            <a:r>
              <a:rPr lang="en-US" sz="2400">
                <a:latin typeface="Verdana" charset="0"/>
              </a:rPr>
              <a:t> and I</a:t>
            </a:r>
            <a:r>
              <a:rPr lang="en-US" sz="2400" baseline="-25000">
                <a:latin typeface="Verdana" charset="0"/>
              </a:rPr>
              <a:t>i+1</a:t>
            </a:r>
            <a:r>
              <a:rPr lang="en-US" sz="24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 effect of all instructions up to and including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is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totally complete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no effect of any instruction after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has taken place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interrupt handler either aborts the program or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restarts it at I</a:t>
            </a:r>
            <a:r>
              <a:rPr lang="en-US" sz="2400" baseline="-25000">
                <a:latin typeface="Verdana" charset="0"/>
              </a:rPr>
              <a:t>i+1 </a:t>
            </a:r>
            <a:r>
              <a:rPr lang="en-US" sz="2400">
                <a:latin typeface="Verdana" charset="0"/>
              </a:rPr>
              <a:t>.</a:t>
            </a:r>
            <a:endParaRPr lang="en-US" sz="2400" i="1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3876</TotalTime>
  <Pages>12</Pages>
  <Words>3772</Words>
  <Application>Microsoft Macintosh PowerPoint</Application>
  <PresentationFormat>Letter Paper (8.5x11 in)</PresentationFormat>
  <Paragraphs>962</Paragraphs>
  <Slides>43</Slides>
  <Notes>43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CS252-template</vt:lpstr>
      <vt:lpstr>CS 152 Computer Architecture and Engineering   Lecture 11 - Out-of-Order Issue, Register Renaming,  &amp; Branch Prediction</vt:lpstr>
      <vt:lpstr>Last time in Lecture 12</vt:lpstr>
      <vt:lpstr>Register Renaming</vt:lpstr>
      <vt:lpstr>Renaming Structures</vt:lpstr>
      <vt:lpstr>Reorder Buffer Management</vt:lpstr>
      <vt:lpstr>Renaming &amp; Out-of-order Issue An example</vt:lpstr>
      <vt:lpstr>IBM 360/91 Floating-Point Unit R. M. Tomasulo, 1967</vt:lpstr>
      <vt:lpstr>Effectiveness?</vt:lpstr>
      <vt:lpstr>Precise Interrupts</vt:lpstr>
      <vt:lpstr>Effect on Interrupts Out-of-order Completion</vt:lpstr>
      <vt:lpstr>Exception Handling (In-Order Five-Stage Pipeline)</vt:lpstr>
      <vt:lpstr>Phases of Instruction Execution</vt:lpstr>
      <vt:lpstr>In-Order Commit for Precise Exceptions</vt:lpstr>
      <vt:lpstr>Extensions for Precise Exceptions</vt:lpstr>
      <vt:lpstr>Rollback and Renaming</vt:lpstr>
      <vt:lpstr>Renaming Table</vt:lpstr>
      <vt:lpstr>Control Flow Penalty</vt:lpstr>
      <vt:lpstr>MIPS Branches and Jumps</vt:lpstr>
      <vt:lpstr>Branch Penalties in Modern Pipelines</vt:lpstr>
      <vt:lpstr>Reducing Control Flow Penalty </vt:lpstr>
      <vt:lpstr>Branch Prediction</vt:lpstr>
      <vt:lpstr>Static Branch Prediction</vt:lpstr>
      <vt:lpstr>Dynamic Branch Prediction learning based on past behavior</vt:lpstr>
      <vt:lpstr>Branch Prediction Bits</vt:lpstr>
      <vt:lpstr>Branch History Table</vt:lpstr>
      <vt:lpstr>Exploiting Spatial Correlation Yeh and Patt, 1992</vt:lpstr>
      <vt:lpstr>Two-Level Branch Predictor</vt:lpstr>
      <vt:lpstr>Speculating Both Directions </vt:lpstr>
      <vt:lpstr>Limitations of BHTs</vt:lpstr>
      <vt:lpstr>CS152 Administrivia</vt:lpstr>
      <vt:lpstr>Branch Target Buffer</vt:lpstr>
      <vt:lpstr>Address Collisions</vt:lpstr>
      <vt:lpstr>BTB is only for Control Instructions</vt:lpstr>
      <vt:lpstr>Branch Target Buffer (BTB)</vt:lpstr>
      <vt:lpstr>Combining BTB and BHT</vt:lpstr>
      <vt:lpstr>Uses of Jump Register (JR)</vt:lpstr>
      <vt:lpstr>Subroutine Return Stack</vt:lpstr>
      <vt:lpstr>Mispredict Recovery</vt:lpstr>
      <vt:lpstr>In-Order Commit for Precise Exceptions</vt:lpstr>
      <vt:lpstr>Branch Misprediction in Pipeline</vt:lpstr>
      <vt:lpstr>Recovering ROB/Renaming Table</vt:lpstr>
      <vt:lpstr>“Data-in-ROB” Design (HP PA8000, Pentium Pro, Core2Duo, Nehalem)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322</cp:revision>
  <cp:lastPrinted>2011-03-02T03:52:46Z</cp:lastPrinted>
  <dcterms:created xsi:type="dcterms:W3CDTF">2011-03-04T01:45:11Z</dcterms:created>
  <dcterms:modified xsi:type="dcterms:W3CDTF">2011-03-04T02:21:16Z</dcterms:modified>
</cp:coreProperties>
</file>