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2" r:id="rId2"/>
    <p:sldId id="570" r:id="rId3"/>
    <p:sldId id="605" r:id="rId4"/>
    <p:sldId id="606" r:id="rId5"/>
    <p:sldId id="614" r:id="rId6"/>
    <p:sldId id="607" r:id="rId7"/>
    <p:sldId id="608" r:id="rId8"/>
    <p:sldId id="609" r:id="rId9"/>
    <p:sldId id="610" r:id="rId10"/>
    <p:sldId id="611" r:id="rId11"/>
    <p:sldId id="612" r:id="rId12"/>
    <p:sldId id="613" r:id="rId13"/>
    <p:sldId id="615" r:id="rId14"/>
    <p:sldId id="623" r:id="rId15"/>
    <p:sldId id="616" r:id="rId16"/>
    <p:sldId id="617" r:id="rId17"/>
    <p:sldId id="618" r:id="rId18"/>
    <p:sldId id="619" r:id="rId19"/>
    <p:sldId id="620" r:id="rId20"/>
    <p:sldId id="624" r:id="rId21"/>
    <p:sldId id="625" r:id="rId22"/>
    <p:sldId id="626" r:id="rId23"/>
    <p:sldId id="627" r:id="rId24"/>
    <p:sldId id="628" r:id="rId25"/>
    <p:sldId id="629" r:id="rId26"/>
    <p:sldId id="630" r:id="rId27"/>
    <p:sldId id="631" r:id="rId28"/>
    <p:sldId id="632" r:id="rId29"/>
    <p:sldId id="633" r:id="rId30"/>
    <p:sldId id="634" r:id="rId31"/>
    <p:sldId id="531" r:id="rId3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794" autoAdjust="0"/>
    <p:restoredTop sz="94595" autoAdjust="0"/>
  </p:normalViewPr>
  <p:slideViewPr>
    <p:cSldViewPr>
      <p:cViewPr varScale="1">
        <p:scale>
          <a:sx n="100" d="100"/>
          <a:sy n="100" d="100"/>
        </p:scale>
        <p:origin x="-8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/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/>
            </a:lvl1pPr>
          </a:lstStyle>
          <a:p>
            <a:fld id="{0C909859-324F-8B49-8F15-C17553F6CE7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l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latin typeface="Times New Roman" charset="0"/>
              </a:defRPr>
            </a:lvl1pPr>
          </a:lstStyle>
          <a:p>
            <a:fld id="{C122D068-C984-E442-96CB-C433C8736E3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defTabSz="919163">
              <a:lnSpc>
                <a:spcPct val="90000"/>
              </a:lnSpc>
              <a:spcBef>
                <a:spcPct val="0"/>
              </a:spcBef>
            </a:pPr>
            <a:r>
              <a:rPr lang="en-US" sz="1300"/>
              <a:t>Page </a:t>
            </a:r>
            <a:fld id="{34BE58C1-A3ED-3546-9D1E-E793751FD12C}" type="slidenum">
              <a:rPr lang="en-US" sz="1300"/>
              <a:pPr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/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ED83B-123E-FE40-ACA8-116891EAC3C2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B610F2-F181-204D-BDCB-7AEDCBB4EC70}" type="slidenum">
              <a:rPr lang="en-US"/>
              <a:pPr/>
              <a:t>10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pPr marL="228600" indent="-228600"/>
            <a:r>
              <a:rPr lang="en-US" sz="1600"/>
              <a:t>Need to bypass from write buffer if read address matches write buffer tag!</a:t>
            </a:r>
          </a:p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CFE49-1DDC-324F-AB7B-DA52B0862878}" type="slidenum">
              <a:rPr lang="en-US"/>
              <a:pPr/>
              <a:t>11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3B88A-5425-F749-AC98-2E95D747A66E}" type="slidenum">
              <a:rPr lang="en-US"/>
              <a:pPr/>
              <a:t>12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Deisgners of the MIPS M/1000 estimated that waiting for a four-word buffer to empty</a:t>
            </a:r>
          </a:p>
          <a:p>
            <a:r>
              <a:rPr lang="en-US"/>
              <a:t>increased the read miss penalty by a factor of 1.5.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1BDAB-71E2-4048-8404-595E5AD7629A}" type="slidenum">
              <a:rPr lang="en-US"/>
              <a:pPr/>
              <a:t>13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Main reason for subblock placement is to reduce tag overhead.</a:t>
            </a:r>
          </a:p>
          <a:p>
            <a:r>
              <a:rPr lang="en-US"/>
              <a:t>Sector cache (jse)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C121A-0387-674E-891D-DEED2C08300D}" type="slidenum">
              <a:rPr lang="en-US"/>
              <a:pPr/>
              <a:t>14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2FD40-A184-BE46-8C91-53F676E2ADFE}" type="slidenum">
              <a:rPr lang="en-US"/>
              <a:pPr/>
              <a:t>15</a:t>
            </a:fld>
            <a:endParaRPr lang="en-US"/>
          </a:p>
        </p:txBody>
      </p:sp>
      <p:sp>
        <p:nvSpPr>
          <p:cNvPr id="154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MPI makes it easier to compute overall performance (jse)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9F6E-3ECE-C647-B337-F779F5549089}" type="slidenum">
              <a:rPr lang="en-US"/>
              <a:pPr/>
              <a:t>16</a:t>
            </a:fld>
            <a:endParaRPr lang="en-US"/>
          </a:p>
        </p:txBody>
      </p:sp>
      <p:sp>
        <p:nvSpPr>
          <p:cNvPr id="154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50071-C93C-FF42-9DDC-60EF4BC53818}" type="slidenum">
              <a:rPr lang="en-US"/>
              <a:pPr/>
              <a:t>17</a:t>
            </a:fld>
            <a:endParaRPr 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New slide (jse)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BDE70-4969-DE40-9FC5-847066B1D134}" type="slidenum">
              <a:rPr lang="en-US"/>
              <a:pPr/>
              <a:t>18</a:t>
            </a:fld>
            <a:endParaRPr 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If two is good, then three must be better (jse)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9CBE8-E38E-F341-9284-4AE348082965}" type="slidenum">
              <a:rPr lang="en-US"/>
              <a:pPr/>
              <a:t>20</a:t>
            </a:fld>
            <a:endParaRPr lang="en-US"/>
          </a:p>
        </p:txBody>
      </p:sp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Reduces compulsory misses, can increase conflict and</a:t>
            </a:r>
          </a:p>
          <a:p>
            <a:r>
              <a:rPr lang="en-US"/>
              <a:t>capacity misses.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8464A-7152-A545-983D-9A2D6980091E}" type="slidenum">
              <a:rPr lang="en-US"/>
              <a:pPr/>
              <a:t>2</a:t>
            </a:fld>
            <a:endParaRPr lang="en-US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30AB8-F3E8-C945-87EE-DA711275EC13}" type="slidenum">
              <a:rPr lang="en-US"/>
              <a:pPr/>
              <a:t>21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80B60-8C41-7945-9844-26C9603729E8}" type="slidenum">
              <a:rPr lang="en-US"/>
              <a:pPr/>
              <a:t>22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Need to check the stream buffer if the requested block is in there.</a:t>
            </a:r>
          </a:p>
          <a:p>
            <a:r>
              <a:rPr lang="en-US"/>
              <a:t>Never more than one 32-byte block in the stream buffer.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177C9-52D0-7544-B3BE-3DA420E92DDB}" type="slidenum">
              <a:rPr lang="en-US"/>
              <a:pPr/>
              <a:t>23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HP PA 7200 uses OBL prefetching</a:t>
            </a:r>
          </a:p>
          <a:p>
            <a:endParaRPr lang="en-US"/>
          </a:p>
          <a:p>
            <a:r>
              <a:rPr lang="en-US"/>
              <a:t>Tag prefetching is twice as effective as prefetch-on-miss in</a:t>
            </a:r>
          </a:p>
          <a:p>
            <a:r>
              <a:rPr lang="en-US"/>
              <a:t>reducing miss rates.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7C2E8-3C3D-B445-93ED-6C06A76D60FA}" type="slidenum">
              <a:rPr lang="en-US"/>
              <a:pPr/>
              <a:t>24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Cache should be non-blocking or lockup-free.</a:t>
            </a:r>
          </a:p>
          <a:p>
            <a:r>
              <a:rPr lang="en-US"/>
              <a:t>By that we mean that the processor can proceed while the prefetched</a:t>
            </a:r>
          </a:p>
          <a:p>
            <a:r>
              <a:rPr lang="en-US"/>
              <a:t>Data is being fetched; and the caches continue to supply instructions</a:t>
            </a:r>
          </a:p>
          <a:p>
            <a:r>
              <a:rPr lang="en-US"/>
              <a:t>And data while waiting for the prefetched data to return.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6A9FB-EEF0-1A46-AB74-244BAB2E5907}" type="slidenum">
              <a:rPr lang="en-US"/>
              <a:pPr/>
              <a:t>25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DCFF9-D55B-9546-A59A-DC6DD1455BC0}" type="slidenum">
              <a:rPr lang="en-US"/>
              <a:pPr/>
              <a:t>26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Miss-rate reduction without any hardware changes.</a:t>
            </a:r>
          </a:p>
          <a:p>
            <a:r>
              <a:rPr lang="en-US"/>
              <a:t>Hardware designer’s favorite solution.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AD192-8E38-AC45-9755-8A4748E4C7D9}" type="slidenum">
              <a:rPr lang="en-US"/>
              <a:pPr/>
              <a:t>27</a:t>
            </a:fld>
            <a:endParaRPr lang="en-US"/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FE20E-B34E-4C4A-878B-CB575592351B}" type="slidenum">
              <a:rPr lang="en-US"/>
              <a:pPr/>
              <a:t>28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6FD0A-2F38-C54C-A905-D77A35936010}" type="slidenum">
              <a:rPr lang="en-US"/>
              <a:pPr/>
              <a:t>29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0DA2-2D25-914C-8D11-1C51EE19C7D8}" type="slidenum">
              <a:rPr lang="en-US"/>
              <a:pPr/>
              <a:t>30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Y benefits from spatial locality</a:t>
            </a:r>
          </a:p>
          <a:p>
            <a:r>
              <a:rPr lang="en-US"/>
              <a:t>z benefits from temporal locality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79CAB-0025-594F-A5CE-91DD953A6AA4}" type="slidenum">
              <a:rPr lang="en-US"/>
              <a:pPr/>
              <a:t>3</a:t>
            </a:fld>
            <a:endParaRPr lang="en-US"/>
          </a:p>
        </p:txBody>
      </p:sp>
      <p:sp>
        <p:nvSpPr>
          <p:cNvPr id="148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How are writes to istream handled?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A1CE-2464-1847-B849-04F8EF4D4711}" type="slidenum">
              <a:rPr lang="en-US"/>
              <a:pPr/>
              <a:t>31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0DFD0-9B15-5D41-B709-180819A9C591}" type="slidenum">
              <a:rPr lang="en-US"/>
              <a:pPr/>
              <a:t>4</a:t>
            </a:fld>
            <a:endParaRPr lang="en-US"/>
          </a:p>
        </p:txBody>
      </p:sp>
      <p:sp>
        <p:nvSpPr>
          <p:cNvPr id="148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57713"/>
            <a:ext cx="5364163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18" tIns="47558" rIns="95118" bIns="47558">
            <a:prstTxWarp prst="textNoShape">
              <a:avLst/>
            </a:prstTxWarp>
          </a:bodyPr>
          <a:lstStyle/>
          <a:p>
            <a:r>
              <a:rPr lang="en-US"/>
              <a:t>Design the largest primary cache without slowing down the clock</a:t>
            </a:r>
          </a:p>
          <a:p>
            <a:r>
              <a:rPr lang="en-US"/>
              <a:t>Or adding pipeline stages.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9CE97-CB9D-C746-B214-C0239D00167B}" type="slidenum">
              <a:rPr lang="en-US"/>
              <a:pPr/>
              <a:t>5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420CB-F852-3B42-9687-227F1D453EDD}" type="slidenum">
              <a:rPr lang="en-US"/>
              <a:pPr/>
              <a:t>6</a:t>
            </a:fld>
            <a:endParaRPr lang="en-US"/>
          </a:p>
        </p:txBody>
      </p:sp>
      <p:sp>
        <p:nvSpPr>
          <p:cNvPr id="148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endParaRPr lang="ko-KR" altLang="en-US">
              <a:ea typeface="AppleMyungjo" charset="-127"/>
              <a:cs typeface="AppleMyungjo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F17D4-B91E-9A46-A430-8EBAABAB7F9F}" type="slidenum">
              <a:rPr lang="en-US"/>
              <a:pPr/>
              <a:t>7</a:t>
            </a:fld>
            <a:endParaRPr lang="en-US"/>
          </a:p>
        </p:txBody>
      </p:sp>
      <p:sp>
        <p:nvSpPr>
          <p:cNvPr id="148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Requested block first…. </a:t>
            </a:r>
          </a:p>
          <a:p>
            <a:endParaRPr lang="en-US"/>
          </a:p>
          <a:p>
            <a:r>
              <a:rPr lang="en-US"/>
              <a:t>The following could be in the slide…</a:t>
            </a:r>
          </a:p>
          <a:p>
            <a:r>
              <a:rPr lang="en-US"/>
              <a:t>spatial locality reduces compulsory misses and     	capacity reload misses</a:t>
            </a:r>
          </a:p>
          <a:p>
            <a:pPr lvl="1"/>
            <a:r>
              <a:rPr lang="en-US"/>
              <a:t>  fewer blocks may increase conflict miss rate</a:t>
            </a:r>
          </a:p>
          <a:p>
            <a:pPr lvl="1"/>
            <a:r>
              <a:rPr lang="en-US"/>
              <a:t>  larger blocks may increase miss penalty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F1880-39F3-B849-9762-40EB0B75D7A1}" type="slidenum">
              <a:rPr lang="en-US"/>
              <a:pPr/>
              <a:t>8</a:t>
            </a:fld>
            <a:endParaRPr lang="en-US"/>
          </a:p>
        </p:txBody>
      </p:sp>
      <p:sp>
        <p:nvSpPr>
          <p:cNvPr id="154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E92C8-F3ED-E344-A8DC-1FB5E23AB384}" type="slidenum">
              <a:rPr lang="en-US"/>
              <a:pPr/>
              <a:t>9</a:t>
            </a:fld>
            <a:endParaRPr lang="en-US"/>
          </a:p>
        </p:txBody>
      </p:sp>
      <p:sp>
        <p:nvSpPr>
          <p:cNvPr id="149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79" tIns="47540" rIns="95079" bIns="47540">
            <a:prstTxWarp prst="textNoShape">
              <a:avLst/>
            </a:prstTxWarp>
          </a:bodyPr>
          <a:lstStyle/>
          <a:p>
            <a:r>
              <a:rPr lang="en-US"/>
              <a:t>Completely serial (jse)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2AEEBB-2A88-A14C-AFF2-21523FB42F4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048600-DB18-1E47-A435-CE70189451D6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330200"/>
            <a:ext cx="19240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30200"/>
            <a:ext cx="56197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5DDBA57-CEAA-5645-962E-0E122DD270A0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200"/>
            <a:ext cx="7292975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5900"/>
            <a:ext cx="1905000" cy="292100"/>
          </a:xfrm>
        </p:spPr>
        <p:txBody>
          <a:bodyPr/>
          <a:lstStyle>
            <a:lvl1pPr>
              <a:defRPr smtClean="0"/>
            </a:lvl1pPr>
          </a:lstStyle>
          <a:p>
            <a:fld id="{6DAA7D5C-856B-4146-AE76-82F4ABB3877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E8A5E4-98CA-2049-A6E8-C9C4FB5E9C3F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2DC7E6-7FA5-E340-A766-2A23479CB3B4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A359A6-22B4-0047-84DF-B9FB695FD497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9463EA-9900-B240-B05B-0070FC5893D8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D4E63D-3259-CC47-846F-47C385D40AFA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A4FCE-0926-0C44-BD36-CC5F296DDD7C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E19691-F8CC-B74C-9F66-08145D736F63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0FE173-F71F-6044-81DF-D4C60E144B29}" type="slidenum">
              <a:rPr lang="en-US"/>
              <a:pPr/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1">
                <a:solidFill>
                  <a:schemeClr val="accent2"/>
                </a:solidFill>
                <a:latin typeface="Times New Roman" charset="0"/>
              </a:defRPr>
            </a:lvl1pPr>
          </a:lstStyle>
          <a:p>
            <a:fld id="{4F6DB6F9-ED6E-A34B-A8D3-38B134A42F92}" type="slidenum">
              <a:rPr lang="en-US"/>
              <a:pPr/>
              <a:t>‹#›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02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6835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5" name="Picture 11" descr="front"/>
          <p:cNvPicPr>
            <a:picLocks noChangeAspect="1" noChangeArrowheads="1"/>
          </p:cNvPicPr>
          <p:nvPr/>
        </p:nvPicPr>
        <p:blipFill>
          <a:blip r:embed="rId14"/>
          <a:srcRect b="22223"/>
          <a:stretch>
            <a:fillRect/>
          </a:stretch>
        </p:blipFill>
        <p:spPr bwMode="auto">
          <a:xfrm>
            <a:off x="8404225" y="0"/>
            <a:ext cx="739775" cy="622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7614" y="6519446"/>
            <a:ext cx="1732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February</a:t>
            </a:r>
            <a:r>
              <a:rPr lang="en-US" baseline="0" dirty="0" smtClean="0">
                <a:solidFill>
                  <a:srgbClr val="FF0000"/>
                </a:solidFill>
              </a:rPr>
              <a:t> 9</a:t>
            </a:r>
            <a:r>
              <a:rPr lang="en-US" dirty="0" smtClean="0">
                <a:solidFill>
                  <a:srgbClr val="FF0000"/>
                </a:solidFill>
              </a:rPr>
              <a:t>, 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12815" y="6519446"/>
            <a:ext cx="2017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CS152, Spring 2011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219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/>
              <a:t>CS 152 Computer Architecture and Engineering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Lecture 7 - Memory Hierarchy-II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95375" y="3908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AA90-CAF4-AC4B-B5E3-32B1C7DC24CF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292975" cy="7366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Reducing Write Hit Time</a:t>
            </a:r>
          </a:p>
        </p:txBody>
      </p:sp>
      <p:sp>
        <p:nvSpPr>
          <p:cNvPr id="149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55700"/>
            <a:ext cx="8001000" cy="5143500"/>
          </a:xfrm>
          <a:noFill/>
          <a:ln/>
        </p:spPr>
        <p:txBody>
          <a:bodyPr/>
          <a:lstStyle/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Problem: Writes take two cycles in memory stage, one cycle for tag check plus one cycle for data write if hit</a:t>
            </a:r>
          </a:p>
          <a:p>
            <a:pPr marL="230188" indent="-230188">
              <a:lnSpc>
                <a:spcPct val="80000"/>
              </a:lnSpc>
              <a:buFontTx/>
              <a:buNone/>
            </a:pPr>
            <a:endParaRPr lang="en-US" altLang="ko-KR" sz="2800" dirty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  <a:buFontTx/>
              <a:buNone/>
            </a:pPr>
            <a:r>
              <a:rPr lang="en-US" altLang="ko-KR" sz="2800" dirty="0">
                <a:ea typeface="굴림" charset="-127"/>
                <a:cs typeface="굴림" charset="-127"/>
              </a:rPr>
              <a:t>Solutions:</a:t>
            </a:r>
          </a:p>
          <a:p>
            <a:pPr marL="230188" indent="-230188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Design data RAM that can perform read and write in one cycle, restore old value after tag miss</a:t>
            </a:r>
            <a:br>
              <a:rPr lang="en-US" altLang="ko-KR" dirty="0">
                <a:ea typeface="굴림" charset="-127"/>
                <a:cs typeface="굴림" charset="-127"/>
              </a:rPr>
            </a:br>
            <a:endParaRPr lang="en-US" altLang="ko-KR" dirty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Fully-associative (CAM Tag) caches: Word line only enabled if hit</a:t>
            </a:r>
          </a:p>
          <a:p>
            <a:pPr marL="230188" indent="-230188">
              <a:lnSpc>
                <a:spcPct val="80000"/>
              </a:lnSpc>
            </a:pPr>
            <a:endParaRPr lang="en-US" altLang="ko-KR" dirty="0">
              <a:ea typeface="굴림" charset="-127"/>
              <a:cs typeface="굴림" charset="-127"/>
            </a:endParaRPr>
          </a:p>
          <a:p>
            <a:pPr marL="230188" indent="-230188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Pipelined writes: Hold write data for store in single buffer ahead of cache, write cache data during next store’s tag 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3D8D-E732-B64E-B70D-CA910420A319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6705600" cy="1004888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Pipelining Cache Writes</a:t>
            </a:r>
          </a:p>
        </p:txBody>
      </p:sp>
      <p:sp>
        <p:nvSpPr>
          <p:cNvPr id="1494019" name="Rectangle 3"/>
          <p:cNvSpPr>
            <a:spLocks noChangeArrowheads="1"/>
          </p:cNvSpPr>
          <p:nvPr/>
        </p:nvSpPr>
        <p:spPr bwMode="auto">
          <a:xfrm>
            <a:off x="1143000" y="3276600"/>
            <a:ext cx="1143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Tags</a:t>
            </a:r>
          </a:p>
        </p:txBody>
      </p:sp>
      <p:sp>
        <p:nvSpPr>
          <p:cNvPr id="1494020" name="Rectangle 4"/>
          <p:cNvSpPr>
            <a:spLocks noChangeArrowheads="1"/>
          </p:cNvSpPr>
          <p:nvPr/>
        </p:nvSpPr>
        <p:spPr bwMode="auto">
          <a:xfrm>
            <a:off x="4495800" y="3276600"/>
            <a:ext cx="34290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Data</a:t>
            </a:r>
          </a:p>
        </p:txBody>
      </p:sp>
      <p:sp>
        <p:nvSpPr>
          <p:cNvPr id="1494021" name="Rectangle 5"/>
          <p:cNvSpPr>
            <a:spLocks noChangeArrowheads="1"/>
          </p:cNvSpPr>
          <p:nvPr/>
        </p:nvSpPr>
        <p:spPr bwMode="auto">
          <a:xfrm>
            <a:off x="1143000" y="1371600"/>
            <a:ext cx="1447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Tag</a:t>
            </a:r>
          </a:p>
        </p:txBody>
      </p:sp>
      <p:sp>
        <p:nvSpPr>
          <p:cNvPr id="1494022" name="Rectangle 6"/>
          <p:cNvSpPr>
            <a:spLocks noChangeArrowheads="1"/>
          </p:cNvSpPr>
          <p:nvPr/>
        </p:nvSpPr>
        <p:spPr bwMode="auto">
          <a:xfrm>
            <a:off x="2590800" y="1371600"/>
            <a:ext cx="10668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Index</a:t>
            </a:r>
          </a:p>
        </p:txBody>
      </p:sp>
      <p:sp>
        <p:nvSpPr>
          <p:cNvPr id="1494023" name="Rectangle 7"/>
          <p:cNvSpPr>
            <a:spLocks noChangeArrowheads="1"/>
          </p:cNvSpPr>
          <p:nvPr/>
        </p:nvSpPr>
        <p:spPr bwMode="auto">
          <a:xfrm>
            <a:off x="4724400" y="13716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400" b="1">
                <a:ea typeface="굴림" charset="-127"/>
                <a:cs typeface="굴림" charset="-127"/>
              </a:rPr>
              <a:t>Store Data</a:t>
            </a:r>
          </a:p>
        </p:txBody>
      </p:sp>
      <p:sp>
        <p:nvSpPr>
          <p:cNvPr id="1494024" name="Text Box 8"/>
          <p:cNvSpPr txBox="1">
            <a:spLocks noChangeArrowheads="1"/>
          </p:cNvSpPr>
          <p:nvPr/>
        </p:nvSpPr>
        <p:spPr bwMode="auto">
          <a:xfrm>
            <a:off x="2286000" y="762000"/>
            <a:ext cx="43767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Address and Store Data From CPU</a:t>
            </a:r>
          </a:p>
        </p:txBody>
      </p:sp>
      <p:sp>
        <p:nvSpPr>
          <p:cNvPr id="1494025" name="Rectangle 9"/>
          <p:cNvSpPr>
            <a:spLocks noChangeArrowheads="1"/>
          </p:cNvSpPr>
          <p:nvPr/>
        </p:nvSpPr>
        <p:spPr bwMode="auto">
          <a:xfrm>
            <a:off x="4724400" y="2362200"/>
            <a:ext cx="34290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Delayed Write Data</a:t>
            </a:r>
          </a:p>
        </p:txBody>
      </p:sp>
      <p:sp>
        <p:nvSpPr>
          <p:cNvPr id="1494026" name="Freeform 10"/>
          <p:cNvSpPr>
            <a:spLocks/>
          </p:cNvSpPr>
          <p:nvPr/>
        </p:nvSpPr>
        <p:spPr bwMode="auto">
          <a:xfrm>
            <a:off x="4724400" y="2362200"/>
            <a:ext cx="1524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0" y="192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27" name="Line 11"/>
          <p:cNvSpPr>
            <a:spLocks noChangeShapeType="1"/>
          </p:cNvSpPr>
          <p:nvPr/>
        </p:nvSpPr>
        <p:spPr bwMode="auto">
          <a:xfrm>
            <a:off x="64770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28" name="Line 12"/>
          <p:cNvSpPr>
            <a:spLocks noChangeShapeType="1"/>
          </p:cNvSpPr>
          <p:nvPr/>
        </p:nvSpPr>
        <p:spPr bwMode="auto">
          <a:xfrm>
            <a:off x="6477000" y="26670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29" name="Rectangle 13"/>
          <p:cNvSpPr>
            <a:spLocks noChangeArrowheads="1"/>
          </p:cNvSpPr>
          <p:nvPr/>
        </p:nvSpPr>
        <p:spPr bwMode="auto">
          <a:xfrm>
            <a:off x="1828800" y="2362200"/>
            <a:ext cx="27432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Delayed Write Addr.</a:t>
            </a:r>
          </a:p>
        </p:txBody>
      </p:sp>
      <p:sp>
        <p:nvSpPr>
          <p:cNvPr id="1494030" name="Freeform 14"/>
          <p:cNvSpPr>
            <a:spLocks/>
          </p:cNvSpPr>
          <p:nvPr/>
        </p:nvSpPr>
        <p:spPr bwMode="auto">
          <a:xfrm>
            <a:off x="1828800" y="2362200"/>
            <a:ext cx="762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96"/>
              </a:cxn>
              <a:cxn ang="0">
                <a:pos x="0" y="192"/>
              </a:cxn>
            </a:cxnLst>
            <a:rect l="0" t="0" r="r" b="b"/>
            <a:pathLst>
              <a:path w="48" h="192">
                <a:moveTo>
                  <a:pt x="0" y="0"/>
                </a:moveTo>
                <a:lnTo>
                  <a:pt x="48" y="96"/>
                </a:lnTo>
                <a:lnTo>
                  <a:pt x="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1" name="Line 15"/>
          <p:cNvSpPr>
            <a:spLocks noChangeShapeType="1"/>
          </p:cNvSpPr>
          <p:nvPr/>
        </p:nvSpPr>
        <p:spPr bwMode="auto">
          <a:xfrm>
            <a:off x="1752600" y="4267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2" name="Oval 16"/>
          <p:cNvSpPr>
            <a:spLocks noChangeArrowheads="1"/>
          </p:cNvSpPr>
          <p:nvPr/>
        </p:nvSpPr>
        <p:spPr bwMode="auto">
          <a:xfrm>
            <a:off x="1524000" y="4648200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494033" name="Oval 17"/>
          <p:cNvSpPr>
            <a:spLocks noChangeArrowheads="1"/>
          </p:cNvSpPr>
          <p:nvPr/>
        </p:nvSpPr>
        <p:spPr bwMode="auto">
          <a:xfrm>
            <a:off x="2667000" y="2949575"/>
            <a:ext cx="466725" cy="3270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=?</a:t>
            </a:r>
          </a:p>
        </p:txBody>
      </p:sp>
      <p:sp>
        <p:nvSpPr>
          <p:cNvPr id="1494034" name="Line 18"/>
          <p:cNvSpPr>
            <a:spLocks noChangeShapeType="1"/>
          </p:cNvSpPr>
          <p:nvPr/>
        </p:nvSpPr>
        <p:spPr bwMode="auto">
          <a:xfrm>
            <a:off x="6553200" y="4267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5" name="Freeform 19"/>
          <p:cNvSpPr>
            <a:spLocks/>
          </p:cNvSpPr>
          <p:nvPr/>
        </p:nvSpPr>
        <p:spPr bwMode="auto">
          <a:xfrm>
            <a:off x="5410200" y="4724400"/>
            <a:ext cx="13716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6" name="Freeform 20"/>
          <p:cNvSpPr>
            <a:spLocks/>
          </p:cNvSpPr>
          <p:nvPr/>
        </p:nvSpPr>
        <p:spPr bwMode="auto">
          <a:xfrm>
            <a:off x="5715000" y="2819400"/>
            <a:ext cx="762000" cy="19050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0" y="0"/>
              </a:cxn>
              <a:cxn ang="0">
                <a:pos x="0" y="1680"/>
              </a:cxn>
            </a:cxnLst>
            <a:rect l="0" t="0" r="r" b="b"/>
            <a:pathLst>
              <a:path w="576" h="1680">
                <a:moveTo>
                  <a:pt x="576" y="0"/>
                </a:moveTo>
                <a:lnTo>
                  <a:pt x="0" y="0"/>
                </a:lnTo>
                <a:lnTo>
                  <a:pt x="0" y="168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7" name="Line 21"/>
          <p:cNvSpPr>
            <a:spLocks noChangeShapeType="1"/>
          </p:cNvSpPr>
          <p:nvPr/>
        </p:nvSpPr>
        <p:spPr bwMode="auto">
          <a:xfrm>
            <a:off x="6096000" y="4953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8" name="Line 22"/>
          <p:cNvSpPr>
            <a:spLocks noChangeShapeType="1"/>
          </p:cNvSpPr>
          <p:nvPr/>
        </p:nvSpPr>
        <p:spPr bwMode="auto">
          <a:xfrm>
            <a:off x="2895600" y="2667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39" name="Freeform 23"/>
          <p:cNvSpPr>
            <a:spLocks/>
          </p:cNvSpPr>
          <p:nvPr/>
        </p:nvSpPr>
        <p:spPr bwMode="auto">
          <a:xfrm rot="-5400000">
            <a:off x="3553619" y="3532981"/>
            <a:ext cx="762000" cy="249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9" y="0"/>
              </a:cxn>
              <a:cxn ang="0">
                <a:pos x="287" y="156"/>
              </a:cxn>
              <a:cxn ang="0">
                <a:pos x="63" y="156"/>
              </a:cxn>
              <a:cxn ang="0">
                <a:pos x="0" y="0"/>
              </a:cxn>
            </a:cxnLst>
            <a:rect l="0" t="0" r="r" b="b"/>
            <a:pathLst>
              <a:path w="340" h="157">
                <a:moveTo>
                  <a:pt x="0" y="0"/>
                </a:moveTo>
                <a:lnTo>
                  <a:pt x="339" y="0"/>
                </a:lnTo>
                <a:lnTo>
                  <a:pt x="287" y="156"/>
                </a:lnTo>
                <a:lnTo>
                  <a:pt x="63" y="15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0" name="Line 24"/>
          <p:cNvSpPr>
            <a:spLocks noChangeShapeType="1"/>
          </p:cNvSpPr>
          <p:nvPr/>
        </p:nvSpPr>
        <p:spPr bwMode="auto">
          <a:xfrm>
            <a:off x="4038600" y="36576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1" name="Text Box 25"/>
          <p:cNvSpPr txBox="1">
            <a:spLocks noChangeArrowheads="1"/>
          </p:cNvSpPr>
          <p:nvPr/>
        </p:nvSpPr>
        <p:spPr bwMode="auto">
          <a:xfrm>
            <a:off x="4924425" y="5381625"/>
            <a:ext cx="23288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Load Data to CPU</a:t>
            </a:r>
          </a:p>
        </p:txBody>
      </p:sp>
      <p:sp>
        <p:nvSpPr>
          <p:cNvPr id="1494042" name="Freeform 26"/>
          <p:cNvSpPr>
            <a:spLocks/>
          </p:cNvSpPr>
          <p:nvPr/>
        </p:nvSpPr>
        <p:spPr bwMode="auto">
          <a:xfrm>
            <a:off x="3200400" y="1676400"/>
            <a:ext cx="609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40"/>
              </a:cxn>
              <a:cxn ang="0">
                <a:pos x="384" y="1440"/>
              </a:cxn>
            </a:cxnLst>
            <a:rect l="0" t="0" r="r" b="b"/>
            <a:pathLst>
              <a:path w="384" h="1440">
                <a:moveTo>
                  <a:pt x="0" y="0"/>
                </a:moveTo>
                <a:lnTo>
                  <a:pt x="0" y="1440"/>
                </a:lnTo>
                <a:lnTo>
                  <a:pt x="384" y="144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3" name="Freeform 27"/>
          <p:cNvSpPr>
            <a:spLocks/>
          </p:cNvSpPr>
          <p:nvPr/>
        </p:nvSpPr>
        <p:spPr bwMode="auto">
          <a:xfrm>
            <a:off x="3352800" y="2667000"/>
            <a:ext cx="457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288" y="528"/>
              </a:cxn>
            </a:cxnLst>
            <a:rect l="0" t="0" r="r" b="b"/>
            <a:pathLst>
              <a:path w="288" h="528">
                <a:moveTo>
                  <a:pt x="0" y="0"/>
                </a:moveTo>
                <a:lnTo>
                  <a:pt x="0" y="528"/>
                </a:lnTo>
                <a:lnTo>
                  <a:pt x="288" y="528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4" name="Line 28"/>
          <p:cNvSpPr>
            <a:spLocks noChangeShapeType="1"/>
          </p:cNvSpPr>
          <p:nvPr/>
        </p:nvSpPr>
        <p:spPr bwMode="auto">
          <a:xfrm>
            <a:off x="3962400" y="29718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5" name="Text Box 29"/>
          <p:cNvSpPr txBox="1">
            <a:spLocks noChangeArrowheads="1"/>
          </p:cNvSpPr>
          <p:nvPr/>
        </p:nvSpPr>
        <p:spPr bwMode="auto">
          <a:xfrm>
            <a:off x="3406775" y="2667000"/>
            <a:ext cx="1246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Load/Store</a:t>
            </a:r>
          </a:p>
        </p:txBody>
      </p:sp>
      <p:sp>
        <p:nvSpPr>
          <p:cNvPr id="1494046" name="Line 30"/>
          <p:cNvSpPr>
            <a:spLocks noChangeShapeType="1"/>
          </p:cNvSpPr>
          <p:nvPr/>
        </p:nvSpPr>
        <p:spPr bwMode="auto">
          <a:xfrm>
            <a:off x="2438400" y="1676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7" name="Line 31"/>
          <p:cNvSpPr>
            <a:spLocks noChangeShapeType="1"/>
          </p:cNvSpPr>
          <p:nvPr/>
        </p:nvSpPr>
        <p:spPr bwMode="auto">
          <a:xfrm flipH="1">
            <a:off x="2286000" y="38862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48" name="Text Box 32"/>
          <p:cNvSpPr txBox="1">
            <a:spLocks noChangeArrowheads="1"/>
          </p:cNvSpPr>
          <p:nvPr/>
        </p:nvSpPr>
        <p:spPr bwMode="auto">
          <a:xfrm>
            <a:off x="3733800" y="3657600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L</a:t>
            </a:r>
          </a:p>
        </p:txBody>
      </p:sp>
      <p:sp>
        <p:nvSpPr>
          <p:cNvPr id="1494049" name="Text Box 33"/>
          <p:cNvSpPr txBox="1">
            <a:spLocks noChangeArrowheads="1"/>
          </p:cNvSpPr>
          <p:nvPr/>
        </p:nvSpPr>
        <p:spPr bwMode="auto">
          <a:xfrm>
            <a:off x="3733800" y="3352800"/>
            <a:ext cx="3190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S</a:t>
            </a:r>
          </a:p>
        </p:txBody>
      </p:sp>
      <p:sp>
        <p:nvSpPr>
          <p:cNvPr id="1494050" name="Freeform 34"/>
          <p:cNvSpPr>
            <a:spLocks/>
          </p:cNvSpPr>
          <p:nvPr/>
        </p:nvSpPr>
        <p:spPr bwMode="auto">
          <a:xfrm>
            <a:off x="1524000" y="1676400"/>
            <a:ext cx="1143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12"/>
              </a:cxn>
              <a:cxn ang="0">
                <a:pos x="720" y="912"/>
              </a:cxn>
            </a:cxnLst>
            <a:rect l="0" t="0" r="r" b="b"/>
            <a:pathLst>
              <a:path w="720" h="912">
                <a:moveTo>
                  <a:pt x="0" y="0"/>
                </a:moveTo>
                <a:lnTo>
                  <a:pt x="0" y="912"/>
                </a:lnTo>
                <a:lnTo>
                  <a:pt x="720" y="91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1" name="Freeform 35"/>
          <p:cNvSpPr>
            <a:spLocks/>
          </p:cNvSpPr>
          <p:nvPr/>
        </p:nvSpPr>
        <p:spPr bwMode="auto">
          <a:xfrm>
            <a:off x="838200" y="3124200"/>
            <a:ext cx="685800" cy="1676400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0" y="0"/>
              </a:cxn>
              <a:cxn ang="0">
                <a:pos x="0" y="1056"/>
              </a:cxn>
              <a:cxn ang="0">
                <a:pos x="432" y="1056"/>
              </a:cxn>
            </a:cxnLst>
            <a:rect l="0" t="0" r="r" b="b"/>
            <a:pathLst>
              <a:path w="432" h="1056">
                <a:moveTo>
                  <a:pt x="432" y="0"/>
                </a:moveTo>
                <a:lnTo>
                  <a:pt x="0" y="0"/>
                </a:lnTo>
                <a:lnTo>
                  <a:pt x="0" y="1056"/>
                </a:lnTo>
                <a:lnTo>
                  <a:pt x="432" y="105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2" name="Line 36"/>
          <p:cNvSpPr>
            <a:spLocks noChangeShapeType="1"/>
          </p:cNvSpPr>
          <p:nvPr/>
        </p:nvSpPr>
        <p:spPr bwMode="auto">
          <a:xfrm>
            <a:off x="2895600" y="3276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3" name="AutoShape 37"/>
          <p:cNvSpPr>
            <a:spLocks noChangeArrowheads="1"/>
          </p:cNvSpPr>
          <p:nvPr/>
        </p:nvSpPr>
        <p:spPr bwMode="auto">
          <a:xfrm rot="16200000">
            <a:off x="2543175" y="5153025"/>
            <a:ext cx="400050" cy="457200"/>
          </a:xfrm>
          <a:prstGeom prst="moon">
            <a:avLst>
              <a:gd name="adj" fmla="val 812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4" name="Freeform 38"/>
          <p:cNvSpPr>
            <a:spLocks/>
          </p:cNvSpPr>
          <p:nvPr/>
        </p:nvSpPr>
        <p:spPr bwMode="auto">
          <a:xfrm>
            <a:off x="1828800" y="4953000"/>
            <a:ext cx="762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6"/>
              </a:cxn>
              <a:cxn ang="0">
                <a:pos x="480" y="96"/>
              </a:cxn>
              <a:cxn ang="0">
                <a:pos x="480" y="192"/>
              </a:cxn>
            </a:cxnLst>
            <a:rect l="0" t="0" r="r" b="b"/>
            <a:pathLst>
              <a:path w="480" h="192">
                <a:moveTo>
                  <a:pt x="0" y="0"/>
                </a:moveTo>
                <a:lnTo>
                  <a:pt x="0" y="96"/>
                </a:lnTo>
                <a:lnTo>
                  <a:pt x="480" y="96"/>
                </a:lnTo>
                <a:lnTo>
                  <a:pt x="480" y="19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5" name="Line 39"/>
          <p:cNvSpPr>
            <a:spLocks noChangeShapeType="1"/>
          </p:cNvSpPr>
          <p:nvPr/>
        </p:nvSpPr>
        <p:spPr bwMode="auto">
          <a:xfrm>
            <a:off x="2895600" y="4876800"/>
            <a:ext cx="266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6" name="Text Box 40"/>
          <p:cNvSpPr txBox="1">
            <a:spLocks noChangeArrowheads="1"/>
          </p:cNvSpPr>
          <p:nvPr/>
        </p:nvSpPr>
        <p:spPr bwMode="auto">
          <a:xfrm>
            <a:off x="5562600" y="464820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1</a:t>
            </a:r>
          </a:p>
        </p:txBody>
      </p:sp>
      <p:sp>
        <p:nvSpPr>
          <p:cNvPr id="1494057" name="Text Box 41"/>
          <p:cNvSpPr txBox="1">
            <a:spLocks noChangeArrowheads="1"/>
          </p:cNvSpPr>
          <p:nvPr/>
        </p:nvSpPr>
        <p:spPr bwMode="auto">
          <a:xfrm>
            <a:off x="6400800" y="4648200"/>
            <a:ext cx="2968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>
                <a:ea typeface="굴림" charset="-127"/>
                <a:cs typeface="굴림" charset="-127"/>
              </a:rPr>
              <a:t>0</a:t>
            </a:r>
          </a:p>
        </p:txBody>
      </p:sp>
      <p:sp>
        <p:nvSpPr>
          <p:cNvPr id="1494058" name="Line 42"/>
          <p:cNvSpPr>
            <a:spLocks noChangeShapeType="1"/>
          </p:cNvSpPr>
          <p:nvPr/>
        </p:nvSpPr>
        <p:spPr bwMode="auto">
          <a:xfrm>
            <a:off x="2743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59" name="Text Box 43"/>
          <p:cNvSpPr txBox="1">
            <a:spLocks noChangeArrowheads="1"/>
          </p:cNvSpPr>
          <p:nvPr/>
        </p:nvSpPr>
        <p:spPr bwMode="auto">
          <a:xfrm>
            <a:off x="2743200" y="5562600"/>
            <a:ext cx="67786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Hit?</a:t>
            </a:r>
          </a:p>
        </p:txBody>
      </p:sp>
      <p:sp>
        <p:nvSpPr>
          <p:cNvPr id="1494060" name="Text Box 44"/>
          <p:cNvSpPr txBox="1">
            <a:spLocks noChangeArrowheads="1"/>
          </p:cNvSpPr>
          <p:nvPr/>
        </p:nvSpPr>
        <p:spPr bwMode="auto">
          <a:xfrm>
            <a:off x="927100" y="5969000"/>
            <a:ext cx="7372350" cy="727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i="1">
                <a:latin typeface="Verdana" charset="0"/>
                <a:ea typeface="굴림" charset="-127"/>
                <a:cs typeface="굴림" charset="-127"/>
              </a:rPr>
              <a:t>Data from a store hit written into data portion of cache during tag access of subsequent store</a:t>
            </a:r>
          </a:p>
        </p:txBody>
      </p:sp>
      <p:grpSp>
        <p:nvGrpSpPr>
          <p:cNvPr id="1494061" name="Group 45"/>
          <p:cNvGrpSpPr>
            <a:grpSpLocks/>
          </p:cNvGrpSpPr>
          <p:nvPr/>
        </p:nvGrpSpPr>
        <p:grpSpPr bwMode="auto">
          <a:xfrm rot="5400000">
            <a:off x="3695700" y="4305300"/>
            <a:ext cx="533400" cy="304800"/>
            <a:chOff x="4992" y="3744"/>
            <a:chExt cx="336" cy="192"/>
          </a:xfrm>
        </p:grpSpPr>
        <p:sp>
          <p:nvSpPr>
            <p:cNvPr id="1494062" name="Rectangle 46"/>
            <p:cNvSpPr>
              <a:spLocks noChangeArrowheads="1"/>
            </p:cNvSpPr>
            <p:nvPr/>
          </p:nvSpPr>
          <p:spPr bwMode="auto">
            <a:xfrm>
              <a:off x="4992" y="3744"/>
              <a:ext cx="336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4063" name="Freeform 47"/>
            <p:cNvSpPr>
              <a:spLocks/>
            </p:cNvSpPr>
            <p:nvPr/>
          </p:nvSpPr>
          <p:spPr bwMode="auto">
            <a:xfrm>
              <a:off x="4992" y="3744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4064" name="Freeform 48"/>
          <p:cNvSpPr>
            <a:spLocks/>
          </p:cNvSpPr>
          <p:nvPr/>
        </p:nvSpPr>
        <p:spPr bwMode="auto">
          <a:xfrm>
            <a:off x="2590800" y="4419600"/>
            <a:ext cx="12192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0" y="0"/>
              </a:cxn>
              <a:cxn ang="0">
                <a:pos x="768" y="0"/>
              </a:cxn>
            </a:cxnLst>
            <a:rect l="0" t="0" r="r" b="b"/>
            <a:pathLst>
              <a:path w="768" h="432">
                <a:moveTo>
                  <a:pt x="0" y="432"/>
                </a:moveTo>
                <a:lnTo>
                  <a:pt x="0" y="0"/>
                </a:lnTo>
                <a:lnTo>
                  <a:pt x="76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5" name="AutoShape 49"/>
          <p:cNvSpPr>
            <a:spLocks noChangeArrowheads="1"/>
          </p:cNvSpPr>
          <p:nvPr/>
        </p:nvSpPr>
        <p:spPr bwMode="auto">
          <a:xfrm flipV="1">
            <a:off x="6324600" y="2895600"/>
            <a:ext cx="304800" cy="2444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6" name="Freeform 50"/>
          <p:cNvSpPr>
            <a:spLocks/>
          </p:cNvSpPr>
          <p:nvPr/>
        </p:nvSpPr>
        <p:spPr bwMode="auto">
          <a:xfrm>
            <a:off x="4114800" y="3048000"/>
            <a:ext cx="2286000" cy="1371600"/>
          </a:xfrm>
          <a:custGeom>
            <a:avLst/>
            <a:gdLst/>
            <a:ahLst/>
            <a:cxnLst>
              <a:cxn ang="0">
                <a:pos x="0" y="864"/>
              </a:cxn>
              <a:cxn ang="0">
                <a:pos x="96" y="864"/>
              </a:cxn>
              <a:cxn ang="0">
                <a:pos x="96" y="0"/>
              </a:cxn>
              <a:cxn ang="0">
                <a:pos x="1440" y="0"/>
              </a:cxn>
            </a:cxnLst>
            <a:rect l="0" t="0" r="r" b="b"/>
            <a:pathLst>
              <a:path w="1440" h="864">
                <a:moveTo>
                  <a:pt x="0" y="864"/>
                </a:moveTo>
                <a:lnTo>
                  <a:pt x="96" y="864"/>
                </a:lnTo>
                <a:lnTo>
                  <a:pt x="96" y="0"/>
                </a:lnTo>
                <a:lnTo>
                  <a:pt x="144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7" name="Line 51"/>
          <p:cNvSpPr>
            <a:spLocks noChangeShapeType="1"/>
          </p:cNvSpPr>
          <p:nvPr/>
        </p:nvSpPr>
        <p:spPr bwMode="auto">
          <a:xfrm>
            <a:off x="64770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4068" name="Line 52"/>
          <p:cNvSpPr>
            <a:spLocks noChangeShapeType="1"/>
          </p:cNvSpPr>
          <p:nvPr/>
        </p:nvSpPr>
        <p:spPr bwMode="auto">
          <a:xfrm>
            <a:off x="2438400" y="11430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0A41B-2E7D-C44B-A66B-FC59ED7BED8F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82000" cy="736600"/>
          </a:xfrm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Write Buffer to Reduce Read Miss Penalty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733800"/>
            <a:ext cx="8915400" cy="24384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dirty="0">
                <a:ea typeface="굴림" charset="-127"/>
                <a:cs typeface="굴림" charset="-127"/>
              </a:rPr>
              <a:t>Processor is not stalled on writes, and read misses can go ahead of write to main memory</a:t>
            </a:r>
            <a:endParaRPr lang="en-US" altLang="ko-KR" b="1" dirty="0" smtClean="0">
              <a:ea typeface="굴림" charset="-127"/>
              <a:cs typeface="굴림" charset="-127"/>
            </a:endParaRPr>
          </a:p>
          <a:p>
            <a:pPr marL="231775" indent="-231775">
              <a:buFontTx/>
              <a:buNone/>
            </a:pPr>
            <a:r>
              <a:rPr lang="en-US" altLang="ko-KR" sz="2000" b="1" dirty="0" smtClean="0">
                <a:ea typeface="굴림" charset="-127"/>
                <a:cs typeface="굴림" charset="-127"/>
              </a:rPr>
              <a:t>Problem</a:t>
            </a:r>
            <a:r>
              <a:rPr lang="en-US" altLang="ko-KR" sz="2000" b="1" dirty="0">
                <a:ea typeface="굴림" charset="-127"/>
                <a:cs typeface="굴림" charset="-127"/>
              </a:rPr>
              <a:t>:</a:t>
            </a:r>
            <a:r>
              <a:rPr lang="en-US" altLang="ko-KR" sz="2000" dirty="0">
                <a:ea typeface="굴림" charset="-127"/>
                <a:cs typeface="굴림" charset="-127"/>
              </a:rPr>
              <a:t> Write buffer may hold updated value of location needed by a read miss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Simple scheme: </a:t>
            </a:r>
            <a:r>
              <a:rPr lang="en-US" altLang="ko-KR" sz="2000" dirty="0">
                <a:ea typeface="굴림" charset="-127"/>
                <a:cs typeface="굴림" charset="-127"/>
              </a:rPr>
              <a:t>on a read miss, wait for the write buffer to go empty</a:t>
            </a:r>
          </a:p>
          <a:p>
            <a:pPr marL="231775" indent="-231775"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Faster scheme:</a:t>
            </a:r>
            <a:r>
              <a:rPr lang="en-US" altLang="ko-KR" sz="2000" dirty="0">
                <a:ea typeface="굴림" charset="-127"/>
                <a:cs typeface="굴림" charset="-127"/>
              </a:rPr>
              <a:t> Check write buffer addresses against read miss addresses, if no match, allow read miss to go ahead of writes, else, return value in write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buffer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  <p:sp>
        <p:nvSpPr>
          <p:cNvPr id="1496068" name="Rectangle 4"/>
          <p:cNvSpPr>
            <a:spLocks noChangeArrowheads="1"/>
          </p:cNvSpPr>
          <p:nvPr/>
        </p:nvSpPr>
        <p:spPr bwMode="auto">
          <a:xfrm>
            <a:off x="990600" y="990600"/>
            <a:ext cx="1016000" cy="1752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2667000" y="1066800"/>
            <a:ext cx="1600200" cy="15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Data Cache</a:t>
            </a:r>
          </a:p>
        </p:txBody>
      </p:sp>
      <p:sp>
        <p:nvSpPr>
          <p:cNvPr id="1496070" name="Line 6"/>
          <p:cNvSpPr>
            <a:spLocks noChangeShapeType="1"/>
          </p:cNvSpPr>
          <p:nvPr/>
        </p:nvSpPr>
        <p:spPr bwMode="auto">
          <a:xfrm flipH="1" flipV="1">
            <a:off x="1981200" y="2057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1" name="Rectangle 7"/>
          <p:cNvSpPr>
            <a:spLocks noChangeArrowheads="1"/>
          </p:cNvSpPr>
          <p:nvPr/>
        </p:nvSpPr>
        <p:spPr bwMode="auto">
          <a:xfrm>
            <a:off x="6629400" y="914400"/>
            <a:ext cx="1371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Unified L2 Cache</a:t>
            </a:r>
          </a:p>
        </p:txBody>
      </p:sp>
      <p:sp>
        <p:nvSpPr>
          <p:cNvPr id="1496072" name="Rectangle 8"/>
          <p:cNvSpPr>
            <a:spLocks noChangeArrowheads="1"/>
          </p:cNvSpPr>
          <p:nvPr/>
        </p:nvSpPr>
        <p:spPr bwMode="auto">
          <a:xfrm>
            <a:off x="1143000" y="19812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>
                <a:latin typeface="Verdana" charset="0"/>
              </a:rPr>
              <a:t>RF</a:t>
            </a:r>
          </a:p>
        </p:txBody>
      </p:sp>
      <p:sp>
        <p:nvSpPr>
          <p:cNvPr id="1496073" name="Line 9"/>
          <p:cNvSpPr>
            <a:spLocks noChangeShapeType="1"/>
          </p:cNvSpPr>
          <p:nvPr/>
        </p:nvSpPr>
        <p:spPr bwMode="auto">
          <a:xfrm flipV="1">
            <a:off x="12954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4" name="Line 10"/>
          <p:cNvSpPr>
            <a:spLocks noChangeShapeType="1"/>
          </p:cNvSpPr>
          <p:nvPr/>
        </p:nvSpPr>
        <p:spPr bwMode="auto">
          <a:xfrm flipV="1">
            <a:off x="14478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5" name="Line 11"/>
          <p:cNvSpPr>
            <a:spLocks noChangeShapeType="1"/>
          </p:cNvSpPr>
          <p:nvPr/>
        </p:nvSpPr>
        <p:spPr bwMode="auto">
          <a:xfrm>
            <a:off x="1600200" y="17526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6" name="Text Box 12"/>
          <p:cNvSpPr txBox="1">
            <a:spLocks noChangeArrowheads="1"/>
          </p:cNvSpPr>
          <p:nvPr/>
        </p:nvSpPr>
        <p:spPr bwMode="auto">
          <a:xfrm>
            <a:off x="990600" y="12954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Verdana" charset="0"/>
              </a:rPr>
              <a:t>CPU</a:t>
            </a:r>
          </a:p>
        </p:txBody>
      </p:sp>
      <p:sp>
        <p:nvSpPr>
          <p:cNvPr id="1496077" name="Rectangle 13"/>
          <p:cNvSpPr>
            <a:spLocks noChangeArrowheads="1"/>
          </p:cNvSpPr>
          <p:nvPr/>
        </p:nvSpPr>
        <p:spPr bwMode="auto">
          <a:xfrm>
            <a:off x="5410200" y="1905000"/>
            <a:ext cx="8382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Write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Verdana" charset="0"/>
              </a:rPr>
              <a:t>buffer</a:t>
            </a:r>
          </a:p>
        </p:txBody>
      </p:sp>
      <p:sp>
        <p:nvSpPr>
          <p:cNvPr id="1496078" name="Line 14"/>
          <p:cNvSpPr>
            <a:spLocks noChangeShapeType="1"/>
          </p:cNvSpPr>
          <p:nvPr/>
        </p:nvSpPr>
        <p:spPr bwMode="auto">
          <a:xfrm>
            <a:off x="4267200" y="2286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79" name="Line 15"/>
          <p:cNvSpPr>
            <a:spLocks noChangeShapeType="1"/>
          </p:cNvSpPr>
          <p:nvPr/>
        </p:nvSpPr>
        <p:spPr bwMode="auto">
          <a:xfrm>
            <a:off x="4267200" y="1295400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med"/>
            <a:tailEnd type="non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80" name="Text Box 16"/>
          <p:cNvSpPr txBox="1">
            <a:spLocks noChangeArrowheads="1"/>
          </p:cNvSpPr>
          <p:nvPr/>
        </p:nvSpPr>
        <p:spPr bwMode="auto">
          <a:xfrm>
            <a:off x="1981200" y="2743200"/>
            <a:ext cx="54102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Evicted dirty lines for </a:t>
            </a:r>
            <a:r>
              <a:rPr lang="en-US" sz="1800" dirty="0" err="1">
                <a:solidFill>
                  <a:srgbClr val="56127A"/>
                </a:solidFill>
                <a:latin typeface="Verdana" charset="0"/>
              </a:rPr>
              <a:t>writeback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 cache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OR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All writes in </a:t>
            </a:r>
            <a:r>
              <a:rPr lang="en-US" sz="1800" dirty="0" err="1" smtClean="0">
                <a:solidFill>
                  <a:srgbClr val="56127A"/>
                </a:solidFill>
                <a:latin typeface="Verdana" charset="0"/>
              </a:rPr>
              <a:t>writethrough</a:t>
            </a:r>
            <a:r>
              <a:rPr lang="en-US" sz="1800" dirty="0" smtClean="0">
                <a:solidFill>
                  <a:srgbClr val="56127A"/>
                </a:solidFill>
                <a:latin typeface="Verdana" charset="0"/>
              </a:rPr>
              <a:t> </a:t>
            </a:r>
            <a:r>
              <a:rPr lang="en-US" sz="1800" dirty="0">
                <a:solidFill>
                  <a:srgbClr val="56127A"/>
                </a:solidFill>
                <a:latin typeface="Verdana" charset="0"/>
              </a:rPr>
              <a:t>cache</a:t>
            </a:r>
          </a:p>
        </p:txBody>
      </p:sp>
      <p:sp>
        <p:nvSpPr>
          <p:cNvPr id="1496081" name="Line 17"/>
          <p:cNvSpPr>
            <a:spLocks noChangeShapeType="1"/>
          </p:cNvSpPr>
          <p:nvPr/>
        </p:nvSpPr>
        <p:spPr bwMode="auto">
          <a:xfrm>
            <a:off x="6248400" y="2286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6082" name="Line 18"/>
          <p:cNvSpPr>
            <a:spLocks noChangeShapeType="1"/>
          </p:cNvSpPr>
          <p:nvPr/>
        </p:nvSpPr>
        <p:spPr bwMode="auto">
          <a:xfrm flipH="1" flipV="1">
            <a:off x="1981200" y="1295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4" name="Straight Connector 23"/>
          <p:cNvCxnSpPr>
            <a:stCxn id="1496080" idx="0"/>
          </p:cNvCxnSpPr>
          <p:nvPr/>
        </p:nvCxnSpPr>
        <p:spPr bwMode="auto">
          <a:xfrm rot="5400000" flipH="1" flipV="1">
            <a:off x="4591050" y="2457450"/>
            <a:ext cx="381000" cy="190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8350-A166-4C4F-AB06-B7F03E86EE38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292975" cy="7366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Block-level Optimizations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534400" cy="3211513"/>
          </a:xfrm>
        </p:spPr>
        <p:txBody>
          <a:bodyPr/>
          <a:lstStyle/>
          <a:p>
            <a:pPr marL="230188" indent="-230188"/>
            <a:r>
              <a:rPr lang="en-US" altLang="ko-KR">
                <a:ea typeface="굴림" charset="-127"/>
                <a:cs typeface="굴림" charset="-127"/>
              </a:rPr>
              <a:t>Tags are too large, i.e., too much overhead</a:t>
            </a:r>
          </a:p>
          <a:p>
            <a:pPr marL="571500" lvl="1" indent="-227013"/>
            <a:r>
              <a:rPr lang="en-US" altLang="ko-KR" sz="2000">
                <a:ea typeface="굴림" charset="-127"/>
                <a:cs typeface="굴림" charset="-127"/>
              </a:rPr>
              <a:t>Simple solution: Larger blocks, but miss penalty could be large.</a:t>
            </a:r>
            <a:endParaRPr lang="en-US" altLang="ko-KR" sz="200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230188" indent="-230188"/>
            <a:r>
              <a:rPr lang="en-US" altLang="ko-KR">
                <a:ea typeface="굴림" charset="-127"/>
                <a:cs typeface="굴림" charset="-127"/>
              </a:rPr>
              <a:t>Sub-block placement (aka sector cache)</a:t>
            </a:r>
          </a:p>
          <a:p>
            <a:pPr marL="571500" lvl="1" indent="-227013"/>
            <a:r>
              <a:rPr lang="en-US" altLang="ko-KR" sz="2000">
                <a:ea typeface="굴림" charset="-127"/>
                <a:cs typeface="굴림" charset="-127"/>
              </a:rPr>
              <a:t>A valid bit added to units smaller than full block, called sub-blocks</a:t>
            </a:r>
          </a:p>
          <a:p>
            <a:pPr marL="571500" lvl="1" indent="-227013"/>
            <a:r>
              <a:rPr lang="en-US" altLang="ko-KR" sz="2000">
                <a:ea typeface="굴림" charset="-127"/>
                <a:cs typeface="굴림" charset="-127"/>
              </a:rPr>
              <a:t>Only read a sub-block on a miss</a:t>
            </a:r>
          </a:p>
          <a:p>
            <a:pPr marL="571500" lvl="1" indent="-227013"/>
            <a:r>
              <a:rPr lang="en-US" altLang="ko-KR" sz="2000" i="1">
                <a:solidFill>
                  <a:schemeClr val="tx2"/>
                </a:solidFill>
                <a:ea typeface="굴림" charset="-127"/>
                <a:cs typeface="굴림" charset="-127"/>
              </a:rPr>
              <a:t>If a tag matches, is the word in the cache?</a:t>
            </a:r>
          </a:p>
          <a:p>
            <a:pPr marL="571500" lvl="1" indent="-227013"/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00164" name="Rectangle 4"/>
          <p:cNvSpPr>
            <a:spLocks noChangeArrowheads="1"/>
          </p:cNvSpPr>
          <p:nvPr/>
        </p:nvSpPr>
        <p:spPr bwMode="auto">
          <a:xfrm>
            <a:off x="1447800" y="4267200"/>
            <a:ext cx="685800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 b="1" i="1"/>
          </a:p>
        </p:txBody>
      </p:sp>
      <p:sp>
        <p:nvSpPr>
          <p:cNvPr id="1500165" name="Rectangle 5"/>
          <p:cNvSpPr>
            <a:spLocks noChangeArrowheads="1"/>
          </p:cNvSpPr>
          <p:nvPr/>
        </p:nvSpPr>
        <p:spPr bwMode="auto">
          <a:xfrm>
            <a:off x="2895600" y="4267200"/>
            <a:ext cx="4267200" cy="1143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6" name="Line 6"/>
          <p:cNvSpPr>
            <a:spLocks noChangeShapeType="1"/>
          </p:cNvSpPr>
          <p:nvPr/>
        </p:nvSpPr>
        <p:spPr bwMode="auto">
          <a:xfrm>
            <a:off x="32004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7" name="Line 7"/>
          <p:cNvSpPr>
            <a:spLocks noChangeShapeType="1"/>
          </p:cNvSpPr>
          <p:nvPr/>
        </p:nvSpPr>
        <p:spPr bwMode="auto">
          <a:xfrm>
            <a:off x="39624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8" name="Line 8"/>
          <p:cNvSpPr>
            <a:spLocks noChangeShapeType="1"/>
          </p:cNvSpPr>
          <p:nvPr/>
        </p:nvSpPr>
        <p:spPr bwMode="auto">
          <a:xfrm>
            <a:off x="42672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69" name="Line 9"/>
          <p:cNvSpPr>
            <a:spLocks noChangeShapeType="1"/>
          </p:cNvSpPr>
          <p:nvPr/>
        </p:nvSpPr>
        <p:spPr bwMode="auto">
          <a:xfrm>
            <a:off x="50292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0" name="Line 10"/>
          <p:cNvSpPr>
            <a:spLocks noChangeShapeType="1"/>
          </p:cNvSpPr>
          <p:nvPr/>
        </p:nvSpPr>
        <p:spPr bwMode="auto">
          <a:xfrm>
            <a:off x="53340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1" name="Line 11"/>
          <p:cNvSpPr>
            <a:spLocks noChangeShapeType="1"/>
          </p:cNvSpPr>
          <p:nvPr/>
        </p:nvSpPr>
        <p:spPr bwMode="auto">
          <a:xfrm>
            <a:off x="6096000" y="4267200"/>
            <a:ext cx="0" cy="1143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2" name="Line 12"/>
          <p:cNvSpPr>
            <a:spLocks noChangeShapeType="1"/>
          </p:cNvSpPr>
          <p:nvPr/>
        </p:nvSpPr>
        <p:spPr bwMode="auto">
          <a:xfrm>
            <a:off x="6400800" y="4267200"/>
            <a:ext cx="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3" name="Line 13"/>
          <p:cNvSpPr>
            <a:spLocks noChangeShapeType="1"/>
          </p:cNvSpPr>
          <p:nvPr/>
        </p:nvSpPr>
        <p:spPr bwMode="auto">
          <a:xfrm>
            <a:off x="2895600" y="4648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4" name="Line 14"/>
          <p:cNvSpPr>
            <a:spLocks noChangeShapeType="1"/>
          </p:cNvSpPr>
          <p:nvPr/>
        </p:nvSpPr>
        <p:spPr bwMode="auto">
          <a:xfrm>
            <a:off x="2895600" y="5029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5" name="Line 15"/>
          <p:cNvSpPr>
            <a:spLocks noChangeShapeType="1"/>
          </p:cNvSpPr>
          <p:nvPr/>
        </p:nvSpPr>
        <p:spPr bwMode="auto">
          <a:xfrm>
            <a:off x="2895600" y="5410200"/>
            <a:ext cx="426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6" name="Line 16"/>
          <p:cNvSpPr>
            <a:spLocks noChangeShapeType="1"/>
          </p:cNvSpPr>
          <p:nvPr/>
        </p:nvSpPr>
        <p:spPr bwMode="auto">
          <a:xfrm flipH="1">
            <a:off x="1447800" y="46482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7" name="Line 17"/>
          <p:cNvSpPr>
            <a:spLocks noChangeShapeType="1"/>
          </p:cNvSpPr>
          <p:nvPr/>
        </p:nvSpPr>
        <p:spPr bwMode="auto">
          <a:xfrm flipH="1">
            <a:off x="1447800" y="50292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0178" name="Text Box 18"/>
          <p:cNvSpPr txBox="1">
            <a:spLocks noChangeArrowheads="1"/>
          </p:cNvSpPr>
          <p:nvPr/>
        </p:nvSpPr>
        <p:spPr bwMode="auto">
          <a:xfrm>
            <a:off x="1447800" y="4267200"/>
            <a:ext cx="701675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100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300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/>
              <a:t>204</a:t>
            </a:r>
          </a:p>
        </p:txBody>
      </p:sp>
      <p:sp>
        <p:nvSpPr>
          <p:cNvPr id="1500179" name="Text Box 19"/>
          <p:cNvSpPr txBox="1">
            <a:spLocks noChangeArrowheads="1"/>
          </p:cNvSpPr>
          <p:nvPr/>
        </p:nvSpPr>
        <p:spPr bwMode="auto">
          <a:xfrm>
            <a:off x="2895600" y="4267200"/>
            <a:ext cx="4038600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 dirty="0"/>
              <a:t>1             1              1             1  </a:t>
            </a:r>
          </a:p>
          <a:p>
            <a:pPr marL="457200" indent="-457200" algn="l">
              <a:lnSpc>
                <a:spcPts val="2800"/>
              </a:lnSpc>
              <a:spcBef>
                <a:spcPct val="0"/>
              </a:spcBef>
              <a:buFontTx/>
              <a:buAutoNum type="arabicPlain"/>
            </a:pPr>
            <a:r>
              <a:rPr lang="en-US" sz="2000" b="1" i="1" dirty="0"/>
              <a:t>       </a:t>
            </a:r>
            <a:r>
              <a:rPr lang="en-US" sz="2000" b="1" i="1" dirty="0" smtClean="0"/>
              <a:t>  1              </a:t>
            </a:r>
            <a:r>
              <a:rPr lang="en-US" sz="2000" b="1" i="1" dirty="0"/>
              <a:t>0             0</a:t>
            </a:r>
          </a:p>
          <a:p>
            <a:pPr marL="457200" indent="-457200" algn="l">
              <a:lnSpc>
                <a:spcPts val="2800"/>
              </a:lnSpc>
              <a:spcBef>
                <a:spcPct val="0"/>
              </a:spcBef>
            </a:pPr>
            <a:r>
              <a:rPr lang="en-US" sz="2000" b="1" i="1" dirty="0"/>
              <a:t>0             1              0             1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774EF-13B0-2A4A-9FC4-4CEF6F67DBEF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8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7F976-12BD-5E42-B483-A1C37F766528}" type="slidenum">
              <a:rPr lang="en-US"/>
              <a:pPr/>
              <a:t>15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Multilevel Caches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772400" cy="914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Problem: A </a:t>
            </a:r>
            <a:r>
              <a:rPr lang="en-US" altLang="ko-KR" dirty="0">
                <a:ea typeface="굴림" charset="-127"/>
                <a:cs typeface="굴림" charset="-127"/>
              </a:rPr>
              <a:t>memory cannot be large and fast</a:t>
            </a:r>
            <a:endParaRPr lang="en-US" altLang="ko-KR" dirty="0" smtClean="0"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dirty="0" smtClean="0">
                <a:ea typeface="굴림" charset="-127"/>
                <a:cs typeface="굴림" charset="-127"/>
              </a:rPr>
              <a:t>Solution: Increasing </a:t>
            </a:r>
            <a:r>
              <a:rPr lang="en-US" altLang="ko-KR" dirty="0">
                <a:ea typeface="굴림" charset="-127"/>
                <a:cs typeface="굴림" charset="-127"/>
              </a:rPr>
              <a:t>sizes of cache at each </a:t>
            </a:r>
            <a:r>
              <a:rPr lang="en-US" altLang="ko-KR" dirty="0" smtClean="0">
                <a:ea typeface="굴림" charset="-127"/>
                <a:cs typeface="굴림" charset="-127"/>
              </a:rPr>
              <a:t>level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97000" y="2590800"/>
            <a:ext cx="5994400" cy="1306513"/>
            <a:chOff x="552" y="1200"/>
            <a:chExt cx="4368" cy="1215"/>
          </a:xfrm>
        </p:grpSpPr>
        <p:sp>
          <p:nvSpPr>
            <p:cNvPr id="1544197" name="Rectangle 5"/>
            <p:cNvSpPr>
              <a:spLocks noChangeArrowheads="1"/>
            </p:cNvSpPr>
            <p:nvPr/>
          </p:nvSpPr>
          <p:spPr bwMode="auto">
            <a:xfrm>
              <a:off x="552" y="1440"/>
              <a:ext cx="768" cy="7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CPU</a:t>
              </a:r>
            </a:p>
          </p:txBody>
        </p:sp>
        <p:sp>
          <p:nvSpPr>
            <p:cNvPr id="1544198" name="Rectangle 6"/>
            <p:cNvSpPr>
              <a:spLocks noChangeArrowheads="1"/>
            </p:cNvSpPr>
            <p:nvPr/>
          </p:nvSpPr>
          <p:spPr bwMode="auto">
            <a:xfrm>
              <a:off x="1656" y="1584"/>
              <a:ext cx="480" cy="45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L1$</a:t>
              </a:r>
            </a:p>
          </p:txBody>
        </p:sp>
        <p:sp>
          <p:nvSpPr>
            <p:cNvPr id="1544199" name="Rectangle 7"/>
            <p:cNvSpPr>
              <a:spLocks noChangeArrowheads="1"/>
            </p:cNvSpPr>
            <p:nvPr/>
          </p:nvSpPr>
          <p:spPr bwMode="auto">
            <a:xfrm>
              <a:off x="2472" y="1440"/>
              <a:ext cx="816" cy="81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L2$</a:t>
              </a:r>
            </a:p>
          </p:txBody>
        </p:sp>
        <p:sp>
          <p:nvSpPr>
            <p:cNvPr id="1544200" name="Rectangle 8"/>
            <p:cNvSpPr>
              <a:spLocks noChangeArrowheads="1"/>
            </p:cNvSpPr>
            <p:nvPr/>
          </p:nvSpPr>
          <p:spPr bwMode="auto">
            <a:xfrm>
              <a:off x="3624" y="1200"/>
              <a:ext cx="1296" cy="12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sz="2400" b="1"/>
                <a:t>DRAM</a:t>
              </a:r>
            </a:p>
          </p:txBody>
        </p:sp>
        <p:sp>
          <p:nvSpPr>
            <p:cNvPr id="1544201" name="Line 9"/>
            <p:cNvSpPr>
              <a:spLocks noChangeShapeType="1"/>
            </p:cNvSpPr>
            <p:nvPr/>
          </p:nvSpPr>
          <p:spPr bwMode="auto">
            <a:xfrm>
              <a:off x="1320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ShapeType="1"/>
            </p:cNvSpPr>
            <p:nvPr/>
          </p:nvSpPr>
          <p:spPr bwMode="auto">
            <a:xfrm>
              <a:off x="2136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03" name="Line 11"/>
            <p:cNvSpPr>
              <a:spLocks noChangeShapeType="1"/>
            </p:cNvSpPr>
            <p:nvPr/>
          </p:nvSpPr>
          <p:spPr bwMode="auto">
            <a:xfrm>
              <a:off x="3288" y="1824"/>
              <a:ext cx="33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44204" name="Text Box 12"/>
          <p:cNvSpPr txBox="1">
            <a:spLocks noChangeArrowheads="1"/>
          </p:cNvSpPr>
          <p:nvPr/>
        </p:nvSpPr>
        <p:spPr bwMode="auto">
          <a:xfrm>
            <a:off x="304800" y="4343400"/>
            <a:ext cx="8572500" cy="1311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Verdana" charset="0"/>
              </a:rPr>
              <a:t>Local miss rate = misses in cache / accesses to cache</a:t>
            </a:r>
          </a:p>
          <a:p>
            <a:pPr algn="l"/>
            <a:r>
              <a:rPr lang="en-US" sz="2000">
                <a:latin typeface="Verdana" charset="0"/>
              </a:rPr>
              <a:t>Global miss rate = misses in cache / CPU memory accesses</a:t>
            </a:r>
          </a:p>
          <a:p>
            <a:pPr algn="l"/>
            <a:r>
              <a:rPr lang="en-US" sz="2000">
                <a:latin typeface="Verdana" charset="0"/>
              </a:rPr>
              <a:t>Misses per instruction = misses in cache / number of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F70A-92F6-AB46-9CC1-97E41523B232}" type="slidenum">
              <a:rPr lang="en-US"/>
              <a:pPr/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Presence of L2 influences L1 design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0000"/>
            <a:ext cx="9144000" cy="5283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/>
              <a:t>Use smaller L1 if there is also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Trade increased L1 miss rate for reduced L1 hit time and reduced L1 miss penalty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Reduces average access energy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sz="3200" dirty="0"/>
              <a:t>Use simpler write-through L1 with on-chip L2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Write-back L2 cache absorbs write traffic, doesn’t go off-chip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At most one L1 miss request per L1 access (no dirty victim write back) simplifies pipeline control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Simplifies coherence issues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sz="2400" dirty="0"/>
              <a:t>Simplifies error recovery in L1 (can use just parity bits in L1 and reload from L2 when parity error detected on L1 read)</a:t>
            </a:r>
          </a:p>
          <a:p>
            <a:pPr>
              <a:lnSpc>
                <a:spcPct val="100000"/>
              </a:lnSpc>
              <a:spcBef>
                <a:spcPct val="10000"/>
              </a:spcBef>
              <a:buFontTx/>
              <a:buNone/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41CF-CA2F-B947-B167-4EF6FBB2C043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Inclusion Policy</a:t>
            </a:r>
          </a:p>
        </p:txBody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683500" cy="4927600"/>
          </a:xfrm>
        </p:spPr>
        <p:txBody>
          <a:bodyPr/>
          <a:lstStyle/>
          <a:p>
            <a:pPr marL="342900" indent="-342900">
              <a:spcBef>
                <a:spcPts val="552"/>
              </a:spcBef>
            </a:pPr>
            <a:r>
              <a:rPr lang="en-US" altLang="ko-KR" sz="3200" dirty="0">
                <a:ea typeface="굴림" charset="-127"/>
                <a:cs typeface="굴림" charset="-127"/>
              </a:rPr>
              <a:t>Inclusive multilevel cache: 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holds copies of data in outer 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External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 coherence snoop access </a:t>
            </a:r>
            <a:r>
              <a:rPr lang="en-US" altLang="ko-KR" sz="2400" dirty="0">
                <a:ea typeface="굴림" charset="-127"/>
                <a:cs typeface="굴림" charset="-127"/>
              </a:rPr>
              <a:t>need only check outer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</a:pPr>
            <a:r>
              <a:rPr lang="en-US" altLang="ko-KR" sz="3200" i="1" dirty="0" smtClean="0">
                <a:ea typeface="굴림" charset="-127"/>
                <a:cs typeface="굴림" charset="-127"/>
              </a:rPr>
              <a:t>Exclusive</a:t>
            </a:r>
            <a:r>
              <a:rPr lang="en-US" altLang="ko-KR" sz="3200" dirty="0" smtClean="0">
                <a:ea typeface="굴림" charset="-127"/>
                <a:cs typeface="굴림" charset="-127"/>
              </a:rPr>
              <a:t> </a:t>
            </a:r>
            <a:r>
              <a:rPr lang="en-US" altLang="ko-KR" sz="3200" dirty="0">
                <a:ea typeface="굴림" charset="-127"/>
                <a:cs typeface="굴림" charset="-127"/>
              </a:rPr>
              <a:t>multilevel caches: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Inner cache may hold data not in outer</a:t>
            </a:r>
            <a:r>
              <a:rPr lang="ko-KR" altLang="en-US" sz="2400" dirty="0">
                <a:ea typeface="굴림" charset="-127"/>
                <a:cs typeface="굴림" charset="-127"/>
              </a:rPr>
              <a:t> </a:t>
            </a:r>
            <a:r>
              <a:rPr lang="en-US" altLang="ko-KR" sz="2400" dirty="0">
                <a:ea typeface="굴림" charset="-127"/>
                <a:cs typeface="굴림" charset="-127"/>
              </a:rPr>
              <a:t>cache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Swap lines between inner/outer caches on miss</a:t>
            </a:r>
          </a:p>
          <a:p>
            <a:pPr marL="742950" lvl="1" indent="-285750">
              <a:spcBef>
                <a:spcPts val="552"/>
              </a:spcBef>
            </a:pPr>
            <a:r>
              <a:rPr lang="en-US" altLang="ko-KR" sz="2400" dirty="0">
                <a:ea typeface="굴림" charset="-127"/>
                <a:cs typeface="굴림" charset="-127"/>
              </a:rPr>
              <a:t>Used in AMD </a:t>
            </a:r>
            <a:r>
              <a:rPr lang="en-US" altLang="ko-KR" sz="2400" dirty="0" err="1">
                <a:ea typeface="굴림" charset="-127"/>
                <a:cs typeface="굴림" charset="-127"/>
              </a:rPr>
              <a:t>Athlon</a:t>
            </a:r>
            <a:r>
              <a:rPr lang="en-US" altLang="ko-KR" sz="2400" dirty="0">
                <a:ea typeface="굴림" charset="-127"/>
                <a:cs typeface="굴림" charset="-127"/>
              </a:rPr>
              <a:t> with 64KB primary and 256KB secondary cache</a:t>
            </a:r>
            <a:endParaRPr lang="en-US" altLang="ko-KR" sz="24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FontTx/>
              <a:buNone/>
            </a:pPr>
            <a:r>
              <a:rPr lang="en-US" altLang="ko-KR" sz="3200" dirty="0" smtClean="0">
                <a:ea typeface="굴림" charset="-127"/>
                <a:cs typeface="굴림" charset="-127"/>
              </a:rPr>
              <a:t>Why </a:t>
            </a:r>
            <a:r>
              <a:rPr lang="en-US" altLang="ko-KR" sz="3200" dirty="0">
                <a:ea typeface="굴림" charset="-127"/>
                <a:cs typeface="굴림" charset="-127"/>
              </a:rPr>
              <a:t>choose one type or the other?</a:t>
            </a:r>
            <a:endParaRPr lang="en-US" altLang="ko-KR" sz="3200" dirty="0" smtClean="0">
              <a:ea typeface="굴림" charset="-127"/>
              <a:cs typeface="굴림" charset="-127"/>
            </a:endParaRPr>
          </a:p>
          <a:p>
            <a:pPr marL="342900" indent="-342900">
              <a:spcBef>
                <a:spcPts val="552"/>
              </a:spcBef>
              <a:buNone/>
            </a:pPr>
            <a:endParaRPr lang="en-US" altLang="ko-KR" sz="32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68328-CA35-A84A-811E-D8B1E150F35A}" type="slidenum">
              <a:rPr lang="en-US"/>
              <a:pPr/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292975" cy="736600"/>
          </a:xfrm>
        </p:spPr>
        <p:txBody>
          <a:bodyPr/>
          <a:lstStyle/>
          <a:p>
            <a:r>
              <a:rPr lang="en-US" altLang="ko-KR" dirty="0">
                <a:ea typeface="굴림" charset="-127"/>
                <a:cs typeface="굴림" charset="-127"/>
              </a:rPr>
              <a:t>Itanium-2 On-Chip Caches</a:t>
            </a:r>
            <a:br>
              <a:rPr lang="en-US" altLang="ko-KR" dirty="0">
                <a:ea typeface="굴림" charset="-127"/>
                <a:cs typeface="굴림" charset="-127"/>
              </a:rPr>
            </a:br>
            <a:r>
              <a:rPr lang="en-US" altLang="ko-KR" sz="2400" dirty="0">
                <a:ea typeface="굴림" charset="-127"/>
                <a:cs typeface="굴림" charset="-127"/>
              </a:rPr>
              <a:t>(Intel/HP, 2002)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295400"/>
            <a:ext cx="4114800" cy="47244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1:</a:t>
            </a:r>
            <a:r>
              <a:rPr lang="en-US" altLang="ko-KR">
                <a:ea typeface="굴림" charset="-127"/>
                <a:cs typeface="굴림" charset="-127"/>
              </a:rPr>
              <a:t> 16KB, 4-way s.a., 64B line,  quad-port (2 load+2 store), single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2:</a:t>
            </a:r>
            <a:r>
              <a:rPr lang="en-US" altLang="ko-KR">
                <a:ea typeface="굴림" charset="-127"/>
                <a:cs typeface="굴림" charset="-127"/>
              </a:rPr>
              <a:t> 256KB, 4-way s.a, 128B line, quad-port (4 load or 4 store), five cycle latency</a:t>
            </a:r>
          </a:p>
          <a:p>
            <a:pPr marL="342900" indent="-342900">
              <a:lnSpc>
                <a:spcPct val="80000"/>
              </a:lnSpc>
              <a:buFontTx/>
              <a:buNone/>
            </a:pPr>
            <a:endParaRPr lang="en-US" altLang="ko-KR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80000"/>
              </a:lnSpc>
              <a:buFontTx/>
              <a:buNone/>
            </a:pPr>
            <a:r>
              <a:rPr lang="en-US" altLang="ko-KR" b="1">
                <a:ea typeface="굴림" charset="-127"/>
                <a:cs typeface="굴림" charset="-127"/>
              </a:rPr>
              <a:t>Level 3:</a:t>
            </a:r>
            <a:r>
              <a:rPr lang="en-US" altLang="ko-KR">
                <a:ea typeface="굴림" charset="-127"/>
                <a:cs typeface="굴림" charset="-127"/>
              </a:rPr>
              <a:t> 3MB, 12-way s.a., 128B line, single 32B port, twelve cycle latency</a:t>
            </a:r>
          </a:p>
        </p:txBody>
      </p:sp>
      <p:pic>
        <p:nvPicPr>
          <p:cNvPr id="1552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5041900" cy="5486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7 On-Chip Caches [IBM 2009]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63D-3259-CC47-846F-47C385D40AFA}" type="slidenum">
              <a:rPr lang="en-US" smtClean="0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45" y="1219200"/>
            <a:ext cx="6092055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066800"/>
            <a:ext cx="21379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32KB L1 I$/core</a:t>
            </a:r>
          </a:p>
          <a:p>
            <a:r>
              <a:rPr lang="en-US" sz="2000" dirty="0" smtClean="0"/>
              <a:t>32KB L1 D$/core</a:t>
            </a:r>
          </a:p>
          <a:p>
            <a:r>
              <a:rPr lang="en-US" sz="2000" dirty="0" smtClean="0"/>
              <a:t>3-cycle latency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438400" y="1752600"/>
            <a:ext cx="990600" cy="533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2895600" y="4114800"/>
            <a:ext cx="1447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2667000"/>
            <a:ext cx="2971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256KB Unified L2$/core</a:t>
            </a:r>
          </a:p>
          <a:p>
            <a:r>
              <a:rPr lang="en-US" sz="2000" dirty="0" smtClean="0"/>
              <a:t>8-cycle latency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343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32MB Unified Shared L3$</a:t>
            </a:r>
          </a:p>
          <a:p>
            <a:r>
              <a:rPr lang="en-US" sz="2000" dirty="0" smtClean="0"/>
              <a:t>Embedded DRAM</a:t>
            </a:r>
          </a:p>
          <a:p>
            <a:r>
              <a:rPr lang="en-US" sz="2000" dirty="0" smtClean="0"/>
              <a:t>25-cycle latency to local slice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743200" y="2895600"/>
            <a:ext cx="9144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7848-939E-7E43-907B-1F30974904B2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6</a:t>
            </a:r>
          </a:p>
        </p:txBody>
      </p:sp>
      <p:sp>
        <p:nvSpPr>
          <p:cNvPr id="12779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98500" y="1193800"/>
            <a:ext cx="7683500" cy="5207000"/>
          </a:xfrm>
        </p:spPr>
        <p:txBody>
          <a:bodyPr/>
          <a:lstStyle/>
          <a:p>
            <a:r>
              <a:rPr lang="en-US" dirty="0"/>
              <a:t>Dynamic RAM (DRAM) is main form of main memory storage in use today</a:t>
            </a:r>
          </a:p>
          <a:p>
            <a:pPr lvl="1"/>
            <a:r>
              <a:rPr lang="en-US" dirty="0"/>
              <a:t>Holds values on small capacitors, need refreshing (hence dynamic)</a:t>
            </a:r>
          </a:p>
          <a:p>
            <a:pPr lvl="1"/>
            <a:r>
              <a:rPr lang="en-US" dirty="0"/>
              <a:t>Slow multi-step access: </a:t>
            </a:r>
            <a:r>
              <a:rPr lang="en-US" dirty="0" err="1"/>
              <a:t>precharge</a:t>
            </a:r>
            <a:r>
              <a:rPr lang="en-US" dirty="0"/>
              <a:t>, read row, read column</a:t>
            </a:r>
          </a:p>
          <a:p>
            <a:r>
              <a:rPr lang="en-US" dirty="0"/>
              <a:t>Static RAM (SRAM) is faster but more expensive</a:t>
            </a:r>
          </a:p>
          <a:p>
            <a:pPr lvl="1"/>
            <a:r>
              <a:rPr lang="en-US" dirty="0"/>
              <a:t>Used to build on-chip memory for caches</a:t>
            </a:r>
            <a:endParaRPr lang="en-US" dirty="0" smtClean="0"/>
          </a:p>
          <a:p>
            <a:r>
              <a:rPr lang="en-US" dirty="0" smtClean="0"/>
              <a:t>Cache holds small set of values in fast memory (SRAM) close to processor</a:t>
            </a:r>
          </a:p>
          <a:p>
            <a:pPr lvl="1"/>
            <a:r>
              <a:rPr lang="en-US" dirty="0" smtClean="0"/>
              <a:t>Need to develop search scheme to find values in cache, and replacement policy to make space for newly accessed locations</a:t>
            </a:r>
          </a:p>
          <a:p>
            <a:r>
              <a:rPr lang="en-US" dirty="0" smtClean="0"/>
              <a:t>Caches </a:t>
            </a:r>
            <a:r>
              <a:rPr lang="en-US" dirty="0"/>
              <a:t>exploit two forms of predictability in memory reference streams</a:t>
            </a:r>
          </a:p>
          <a:p>
            <a:pPr lvl="1"/>
            <a:r>
              <a:rPr lang="en-US" dirty="0"/>
              <a:t>Temporal locality, same location likely to be accessed again soon</a:t>
            </a:r>
          </a:p>
          <a:p>
            <a:pPr lvl="1"/>
            <a:r>
              <a:rPr lang="en-US" dirty="0"/>
              <a:t>Spatial locality, neighboring location likely to be accessed </a:t>
            </a:r>
            <a:r>
              <a:rPr lang="en-US" dirty="0" smtClean="0"/>
              <a:t>soon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F614-3F75-2E4A-B06F-7F44B9E3E4FC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Prefetching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543800" cy="5029200"/>
          </a:xfrm>
          <a:ln/>
        </p:spPr>
        <p:txBody>
          <a:bodyPr/>
          <a:lstStyle/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Speculate on future instruction and data accesses and fetch them into cache(s)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Instruction accesses easier to predict than data accesses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Varieties of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Hardware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Software prefetching</a:t>
            </a:r>
          </a:p>
          <a:p>
            <a:pPr marL="742950" lvl="1" indent="-285750"/>
            <a:r>
              <a:rPr lang="en-US" altLang="ko-KR" sz="2400">
                <a:ea typeface="굴림" charset="-127"/>
                <a:cs typeface="굴림" charset="-127"/>
              </a:rPr>
              <a:t>Mixed schemes</a:t>
            </a:r>
            <a:endParaRPr lang="en-US" altLang="ko-KR" sz="200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</a:pPr>
            <a:r>
              <a:rPr lang="en-US" altLang="ko-KR" sz="3600" i="1">
                <a:ea typeface="굴림" charset="-127"/>
                <a:cs typeface="굴림" charset="-127"/>
              </a:rPr>
              <a:t>What types of misses does prefetching affect?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AC54-6CD8-7843-8534-19F165D3DEA8}" type="slidenum">
              <a:rPr lang="en-US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Issues in Prefetching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270000"/>
            <a:ext cx="7772400" cy="1600200"/>
          </a:xfrm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Usefulness – should produce hits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Timeliness – not late and not too early</a:t>
            </a:r>
          </a:p>
          <a:p>
            <a:r>
              <a:rPr lang="en-US" altLang="ko-KR">
                <a:ea typeface="굴림" charset="-127"/>
                <a:cs typeface="굴림" charset="-127"/>
              </a:rPr>
              <a:t>Cache and bandwidth pollution</a:t>
            </a:r>
          </a:p>
        </p:txBody>
      </p:sp>
      <p:sp>
        <p:nvSpPr>
          <p:cNvPr id="1547268" name="Rectangle 4"/>
          <p:cNvSpPr>
            <a:spLocks noChangeArrowheads="1"/>
          </p:cNvSpPr>
          <p:nvPr/>
        </p:nvSpPr>
        <p:spPr bwMode="auto">
          <a:xfrm>
            <a:off x="1524000" y="3213100"/>
            <a:ext cx="1016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z="2000" b="1">
              <a:ea typeface="굴림" charset="-127"/>
              <a:cs typeface="굴림" charset="-127"/>
            </a:endParaRPr>
          </a:p>
        </p:txBody>
      </p:sp>
      <p:sp>
        <p:nvSpPr>
          <p:cNvPr id="1547269" name="Rectangle 5"/>
          <p:cNvSpPr>
            <a:spLocks noChangeArrowheads="1"/>
          </p:cNvSpPr>
          <p:nvPr/>
        </p:nvSpPr>
        <p:spPr bwMode="auto">
          <a:xfrm>
            <a:off x="3200400" y="4432300"/>
            <a:ext cx="1600200" cy="9271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Data</a:t>
            </a:r>
            <a:endParaRPr lang="en-US" altLang="ko-KR" sz="2400" b="1">
              <a:ea typeface="굴림" charset="-127"/>
              <a:cs typeface="굴림" charset="-127"/>
            </a:endParaRPr>
          </a:p>
        </p:txBody>
      </p:sp>
      <p:sp>
        <p:nvSpPr>
          <p:cNvPr id="1547270" name="Line 6"/>
          <p:cNvSpPr>
            <a:spLocks noChangeShapeType="1"/>
          </p:cNvSpPr>
          <p:nvPr/>
        </p:nvSpPr>
        <p:spPr bwMode="auto">
          <a:xfrm flipH="1" flipV="1">
            <a:off x="2514600" y="36703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1" name="Line 7"/>
          <p:cNvSpPr>
            <a:spLocks noChangeShapeType="1"/>
          </p:cNvSpPr>
          <p:nvPr/>
        </p:nvSpPr>
        <p:spPr bwMode="auto">
          <a:xfrm flipH="1" flipV="1">
            <a:off x="2514600" y="48895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2" name="Rectangle 8"/>
          <p:cNvSpPr>
            <a:spLocks noChangeArrowheads="1"/>
          </p:cNvSpPr>
          <p:nvPr/>
        </p:nvSpPr>
        <p:spPr bwMode="auto">
          <a:xfrm>
            <a:off x="3200400" y="32131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L1 Instruction</a:t>
            </a:r>
          </a:p>
        </p:txBody>
      </p:sp>
      <p:sp>
        <p:nvSpPr>
          <p:cNvPr id="1547273" name="Rectangle 9"/>
          <p:cNvSpPr>
            <a:spLocks noChangeArrowheads="1"/>
          </p:cNvSpPr>
          <p:nvPr/>
        </p:nvSpPr>
        <p:spPr bwMode="auto">
          <a:xfrm>
            <a:off x="5715000" y="3213100"/>
            <a:ext cx="1524000" cy="2133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Unified L2 Cache</a:t>
            </a:r>
          </a:p>
        </p:txBody>
      </p:sp>
      <p:sp>
        <p:nvSpPr>
          <p:cNvPr id="1547274" name="Freeform 10"/>
          <p:cNvSpPr>
            <a:spLocks/>
          </p:cNvSpPr>
          <p:nvPr/>
        </p:nvSpPr>
        <p:spPr bwMode="auto">
          <a:xfrm>
            <a:off x="4800600" y="3670300"/>
            <a:ext cx="914400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5" name="Freeform 11"/>
          <p:cNvSpPr>
            <a:spLocks/>
          </p:cNvSpPr>
          <p:nvPr/>
        </p:nvSpPr>
        <p:spPr bwMode="auto">
          <a:xfrm>
            <a:off x="4800600" y="4279900"/>
            <a:ext cx="457200" cy="6096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88" y="384"/>
              </a:cxn>
              <a:cxn ang="0">
                <a:pos x="0" y="384"/>
              </a:cxn>
            </a:cxnLst>
            <a:rect l="0" t="0" r="r" b="b"/>
            <a:pathLst>
              <a:path w="288" h="384">
                <a:moveTo>
                  <a:pt x="288" y="0"/>
                </a:moveTo>
                <a:lnTo>
                  <a:pt x="288" y="384"/>
                </a:lnTo>
                <a:lnTo>
                  <a:pt x="0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6" name="Rectangle 12"/>
          <p:cNvSpPr>
            <a:spLocks noChangeArrowheads="1"/>
          </p:cNvSpPr>
          <p:nvPr/>
        </p:nvSpPr>
        <p:spPr bwMode="auto">
          <a:xfrm>
            <a:off x="1676400" y="45847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z="2000" b="1">
                <a:ea typeface="굴림" charset="-127"/>
                <a:cs typeface="굴림" charset="-127"/>
              </a:rPr>
              <a:t>RF</a:t>
            </a:r>
          </a:p>
        </p:txBody>
      </p:sp>
      <p:sp>
        <p:nvSpPr>
          <p:cNvPr id="1547277" name="Line 13"/>
          <p:cNvSpPr>
            <a:spLocks noChangeShapeType="1"/>
          </p:cNvSpPr>
          <p:nvPr/>
        </p:nvSpPr>
        <p:spPr bwMode="auto">
          <a:xfrm flipV="1">
            <a:off x="18288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8" name="Line 14"/>
          <p:cNvSpPr>
            <a:spLocks noChangeShapeType="1"/>
          </p:cNvSpPr>
          <p:nvPr/>
        </p:nvSpPr>
        <p:spPr bwMode="auto">
          <a:xfrm flipV="1">
            <a:off x="19812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79" name="Line 15"/>
          <p:cNvSpPr>
            <a:spLocks noChangeShapeType="1"/>
          </p:cNvSpPr>
          <p:nvPr/>
        </p:nvSpPr>
        <p:spPr bwMode="auto">
          <a:xfrm>
            <a:off x="2133600" y="43561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0" name="Text Box 16"/>
          <p:cNvSpPr txBox="1">
            <a:spLocks noChangeArrowheads="1"/>
          </p:cNvSpPr>
          <p:nvPr/>
        </p:nvSpPr>
        <p:spPr bwMode="auto">
          <a:xfrm>
            <a:off x="1524000" y="37465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ko-KR" sz="2400" b="1">
                <a:ea typeface="굴림" charset="-127"/>
                <a:cs typeface="굴림" charset="-127"/>
              </a:rPr>
              <a:t>CPU</a:t>
            </a:r>
          </a:p>
        </p:txBody>
      </p:sp>
      <p:sp>
        <p:nvSpPr>
          <p:cNvPr id="1547281" name="AutoShape 17"/>
          <p:cNvSpPr>
            <a:spLocks noChangeArrowheads="1"/>
          </p:cNvSpPr>
          <p:nvPr/>
        </p:nvSpPr>
        <p:spPr bwMode="auto">
          <a:xfrm rot="5400000" flipV="1">
            <a:off x="4876800" y="4737100"/>
            <a:ext cx="7620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7282" name="Text Box 18"/>
          <p:cNvSpPr txBox="1">
            <a:spLocks noChangeArrowheads="1"/>
          </p:cNvSpPr>
          <p:nvPr/>
        </p:nvSpPr>
        <p:spPr bwMode="auto">
          <a:xfrm>
            <a:off x="5089525" y="5434013"/>
            <a:ext cx="2089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>
                <a:solidFill>
                  <a:schemeClr val="accent2"/>
                </a:solidFill>
                <a:ea typeface="굴림" charset="-127"/>
                <a:cs typeface="굴림" charset="-127"/>
              </a:rPr>
              <a:t>Prefetched data</a:t>
            </a:r>
          </a:p>
        </p:txBody>
      </p:sp>
      <p:sp>
        <p:nvSpPr>
          <p:cNvPr id="1547283" name="Rectangle 19"/>
          <p:cNvSpPr>
            <a:spLocks noChangeArrowheads="1"/>
          </p:cNvSpPr>
          <p:nvPr/>
        </p:nvSpPr>
        <p:spPr bwMode="auto">
          <a:xfrm>
            <a:off x="4572000" y="4432300"/>
            <a:ext cx="2286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6B344-989E-C448-8D36-814DE2CE6F54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42900"/>
            <a:ext cx="7835900" cy="8509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Instruction Prefetching</a:t>
            </a:r>
          </a:p>
        </p:txBody>
      </p:sp>
      <p:sp>
        <p:nvSpPr>
          <p:cNvPr id="154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219200"/>
            <a:ext cx="7848600" cy="2209800"/>
          </a:xfrm>
          <a:ln/>
        </p:spPr>
        <p:txBody>
          <a:bodyPr/>
          <a:lstStyle/>
          <a:p>
            <a:pPr marL="231775" indent="-231775">
              <a:buFontTx/>
              <a:buNone/>
            </a:pPr>
            <a:r>
              <a:rPr lang="en-US" altLang="ko-KR" sz="2000">
                <a:ea typeface="굴림" charset="-127"/>
                <a:cs typeface="굴림" charset="-127"/>
              </a:rPr>
              <a:t>Instruction prefetch in Alpha AXP 21064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Fetch two blocks on a miss; the requested block (i) and the next consecutive block (i+1)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Requested block placed in cache, and next block in instruction stream buffer</a:t>
            </a:r>
          </a:p>
          <a:p>
            <a:pPr marL="574675" lvl="1"/>
            <a:r>
              <a:rPr lang="en-US" altLang="ko-KR">
                <a:ea typeface="굴림" charset="-127"/>
                <a:cs typeface="굴림" charset="-127"/>
              </a:rPr>
              <a:t>If miss in cache but hit in stream buffer, move stream buffer block into cache and prefetch next block (i+2)</a:t>
            </a:r>
          </a:p>
        </p:txBody>
      </p:sp>
      <p:sp>
        <p:nvSpPr>
          <p:cNvPr id="1549316" name="Rectangle 4"/>
          <p:cNvSpPr>
            <a:spLocks noChangeArrowheads="1"/>
          </p:cNvSpPr>
          <p:nvPr/>
        </p:nvSpPr>
        <p:spPr bwMode="auto">
          <a:xfrm>
            <a:off x="1524000" y="4419600"/>
            <a:ext cx="1016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 b="1"/>
          </a:p>
        </p:txBody>
      </p:sp>
      <p:sp>
        <p:nvSpPr>
          <p:cNvPr id="1549317" name="Line 5"/>
          <p:cNvSpPr>
            <a:spLocks noChangeShapeType="1"/>
          </p:cNvSpPr>
          <p:nvPr/>
        </p:nvSpPr>
        <p:spPr bwMode="auto">
          <a:xfrm flipH="1" flipV="1">
            <a:off x="2514600" y="5257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18" name="Rectangle 6"/>
          <p:cNvSpPr>
            <a:spLocks noChangeArrowheads="1"/>
          </p:cNvSpPr>
          <p:nvPr/>
        </p:nvSpPr>
        <p:spPr bwMode="auto">
          <a:xfrm>
            <a:off x="3200400" y="4800600"/>
            <a:ext cx="16002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L1 Instruction</a:t>
            </a:r>
          </a:p>
        </p:txBody>
      </p:sp>
      <p:sp>
        <p:nvSpPr>
          <p:cNvPr id="1549319" name="Rectangle 7"/>
          <p:cNvSpPr>
            <a:spLocks noChangeArrowheads="1"/>
          </p:cNvSpPr>
          <p:nvPr/>
        </p:nvSpPr>
        <p:spPr bwMode="auto">
          <a:xfrm>
            <a:off x="6172200" y="4419600"/>
            <a:ext cx="1524000" cy="1600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Unified L2 Cache</a:t>
            </a:r>
          </a:p>
        </p:txBody>
      </p:sp>
      <p:sp>
        <p:nvSpPr>
          <p:cNvPr id="1549320" name="Freeform 8"/>
          <p:cNvSpPr>
            <a:spLocks/>
          </p:cNvSpPr>
          <p:nvPr/>
        </p:nvSpPr>
        <p:spPr bwMode="auto">
          <a:xfrm>
            <a:off x="4800600" y="5029200"/>
            <a:ext cx="137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0"/>
              </a:cxn>
              <a:cxn ang="0">
                <a:pos x="288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0"/>
                </a:moveTo>
                <a:lnTo>
                  <a:pt x="288" y="0"/>
                </a:lnTo>
                <a:lnTo>
                  <a:pt x="288" y="384"/>
                </a:lnTo>
                <a:lnTo>
                  <a:pt x="576" y="384"/>
                </a:ln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1676400" y="53340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b="1"/>
              <a:t>RF</a:t>
            </a:r>
          </a:p>
        </p:txBody>
      </p:sp>
      <p:sp>
        <p:nvSpPr>
          <p:cNvPr id="1549322" name="Line 10"/>
          <p:cNvSpPr>
            <a:spLocks noChangeShapeType="1"/>
          </p:cNvSpPr>
          <p:nvPr/>
        </p:nvSpPr>
        <p:spPr bwMode="auto">
          <a:xfrm flipV="1">
            <a:off x="18288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3" name="Line 11"/>
          <p:cNvSpPr>
            <a:spLocks noChangeShapeType="1"/>
          </p:cNvSpPr>
          <p:nvPr/>
        </p:nvSpPr>
        <p:spPr bwMode="auto">
          <a:xfrm flipV="1">
            <a:off x="19812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4" name="Line 12"/>
          <p:cNvSpPr>
            <a:spLocks noChangeShapeType="1"/>
          </p:cNvSpPr>
          <p:nvPr/>
        </p:nvSpPr>
        <p:spPr bwMode="auto">
          <a:xfrm>
            <a:off x="2133600" y="510540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5" name="Text Box 13"/>
          <p:cNvSpPr txBox="1">
            <a:spLocks noChangeArrowheads="1"/>
          </p:cNvSpPr>
          <p:nvPr/>
        </p:nvSpPr>
        <p:spPr bwMode="auto">
          <a:xfrm>
            <a:off x="1524000" y="4495800"/>
            <a:ext cx="990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/>
              <a:t>CPU</a:t>
            </a:r>
          </a:p>
        </p:txBody>
      </p:sp>
      <p:sp>
        <p:nvSpPr>
          <p:cNvPr id="1549326" name="AutoShape 14"/>
          <p:cNvSpPr>
            <a:spLocks noChangeArrowheads="1"/>
          </p:cNvSpPr>
          <p:nvPr/>
        </p:nvSpPr>
        <p:spPr bwMode="auto">
          <a:xfrm rot="-27000000">
            <a:off x="4457700" y="4229100"/>
            <a:ext cx="9906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27" name="Rectangle 15"/>
          <p:cNvSpPr>
            <a:spLocks noChangeArrowheads="1"/>
          </p:cNvSpPr>
          <p:nvPr/>
        </p:nvSpPr>
        <p:spPr bwMode="auto">
          <a:xfrm>
            <a:off x="3733800" y="3810000"/>
            <a:ext cx="9144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/>
              <a:t>Stream</a:t>
            </a:r>
          </a:p>
          <a:p>
            <a:pPr>
              <a:spcBef>
                <a:spcPct val="0"/>
              </a:spcBef>
            </a:pPr>
            <a:r>
              <a:rPr lang="en-US" b="1"/>
              <a:t>Buffer</a:t>
            </a:r>
          </a:p>
        </p:txBody>
      </p:sp>
      <p:sp>
        <p:nvSpPr>
          <p:cNvPr id="1549328" name="Text Box 16"/>
          <p:cNvSpPr txBox="1">
            <a:spLocks noChangeArrowheads="1"/>
          </p:cNvSpPr>
          <p:nvPr/>
        </p:nvSpPr>
        <p:spPr bwMode="auto">
          <a:xfrm>
            <a:off x="5029200" y="3581400"/>
            <a:ext cx="1820863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Prefetched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instruction block</a:t>
            </a:r>
          </a:p>
        </p:txBody>
      </p:sp>
      <p:sp>
        <p:nvSpPr>
          <p:cNvPr id="1549329" name="AutoShape 17"/>
          <p:cNvSpPr>
            <a:spLocks noChangeArrowheads="1"/>
          </p:cNvSpPr>
          <p:nvPr/>
        </p:nvSpPr>
        <p:spPr bwMode="auto">
          <a:xfrm rot="-10800000">
            <a:off x="3200400" y="4191000"/>
            <a:ext cx="533400" cy="609600"/>
          </a:xfrm>
          <a:custGeom>
            <a:avLst/>
            <a:gdLst>
              <a:gd name="G0" fmla="+- 9257 0 0"/>
              <a:gd name="G1" fmla="+- 16874 0 0"/>
              <a:gd name="G2" fmla="+- 7143 0 0"/>
              <a:gd name="G3" fmla="*/ 9257 1 2"/>
              <a:gd name="G4" fmla="+- G3 10800 0"/>
              <a:gd name="G5" fmla="+- 21600 9257 16874"/>
              <a:gd name="G6" fmla="+- 16874 7143 0"/>
              <a:gd name="G7" fmla="*/ G6 1 2"/>
              <a:gd name="G8" fmla="*/ 1687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87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143 h 21600"/>
              <a:gd name="T4" fmla="*/ 0 w 21600"/>
              <a:gd name="T5" fmla="*/ 19750 h 21600"/>
              <a:gd name="T6" fmla="*/ 8437 w 21600"/>
              <a:gd name="T7" fmla="*/ 21600 h 21600"/>
              <a:gd name="T8" fmla="*/ 16874 w 21600"/>
              <a:gd name="T9" fmla="*/ 15372 h 21600"/>
              <a:gd name="T10" fmla="*/ 21600 w 21600"/>
              <a:gd name="T11" fmla="*/ 714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143"/>
                </a:lnTo>
                <a:lnTo>
                  <a:pt x="13983" y="7143"/>
                </a:lnTo>
                <a:lnTo>
                  <a:pt x="13983" y="17899"/>
                </a:lnTo>
                <a:lnTo>
                  <a:pt x="0" y="17899"/>
                </a:lnTo>
                <a:lnTo>
                  <a:pt x="0" y="21600"/>
                </a:lnTo>
                <a:lnTo>
                  <a:pt x="16874" y="21600"/>
                </a:lnTo>
                <a:lnTo>
                  <a:pt x="16874" y="7143"/>
                </a:lnTo>
                <a:lnTo>
                  <a:pt x="21600" y="714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9330" name="Text Box 18"/>
          <p:cNvSpPr txBox="1">
            <a:spLocks noChangeArrowheads="1"/>
          </p:cNvSpPr>
          <p:nvPr/>
        </p:nvSpPr>
        <p:spPr bwMode="auto">
          <a:xfrm>
            <a:off x="2552700" y="3810000"/>
            <a:ext cx="7715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Req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 block</a:t>
            </a:r>
          </a:p>
        </p:txBody>
      </p:sp>
      <p:sp>
        <p:nvSpPr>
          <p:cNvPr id="1549331" name="Text Box 19"/>
          <p:cNvSpPr txBox="1">
            <a:spLocks noChangeArrowheads="1"/>
          </p:cNvSpPr>
          <p:nvPr/>
        </p:nvSpPr>
        <p:spPr bwMode="auto">
          <a:xfrm>
            <a:off x="4800600" y="5257800"/>
            <a:ext cx="77152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Req</a:t>
            </a:r>
          </a:p>
          <a:p>
            <a:pPr>
              <a:spcBef>
                <a:spcPct val="0"/>
              </a:spcBef>
            </a:pPr>
            <a:r>
              <a:rPr lang="en-US" b="1">
                <a:solidFill>
                  <a:schemeClr val="accent2"/>
                </a:solidFill>
              </a:rPr>
              <a:t>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0C46-7C1D-C240-8D89-8439AF478820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Hardware Data Prefetching</a:t>
            </a:r>
          </a:p>
        </p:txBody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143000"/>
            <a:ext cx="7543800" cy="5181600"/>
          </a:xfrm>
          <a:ln/>
        </p:spPr>
        <p:txBody>
          <a:bodyPr/>
          <a:lstStyle/>
          <a:p>
            <a:pPr marL="231775" indent="-231775">
              <a:lnSpc>
                <a:spcPct val="80000"/>
              </a:lnSpc>
            </a:pP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r>
              <a:rPr lang="en-US" altLang="ko-KR" dirty="0">
                <a:ea typeface="굴림" charset="-127"/>
                <a:cs typeface="굴림" charset="-127"/>
              </a:rPr>
              <a:t>-on-miss: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+ 1</a:t>
            </a:r>
            <a:r>
              <a:rPr lang="en-US" altLang="ko-KR" sz="2000" dirty="0">
                <a:ea typeface="굴림" charset="-127"/>
                <a:cs typeface="굴림" charset="-127"/>
              </a:rPr>
              <a:t> upon miss on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endParaRPr lang="en-US" altLang="ko-KR" sz="2000" dirty="0">
              <a:solidFill>
                <a:schemeClr val="accent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endParaRPr lang="en-US" altLang="ko-KR" dirty="0">
              <a:solidFill>
                <a:schemeClr val="accent2"/>
              </a:solidFill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</a:pPr>
            <a:r>
              <a:rPr lang="en-US" altLang="ko-KR" dirty="0">
                <a:ea typeface="굴림" charset="-127"/>
                <a:cs typeface="굴림" charset="-127"/>
              </a:rPr>
              <a:t>One Block </a:t>
            </a:r>
            <a:r>
              <a:rPr lang="en-US" altLang="ko-KR" dirty="0" err="1">
                <a:ea typeface="굴림" charset="-127"/>
                <a:cs typeface="굴림" charset="-127"/>
              </a:rPr>
              <a:t>Lookahead</a:t>
            </a:r>
            <a:r>
              <a:rPr lang="en-US" altLang="ko-KR" dirty="0">
                <a:ea typeface="굴림" charset="-127"/>
                <a:cs typeface="굴림" charset="-127"/>
              </a:rPr>
              <a:t> (OBL) scheme 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ea typeface="굴림" charset="-127"/>
                <a:cs typeface="굴림" charset="-127"/>
              </a:rPr>
              <a:t>Initiate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for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 + 1</a:t>
            </a:r>
            <a:r>
              <a:rPr lang="en-US" altLang="ko-KR" sz="2000" dirty="0">
                <a:ea typeface="굴림" charset="-127"/>
                <a:cs typeface="굴림" charset="-127"/>
              </a:rPr>
              <a:t> when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ea typeface="굴림" charset="-127"/>
                <a:cs typeface="굴림" charset="-127"/>
              </a:rPr>
              <a:t> is accessed</a:t>
            </a: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Why is this different from doubling block size?</a:t>
            </a:r>
            <a:endParaRPr lang="en-US" altLang="ko-KR" sz="2000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solidFill>
                  <a:schemeClr val="tx2"/>
                </a:solidFill>
                <a:ea typeface="굴림" charset="-127"/>
                <a:cs typeface="굴림" charset="-127"/>
              </a:rPr>
              <a:t>Can extend to N-block </a:t>
            </a:r>
            <a:r>
              <a:rPr lang="en-US" altLang="ko-KR" sz="2000" dirty="0" err="1">
                <a:solidFill>
                  <a:schemeClr val="tx2"/>
                </a:solidFill>
                <a:ea typeface="굴림" charset="-127"/>
                <a:cs typeface="굴림" charset="-127"/>
              </a:rPr>
              <a:t>lookahead</a:t>
            </a:r>
            <a:endParaRPr lang="en-US" altLang="ko-KR" sz="2000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endParaRPr lang="en-US" altLang="ko-KR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</a:pPr>
            <a:r>
              <a:rPr lang="en-US" altLang="ko-KR" dirty="0" err="1">
                <a:ea typeface="굴림" charset="-127"/>
                <a:cs typeface="굴림" charset="-127"/>
              </a:rPr>
              <a:t>Strided</a:t>
            </a:r>
            <a:r>
              <a:rPr lang="en-US" altLang="ko-KR" dirty="0">
                <a:ea typeface="굴림" charset="-127"/>
                <a:cs typeface="굴림" charset="-127"/>
              </a:rPr>
              <a:t> </a:t>
            </a:r>
            <a:r>
              <a:rPr lang="en-US" altLang="ko-KR" dirty="0" err="1">
                <a:ea typeface="굴림" charset="-127"/>
                <a:cs typeface="굴림" charset="-127"/>
              </a:rPr>
              <a:t>prefetch</a:t>
            </a:r>
            <a:endParaRPr lang="en-US" altLang="ko-KR" dirty="0">
              <a:ea typeface="굴림" charset="-127"/>
              <a:cs typeface="굴림" charset="-127"/>
            </a:endParaRPr>
          </a:p>
          <a:p>
            <a:pPr marL="574675" lvl="1" indent="-171450">
              <a:lnSpc>
                <a:spcPct val="80000"/>
              </a:lnSpc>
            </a:pPr>
            <a:r>
              <a:rPr lang="en-US" altLang="ko-KR" sz="2000" dirty="0">
                <a:ea typeface="굴림" charset="-127"/>
                <a:cs typeface="굴림" charset="-127"/>
              </a:rPr>
              <a:t>If observe sequence of accesses to block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</a:t>
            </a:r>
            <a:r>
              <a:rPr lang="en-US" altLang="ko-KR" sz="2000" dirty="0">
                <a:ea typeface="굴림" charset="-127"/>
                <a:cs typeface="굴림" charset="-127"/>
              </a:rPr>
              <a:t>, </a:t>
            </a:r>
            <a:r>
              <a:rPr lang="en-US" altLang="ko-KR" sz="2000" dirty="0" err="1">
                <a:solidFill>
                  <a:schemeClr val="accent2"/>
                </a:solidFill>
                <a:ea typeface="굴림" charset="-127"/>
                <a:cs typeface="굴림" charset="-127"/>
              </a:rPr>
              <a:t>b+N</a:t>
            </a:r>
            <a:r>
              <a:rPr lang="en-US" altLang="ko-KR" sz="2000" dirty="0">
                <a:ea typeface="굴림" charset="-127"/>
                <a:cs typeface="굴림" charset="-127"/>
              </a:rPr>
              <a:t>, 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b+2N</a:t>
            </a:r>
            <a:r>
              <a:rPr lang="en-US" altLang="ko-KR" sz="2000" dirty="0">
                <a:ea typeface="굴림" charset="-127"/>
                <a:cs typeface="굴림" charset="-127"/>
              </a:rPr>
              <a:t>, then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>
                <a:solidFill>
                  <a:schemeClr val="accent2"/>
                </a:solidFill>
                <a:ea typeface="굴림" charset="-127"/>
                <a:cs typeface="굴림" charset="-127"/>
              </a:rPr>
              <a:t>b+3N</a:t>
            </a:r>
            <a:r>
              <a:rPr lang="en-US" altLang="ko-KR" sz="2000" dirty="0">
                <a:ea typeface="굴림" charset="-127"/>
                <a:cs typeface="굴림" charset="-127"/>
              </a:rPr>
              <a:t> etc.</a:t>
            </a:r>
          </a:p>
          <a:p>
            <a:pPr marL="231775" indent="-231775">
              <a:lnSpc>
                <a:spcPct val="80000"/>
              </a:lnSpc>
            </a:pPr>
            <a:endParaRPr lang="en-US" altLang="ko-KR" dirty="0">
              <a:ea typeface="굴림" charset="-127"/>
              <a:cs typeface="굴림" charset="-127"/>
            </a:endParaRPr>
          </a:p>
          <a:p>
            <a:pPr marL="231775" indent="-231775">
              <a:lnSpc>
                <a:spcPct val="80000"/>
              </a:lnSpc>
              <a:buFontTx/>
              <a:buNone/>
            </a:pPr>
            <a:r>
              <a:rPr lang="en-US" altLang="ko-KR" sz="2000" b="1" dirty="0">
                <a:ea typeface="굴림" charset="-127"/>
                <a:cs typeface="굴림" charset="-127"/>
              </a:rPr>
              <a:t>Example:</a:t>
            </a:r>
            <a:r>
              <a:rPr lang="en-US" altLang="ko-KR" sz="2000" dirty="0">
                <a:ea typeface="굴림" charset="-127"/>
                <a:cs typeface="굴림" charset="-127"/>
              </a:rPr>
              <a:t> IBM Power 5 [2003] supports eight independent streams of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strided</a:t>
            </a:r>
            <a:r>
              <a:rPr lang="en-US" altLang="ko-KR" sz="2000" dirty="0">
                <a:ea typeface="굴림" charset="-127"/>
                <a:cs typeface="굴림" charset="-127"/>
              </a:rPr>
              <a:t>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per processor,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prefetching</a:t>
            </a:r>
            <a:r>
              <a:rPr lang="en-US" altLang="ko-KR" sz="2000" dirty="0">
                <a:ea typeface="굴림" charset="-127"/>
                <a:cs typeface="굴림" charset="-127"/>
              </a:rPr>
              <a:t> 12 lines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 ahead </a:t>
            </a:r>
            <a:r>
              <a:rPr lang="en-US" altLang="ko-KR" sz="2000" dirty="0">
                <a:ea typeface="굴림" charset="-127"/>
                <a:cs typeface="굴림" charset="-127"/>
              </a:rPr>
              <a:t>of current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access</a:t>
            </a:r>
            <a:endParaRPr lang="en-US" altLang="ko-KR" sz="20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4A05-5350-604A-860D-2BECFAB5A584}" type="slidenum">
              <a:rPr lang="en-US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708150"/>
            <a:ext cx="7399338" cy="4252913"/>
          </a:xfrm>
          <a:noFill/>
          <a:ln/>
        </p:spPr>
        <p:txBody>
          <a:bodyPr/>
          <a:lstStyle/>
          <a:p>
            <a:pPr lvl="1"/>
            <a:endParaRPr lang="ko-KR" altLang="en-US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ko-KR" altLang="en-US" b="1" dirty="0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+ 1] );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8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800" b="1" dirty="0">
                <a:latin typeface="Courier New" charset="0"/>
                <a:ea typeface="굴림" charset="-127"/>
                <a:cs typeface="굴림" charset="-127"/>
              </a:rPr>
              <a:t> }</a:t>
            </a:r>
            <a:endParaRPr lang="en-US" altLang="ko-KR" sz="2800" b="1" dirty="0" smtClean="0">
              <a:latin typeface="Courier New" charset="0"/>
              <a:ea typeface="굴림" charset="-127"/>
              <a:cs typeface="굴림" charset="-127"/>
            </a:endParaRPr>
          </a:p>
          <a:p>
            <a:endParaRPr lang="en-US" altLang="ko-KR" sz="3600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5F0A-2FFC-3144-BA6F-0144DB5F0F3C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Software Prefetching Issues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419600"/>
          </a:xfrm>
          <a:ln/>
        </p:spPr>
        <p:txBody>
          <a:bodyPr/>
          <a:lstStyle/>
          <a:p>
            <a:pPr marL="342900" indent="-342900"/>
            <a:r>
              <a:rPr lang="en-US" altLang="ko-KR" dirty="0">
                <a:ea typeface="굴림" charset="-127"/>
                <a:cs typeface="굴림" charset="-127"/>
              </a:rPr>
              <a:t>Timing is the biggest issue, not predictability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If you </a:t>
            </a:r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very close to when the data is required, you might be too late</a:t>
            </a:r>
          </a:p>
          <a:p>
            <a:pPr marL="742950" lvl="1" indent="-285750"/>
            <a:r>
              <a:rPr lang="en-US" altLang="ko-KR" sz="2000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000" dirty="0">
                <a:ea typeface="굴림" charset="-127"/>
                <a:cs typeface="굴림" charset="-127"/>
              </a:rPr>
              <a:t> too early, cause pollution</a:t>
            </a:r>
          </a:p>
          <a:p>
            <a:pPr marL="742950" lvl="1" indent="-285750"/>
            <a:r>
              <a:rPr lang="en-US" altLang="ko-KR" sz="2000" dirty="0">
                <a:ea typeface="굴림" charset="-127"/>
                <a:cs typeface="굴림" charset="-127"/>
              </a:rPr>
              <a:t>Estimate how long it will take for the data to come into L1, so we can set P appropriately</a:t>
            </a:r>
          </a:p>
          <a:p>
            <a:pPr marL="742950" lvl="1" indent="-285750"/>
            <a:r>
              <a:rPr lang="en-US" altLang="ko-KR" sz="2000" i="1" dirty="0">
                <a:solidFill>
                  <a:schemeClr val="tx2"/>
                </a:solidFill>
                <a:ea typeface="굴림" charset="-127"/>
                <a:cs typeface="굴림" charset="-127"/>
              </a:rPr>
              <a:t> Why is this hard to do?</a:t>
            </a:r>
            <a: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  <a:t/>
            </a:r>
            <a:br>
              <a:rPr lang="en-US" altLang="ko-KR" i="1" dirty="0">
                <a:solidFill>
                  <a:schemeClr val="tx2"/>
                </a:solidFill>
                <a:ea typeface="굴림" charset="-127"/>
                <a:cs typeface="굴림" charset="-127"/>
              </a:rPr>
            </a:br>
            <a:endParaRPr lang="en-US" altLang="ko-KR" i="1" dirty="0">
              <a:solidFill>
                <a:schemeClr val="tx2"/>
              </a:solidFill>
              <a:ea typeface="굴림" charset="-127"/>
              <a:cs typeface="굴림" charset="-127"/>
            </a:endParaRPr>
          </a:p>
          <a:p>
            <a:pPr marL="742950" lvl="1" indent="-285750">
              <a:buFontTx/>
              <a:buNone/>
            </a:pPr>
            <a:r>
              <a:rPr lang="en-US" altLang="ko-KR" sz="1600" b="1" dirty="0"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prefetch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( &amp;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>
                <a:ea typeface="굴림" charset="-127"/>
                <a:cs typeface="굴림" charset="-127"/>
              </a:rPr>
              <a:t>P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);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SUM = SUM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a[i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b[i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}</a:t>
            </a:r>
          </a:p>
        </p:txBody>
      </p:sp>
      <p:sp>
        <p:nvSpPr>
          <p:cNvPr id="1555460" name="Text Box 4"/>
          <p:cNvSpPr txBox="1">
            <a:spLocks noChangeArrowheads="1"/>
          </p:cNvSpPr>
          <p:nvPr/>
        </p:nvSpPr>
        <p:spPr bwMode="auto">
          <a:xfrm>
            <a:off x="1371600" y="5715000"/>
            <a:ext cx="6478587" cy="420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altLang="ko-KR" sz="2400" b="1" dirty="0">
                <a:ea typeface="굴림" charset="-127"/>
                <a:cs typeface="굴림" charset="-127"/>
              </a:rPr>
              <a:t>Must consider cost of </a:t>
            </a:r>
            <a:r>
              <a:rPr lang="en-US" altLang="ko-KR" sz="2400" b="1" dirty="0" err="1">
                <a:ea typeface="굴림" charset="-127"/>
                <a:cs typeface="굴림" charset="-127"/>
              </a:rPr>
              <a:t>prefetch</a:t>
            </a:r>
            <a:r>
              <a:rPr lang="en-US" altLang="ko-KR" sz="2400" b="1" dirty="0">
                <a:ea typeface="굴림" charset="-127"/>
                <a:cs typeface="굴림" charset="-127"/>
              </a:rPr>
              <a:t> instructions</a:t>
            </a:r>
            <a:endParaRPr lang="en-US" altLang="ko-KR" sz="2000" b="1" i="1" dirty="0">
              <a:ea typeface="굴림" charset="-127"/>
              <a:cs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3208-9B71-644B-A4A2-6C5E3A8050AC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Compiler Optimizations</a:t>
            </a:r>
          </a:p>
        </p:txBody>
      </p:sp>
      <p:sp>
        <p:nvSpPr>
          <p:cNvPr id="155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153400" cy="4953000"/>
          </a:xfrm>
          <a:ln/>
        </p:spPr>
        <p:txBody>
          <a:bodyPr/>
          <a:lstStyle/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Restructuring code affects the data block access sequence 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Group data accesses together to improve spatial locality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Re-order data accesses to improve temporal locality</a:t>
            </a: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Prevent data from entering the cache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Useful for variables that will only be accessed once before being replaced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Needs mechanism for software to tell hardware not to cache data (“no-allocate” instruction hints or page table bits)</a:t>
            </a:r>
          </a:p>
          <a:p>
            <a:pPr marL="342900" indent="-342900"/>
            <a:r>
              <a:rPr lang="en-US" altLang="ko-KR" sz="2800">
                <a:ea typeface="굴림" charset="-127"/>
                <a:cs typeface="굴림" charset="-127"/>
              </a:rPr>
              <a:t>Kill data that will never be used again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Streaming data exploits spatial locality but not temporal locality</a:t>
            </a:r>
          </a:p>
          <a:p>
            <a:pPr marL="742950" lvl="1" indent="-285750"/>
            <a:r>
              <a:rPr lang="en-US" altLang="ko-KR" sz="2000">
                <a:ea typeface="굴림" charset="-127"/>
                <a:cs typeface="굴림" charset="-127"/>
              </a:rPr>
              <a:t>Replace into dead cache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8053-CEA7-BF48-8C32-63618981A0AE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5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Interchange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295400"/>
            <a:ext cx="8788400" cy="4953000"/>
          </a:xfrm>
          <a:ln/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ko-KR" altLang="en-US" sz="2400" b="1">
                <a:solidFill>
                  <a:schemeClr val="tx2"/>
                </a:solidFill>
                <a:latin typeface="Courier New" charset="0"/>
                <a:ea typeface="굴림" charset="-127"/>
                <a:cs typeface="굴림" charset="-127"/>
              </a:rPr>
              <a:t>  </a:t>
            </a: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for(j=0; j &lt; N; j++)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for(i=0; i &lt; M; i++)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</a:pPr>
            <a:endParaRPr lang="en-US" altLang="ko-KR" sz="240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>
              <a:ea typeface="굴림" charset="-127"/>
              <a:cs typeface="굴림" charset="-127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for(i=0; i &lt; M; i++)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for(j=0; j &lt; N; j++) {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   x[i][j] = 2 * x[i][j];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   }</a:t>
            </a:r>
            <a:b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400" b="1">
                <a:latin typeface="Courier New" charset="0"/>
                <a:ea typeface="굴림" charset="-127"/>
                <a:cs typeface="굴림" charset="-127"/>
              </a:rPr>
              <a:t> }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ko-KR" sz="2400">
              <a:latin typeface="Courier New" charset="0"/>
              <a:ea typeface="굴림" charset="-127"/>
              <a:cs typeface="굴림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3200" i="1">
                <a:solidFill>
                  <a:schemeClr val="tx2"/>
                </a:solidFill>
                <a:ea typeface="굴림" charset="-127"/>
                <a:cs typeface="굴림" charset="-127"/>
              </a:rPr>
              <a:t>What type of locality does this improve?</a:t>
            </a:r>
          </a:p>
        </p:txBody>
      </p:sp>
      <p:sp>
        <p:nvSpPr>
          <p:cNvPr id="1559556" name="AutoShape 4"/>
          <p:cNvSpPr>
            <a:spLocks noChangeArrowheads="1"/>
          </p:cNvSpPr>
          <p:nvPr/>
        </p:nvSpPr>
        <p:spPr bwMode="auto">
          <a:xfrm>
            <a:off x="3810000" y="28067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F2AAA-6BC1-9844-8435-F36EB3841011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Loop Fusion</a:t>
            </a:r>
          </a:p>
        </p:txBody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5257800" cy="1752600"/>
          </a:xfrm>
          <a:ln/>
        </p:spPr>
        <p:txBody>
          <a:bodyPr/>
          <a:lstStyle/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a[i] = b[i] * c[i];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endParaRPr lang="en-US" altLang="ko-KR" sz="2000" b="1">
              <a:latin typeface="Courier New" charset="0"/>
              <a:ea typeface="굴림" charset="-127"/>
              <a:cs typeface="굴림" charset="-127"/>
            </a:endParaRP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for(i=0; i &lt; N; i++)</a:t>
            </a:r>
          </a:p>
          <a:p>
            <a:pPr lvl="1">
              <a:buFontTx/>
              <a:buNone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d[i] = a[i] * c[i];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61604" name="AutoShape 4"/>
          <p:cNvSpPr>
            <a:spLocks noChangeArrowheads="1"/>
          </p:cNvSpPr>
          <p:nvPr/>
        </p:nvSpPr>
        <p:spPr bwMode="auto">
          <a:xfrm>
            <a:off x="3657600" y="3048000"/>
            <a:ext cx="485775" cy="4429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1605" name="Rectangle 5"/>
          <p:cNvSpPr>
            <a:spLocks noChangeArrowheads="1"/>
          </p:cNvSpPr>
          <p:nvPr/>
        </p:nvSpPr>
        <p:spPr bwMode="auto">
          <a:xfrm>
            <a:off x="1219200" y="373380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for(i=0; i &lt; N; i++)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{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a[i] = b[i] * c[i]; </a:t>
            </a:r>
            <a:b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     d[i] = a[i] * c[i];</a:t>
            </a:r>
            <a:endParaRPr lang="en-US" altLang="ko-KR" sz="2000" b="1">
              <a:ea typeface="굴림" charset="-127"/>
              <a:cs typeface="굴림" charset="-127"/>
            </a:endParaRPr>
          </a:p>
          <a:p>
            <a:pPr marL="685800" lvl="1" indent="-228600" algn="l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ko-KR" sz="2000" b="1">
                <a:latin typeface="Courier New" charset="0"/>
                <a:ea typeface="굴림" charset="-127"/>
                <a:cs typeface="굴림" charset="-127"/>
              </a:rPr>
              <a:t>  }</a:t>
            </a:r>
            <a:endParaRPr lang="en-US" altLang="ko-KR" sz="2000" i="1">
              <a:ea typeface="굴림" charset="-127"/>
              <a:cs typeface="굴림" charset="-127"/>
            </a:endParaRPr>
          </a:p>
        </p:txBody>
      </p:sp>
      <p:sp>
        <p:nvSpPr>
          <p:cNvPr id="1561606" name="Text Box 6"/>
          <p:cNvSpPr txBox="1">
            <a:spLocks noChangeArrowheads="1"/>
          </p:cNvSpPr>
          <p:nvPr/>
        </p:nvSpPr>
        <p:spPr bwMode="auto">
          <a:xfrm>
            <a:off x="990600" y="5562600"/>
            <a:ext cx="64500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What type of locality does this improve?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1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4" grpId="0" animBg="1"/>
      <p:bldP spid="1561605" grpId="0" build="p" autoUpdateAnimBg="0"/>
      <p:bldP spid="156160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3214D-E6DF-A74D-B298-FEEFFDA8B584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295400"/>
            <a:ext cx="6400800" cy="1893888"/>
          </a:xfrm>
          <a:ln/>
        </p:spPr>
        <p:txBody>
          <a:bodyPr/>
          <a:lstStyle/>
          <a:p>
            <a:pPr marL="742950" lvl="1" indent="-285750">
              <a:lnSpc>
                <a:spcPct val="80000"/>
              </a:lnSpc>
              <a:buFontTx/>
              <a:buNone/>
            </a:pPr>
            <a:r>
              <a:rPr lang="ko-KR" altLang="en-US" sz="2000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++)  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  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sz="2000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sz="2000" b="1" dirty="0">
                <a:latin typeface="Courier New" charset="0"/>
                <a:ea typeface="굴림" charset="-127"/>
                <a:cs typeface="굴림" charset="-127"/>
              </a:rPr>
              <a:t>    </a:t>
            </a:r>
            <a:r>
              <a:rPr lang="en-US" altLang="ko-KR" sz="2000" b="1" dirty="0" smtClean="0">
                <a:latin typeface="Courier New" charset="0"/>
                <a:ea typeface="굴림" charset="-127"/>
                <a:cs typeface="굴림" charset="-127"/>
              </a:rPr>
              <a:t>}</a:t>
            </a:r>
            <a:endParaRPr lang="en-US" altLang="ko-KR" sz="2000" b="1" dirty="0">
              <a:ea typeface="굴림" charset="-127"/>
              <a:cs typeface="굴림" charset="-127"/>
            </a:endParaRPr>
          </a:p>
        </p:txBody>
      </p:sp>
      <p:sp>
        <p:nvSpPr>
          <p:cNvPr id="1563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Multiply, Naïve Code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3709" name="Rectangle 61"/>
          <p:cNvSpPr>
            <a:spLocks noChangeAspect="1" noChangeArrowheads="1"/>
          </p:cNvSpPr>
          <p:nvPr/>
        </p:nvSpPr>
        <p:spPr bwMode="auto">
          <a:xfrm>
            <a:off x="974725" y="6200775"/>
            <a:ext cx="228600" cy="220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0" name="Text Box 62"/>
          <p:cNvSpPr txBox="1">
            <a:spLocks noChangeArrowheads="1"/>
          </p:cNvSpPr>
          <p:nvPr/>
        </p:nvSpPr>
        <p:spPr bwMode="auto">
          <a:xfrm>
            <a:off x="1339850" y="6096000"/>
            <a:ext cx="1665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Not touched</a:t>
            </a:r>
          </a:p>
        </p:txBody>
      </p:sp>
      <p:sp>
        <p:nvSpPr>
          <p:cNvPr id="1563711" name="Rectangle 63"/>
          <p:cNvSpPr>
            <a:spLocks noChangeAspect="1" noChangeArrowheads="1"/>
          </p:cNvSpPr>
          <p:nvPr/>
        </p:nvSpPr>
        <p:spPr bwMode="auto">
          <a:xfrm>
            <a:off x="3352800" y="6200775"/>
            <a:ext cx="228600" cy="2206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2" name="Text Box 64"/>
          <p:cNvSpPr txBox="1">
            <a:spLocks noChangeArrowheads="1"/>
          </p:cNvSpPr>
          <p:nvPr/>
        </p:nvSpPr>
        <p:spPr bwMode="auto">
          <a:xfrm>
            <a:off x="3717925" y="6096000"/>
            <a:ext cx="1525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Old access</a:t>
            </a:r>
          </a:p>
        </p:txBody>
      </p:sp>
      <p:sp>
        <p:nvSpPr>
          <p:cNvPr id="1563713" name="Rectangle 65"/>
          <p:cNvSpPr>
            <a:spLocks noChangeAspect="1" noChangeArrowheads="1"/>
          </p:cNvSpPr>
          <p:nvPr/>
        </p:nvSpPr>
        <p:spPr bwMode="auto">
          <a:xfrm>
            <a:off x="5730875" y="6200775"/>
            <a:ext cx="228600" cy="2206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3714" name="Text Box 66"/>
          <p:cNvSpPr txBox="1">
            <a:spLocks noChangeArrowheads="1"/>
          </p:cNvSpPr>
          <p:nvPr/>
        </p:nvSpPr>
        <p:spPr bwMode="auto">
          <a:xfrm>
            <a:off x="6096000" y="6096000"/>
            <a:ext cx="1624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ko-KR" sz="2000" b="1" i="1">
                <a:ea typeface="굴림" charset="-127"/>
                <a:cs typeface="굴림" charset="-127"/>
              </a:rPr>
              <a:t>New access</a:t>
            </a:r>
          </a:p>
        </p:txBody>
      </p:sp>
      <p:grpSp>
        <p:nvGrpSpPr>
          <p:cNvPr id="2" name="Group 130"/>
          <p:cNvGrpSpPr/>
          <p:nvPr/>
        </p:nvGrpSpPr>
        <p:grpSpPr>
          <a:xfrm>
            <a:off x="6261100" y="3505200"/>
            <a:ext cx="2425700" cy="2349500"/>
            <a:chOff x="457200" y="3581400"/>
            <a:chExt cx="2425700" cy="2349500"/>
          </a:xfrm>
        </p:grpSpPr>
        <p:sp>
          <p:nvSpPr>
            <p:cNvPr id="1563652" name="Rectangle 4"/>
            <p:cNvSpPr>
              <a:spLocks noChangeAspect="1" noChangeArrowheads="1"/>
            </p:cNvSpPr>
            <p:nvPr/>
          </p:nvSpPr>
          <p:spPr bwMode="auto">
            <a:xfrm>
              <a:off x="106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3" name="Rectangle 5"/>
            <p:cNvSpPr>
              <a:spLocks noChangeAspect="1" noChangeArrowheads="1"/>
            </p:cNvSpPr>
            <p:nvPr/>
          </p:nvSpPr>
          <p:spPr bwMode="auto">
            <a:xfrm>
              <a:off x="137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4" name="Rectangle 6"/>
            <p:cNvSpPr>
              <a:spLocks noChangeAspect="1" noChangeArrowheads="1"/>
            </p:cNvSpPr>
            <p:nvPr/>
          </p:nvSpPr>
          <p:spPr bwMode="auto">
            <a:xfrm>
              <a:off x="1676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5" name="Rectangle 7"/>
            <p:cNvSpPr>
              <a:spLocks noChangeAspect="1" noChangeArrowheads="1"/>
            </p:cNvSpPr>
            <p:nvPr/>
          </p:nvSpPr>
          <p:spPr bwMode="auto">
            <a:xfrm>
              <a:off x="1981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6" name="Rectangle 8"/>
            <p:cNvSpPr>
              <a:spLocks noChangeAspect="1" noChangeArrowheads="1"/>
            </p:cNvSpPr>
            <p:nvPr/>
          </p:nvSpPr>
          <p:spPr bwMode="auto">
            <a:xfrm>
              <a:off x="10668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7" name="Rectangle 9"/>
            <p:cNvSpPr>
              <a:spLocks noChangeAspect="1" noChangeArrowheads="1"/>
            </p:cNvSpPr>
            <p:nvPr/>
          </p:nvSpPr>
          <p:spPr bwMode="auto">
            <a:xfrm>
              <a:off x="13716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8" name="Rectangle 10"/>
            <p:cNvSpPr>
              <a:spLocks noChangeAspect="1" noChangeArrowheads="1"/>
            </p:cNvSpPr>
            <p:nvPr/>
          </p:nvSpPr>
          <p:spPr bwMode="auto">
            <a:xfrm>
              <a:off x="1676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59" name="Rectangle 11"/>
            <p:cNvSpPr>
              <a:spLocks noChangeAspect="1" noChangeArrowheads="1"/>
            </p:cNvSpPr>
            <p:nvPr/>
          </p:nvSpPr>
          <p:spPr bwMode="auto">
            <a:xfrm>
              <a:off x="1981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0" name="Rectangle 12"/>
            <p:cNvSpPr>
              <a:spLocks noChangeAspect="1" noChangeArrowheads="1"/>
            </p:cNvSpPr>
            <p:nvPr/>
          </p:nvSpPr>
          <p:spPr bwMode="auto">
            <a:xfrm>
              <a:off x="106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1" name="Rectangle 13"/>
            <p:cNvSpPr>
              <a:spLocks noChangeAspect="1" noChangeArrowheads="1"/>
            </p:cNvSpPr>
            <p:nvPr/>
          </p:nvSpPr>
          <p:spPr bwMode="auto">
            <a:xfrm>
              <a:off x="137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2" name="Rectangle 14"/>
            <p:cNvSpPr>
              <a:spLocks noChangeAspect="1" noChangeArrowheads="1"/>
            </p:cNvSpPr>
            <p:nvPr/>
          </p:nvSpPr>
          <p:spPr bwMode="auto">
            <a:xfrm>
              <a:off x="1676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3" name="Rectangle 15"/>
            <p:cNvSpPr>
              <a:spLocks noChangeAspect="1" noChangeArrowheads="1"/>
            </p:cNvSpPr>
            <p:nvPr/>
          </p:nvSpPr>
          <p:spPr bwMode="auto">
            <a:xfrm>
              <a:off x="1981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4" name="Rectangle 16"/>
            <p:cNvSpPr>
              <a:spLocks noChangeAspect="1" noChangeArrowheads="1"/>
            </p:cNvSpPr>
            <p:nvPr/>
          </p:nvSpPr>
          <p:spPr bwMode="auto">
            <a:xfrm>
              <a:off x="106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5" name="Rectangle 17"/>
            <p:cNvSpPr>
              <a:spLocks noChangeAspect="1" noChangeArrowheads="1"/>
            </p:cNvSpPr>
            <p:nvPr/>
          </p:nvSpPr>
          <p:spPr bwMode="auto">
            <a:xfrm>
              <a:off x="137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6" name="Rectangle 18"/>
            <p:cNvSpPr>
              <a:spLocks noChangeAspect="1" noChangeArrowheads="1"/>
            </p:cNvSpPr>
            <p:nvPr/>
          </p:nvSpPr>
          <p:spPr bwMode="auto">
            <a:xfrm>
              <a:off x="1676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7" name="Rectangle 19"/>
            <p:cNvSpPr>
              <a:spLocks noChangeAspect="1" noChangeArrowheads="1"/>
            </p:cNvSpPr>
            <p:nvPr/>
          </p:nvSpPr>
          <p:spPr bwMode="auto">
            <a:xfrm>
              <a:off x="1981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68" name="Text Box 20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x</a:t>
              </a:r>
            </a:p>
          </p:txBody>
        </p:sp>
        <p:sp>
          <p:nvSpPr>
            <p:cNvPr id="1563671" name="Text Box 23"/>
            <p:cNvSpPr txBox="1">
              <a:spLocks noChangeArrowheads="1"/>
            </p:cNvSpPr>
            <p:nvPr/>
          </p:nvSpPr>
          <p:spPr bwMode="auto">
            <a:xfrm>
              <a:off x="1752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4" name="Text Box 26"/>
            <p:cNvSpPr txBox="1">
              <a:spLocks noChangeArrowheads="1"/>
            </p:cNvSpPr>
            <p:nvPr/>
          </p:nvSpPr>
          <p:spPr bwMode="auto">
            <a:xfrm>
              <a:off x="457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715" name="Rectangle 67"/>
            <p:cNvSpPr>
              <a:spLocks noChangeAspect="1" noChangeArrowheads="1"/>
            </p:cNvSpPr>
            <p:nvPr/>
          </p:nvSpPr>
          <p:spPr bwMode="auto">
            <a:xfrm>
              <a:off x="106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6" name="Rectangle 68"/>
            <p:cNvSpPr>
              <a:spLocks noChangeAspect="1" noChangeArrowheads="1"/>
            </p:cNvSpPr>
            <p:nvPr/>
          </p:nvSpPr>
          <p:spPr bwMode="auto">
            <a:xfrm>
              <a:off x="137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7" name="Rectangle 69"/>
            <p:cNvSpPr>
              <a:spLocks noChangeAspect="1" noChangeArrowheads="1"/>
            </p:cNvSpPr>
            <p:nvPr/>
          </p:nvSpPr>
          <p:spPr bwMode="auto">
            <a:xfrm>
              <a:off x="1676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8" name="Rectangle 70"/>
            <p:cNvSpPr>
              <a:spLocks noChangeAspect="1" noChangeArrowheads="1"/>
            </p:cNvSpPr>
            <p:nvPr/>
          </p:nvSpPr>
          <p:spPr bwMode="auto">
            <a:xfrm>
              <a:off x="1981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19" name="Rectangle 71"/>
            <p:cNvSpPr>
              <a:spLocks noChangeAspect="1" noChangeArrowheads="1"/>
            </p:cNvSpPr>
            <p:nvPr/>
          </p:nvSpPr>
          <p:spPr bwMode="auto">
            <a:xfrm>
              <a:off x="106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0" name="Rectangle 72"/>
            <p:cNvSpPr>
              <a:spLocks noChangeAspect="1" noChangeArrowheads="1"/>
            </p:cNvSpPr>
            <p:nvPr/>
          </p:nvSpPr>
          <p:spPr bwMode="auto">
            <a:xfrm>
              <a:off x="137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1" name="Rectangle 73"/>
            <p:cNvSpPr>
              <a:spLocks noChangeAspect="1" noChangeArrowheads="1"/>
            </p:cNvSpPr>
            <p:nvPr/>
          </p:nvSpPr>
          <p:spPr bwMode="auto">
            <a:xfrm>
              <a:off x="1676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2" name="Rectangle 74"/>
            <p:cNvSpPr>
              <a:spLocks noChangeAspect="1" noChangeArrowheads="1"/>
            </p:cNvSpPr>
            <p:nvPr/>
          </p:nvSpPr>
          <p:spPr bwMode="auto">
            <a:xfrm>
              <a:off x="1981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3" name="Rectangle 75"/>
            <p:cNvSpPr>
              <a:spLocks noChangeAspect="1" noChangeArrowheads="1"/>
            </p:cNvSpPr>
            <p:nvPr/>
          </p:nvSpPr>
          <p:spPr bwMode="auto">
            <a:xfrm>
              <a:off x="2286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4" name="Rectangle 76"/>
            <p:cNvSpPr>
              <a:spLocks noChangeAspect="1" noChangeArrowheads="1"/>
            </p:cNvSpPr>
            <p:nvPr/>
          </p:nvSpPr>
          <p:spPr bwMode="auto">
            <a:xfrm>
              <a:off x="2590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5" name="Rectangle 77"/>
            <p:cNvSpPr>
              <a:spLocks noChangeAspect="1" noChangeArrowheads="1"/>
            </p:cNvSpPr>
            <p:nvPr/>
          </p:nvSpPr>
          <p:spPr bwMode="auto">
            <a:xfrm>
              <a:off x="2286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6" name="Rectangle 78"/>
            <p:cNvSpPr>
              <a:spLocks noChangeAspect="1" noChangeArrowheads="1"/>
            </p:cNvSpPr>
            <p:nvPr/>
          </p:nvSpPr>
          <p:spPr bwMode="auto">
            <a:xfrm>
              <a:off x="2590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7" name="Rectangle 79"/>
            <p:cNvSpPr>
              <a:spLocks noChangeAspect="1" noChangeArrowheads="1"/>
            </p:cNvSpPr>
            <p:nvPr/>
          </p:nvSpPr>
          <p:spPr bwMode="auto">
            <a:xfrm>
              <a:off x="2286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8" name="Rectangle 80"/>
            <p:cNvSpPr>
              <a:spLocks noChangeAspect="1" noChangeArrowheads="1"/>
            </p:cNvSpPr>
            <p:nvPr/>
          </p:nvSpPr>
          <p:spPr bwMode="auto">
            <a:xfrm>
              <a:off x="2590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29" name="Rectangle 81"/>
            <p:cNvSpPr>
              <a:spLocks noChangeAspect="1" noChangeArrowheads="1"/>
            </p:cNvSpPr>
            <p:nvPr/>
          </p:nvSpPr>
          <p:spPr bwMode="auto">
            <a:xfrm>
              <a:off x="2286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0" name="Rectangle 82"/>
            <p:cNvSpPr>
              <a:spLocks noChangeAspect="1" noChangeArrowheads="1"/>
            </p:cNvSpPr>
            <p:nvPr/>
          </p:nvSpPr>
          <p:spPr bwMode="auto">
            <a:xfrm>
              <a:off x="2590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1" name="Rectangle 83"/>
            <p:cNvSpPr>
              <a:spLocks noChangeAspect="1" noChangeArrowheads="1"/>
            </p:cNvSpPr>
            <p:nvPr/>
          </p:nvSpPr>
          <p:spPr bwMode="auto">
            <a:xfrm>
              <a:off x="2286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2" name="Rectangle 84"/>
            <p:cNvSpPr>
              <a:spLocks noChangeAspect="1" noChangeArrowheads="1"/>
            </p:cNvSpPr>
            <p:nvPr/>
          </p:nvSpPr>
          <p:spPr bwMode="auto">
            <a:xfrm>
              <a:off x="2590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3" name="Rectangle 85"/>
            <p:cNvSpPr>
              <a:spLocks noChangeAspect="1" noChangeArrowheads="1"/>
            </p:cNvSpPr>
            <p:nvPr/>
          </p:nvSpPr>
          <p:spPr bwMode="auto">
            <a:xfrm>
              <a:off x="2286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4" name="Rectangle 86"/>
            <p:cNvSpPr>
              <a:spLocks noChangeAspect="1" noChangeArrowheads="1"/>
            </p:cNvSpPr>
            <p:nvPr/>
          </p:nvSpPr>
          <p:spPr bwMode="auto">
            <a:xfrm>
              <a:off x="2590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9"/>
          <p:cNvGrpSpPr/>
          <p:nvPr/>
        </p:nvGrpSpPr>
        <p:grpSpPr>
          <a:xfrm>
            <a:off x="3746500" y="3505200"/>
            <a:ext cx="2273300" cy="2349500"/>
            <a:chOff x="3200400" y="3581400"/>
            <a:chExt cx="2273300" cy="2349500"/>
          </a:xfrm>
        </p:grpSpPr>
        <p:sp>
          <p:nvSpPr>
            <p:cNvPr id="1563669" name="Text Box 21"/>
            <p:cNvSpPr txBox="1">
              <a:spLocks noChangeArrowheads="1"/>
            </p:cNvSpPr>
            <p:nvPr/>
          </p:nvSpPr>
          <p:spPr bwMode="auto">
            <a:xfrm>
              <a:off x="32004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y</a:t>
              </a:r>
            </a:p>
          </p:txBody>
        </p:sp>
        <p:sp>
          <p:nvSpPr>
            <p:cNvPr id="1563672" name="Text Box 24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75" name="Text Box 27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i</a:t>
              </a:r>
            </a:p>
          </p:txBody>
        </p:sp>
        <p:sp>
          <p:nvSpPr>
            <p:cNvPr id="1563677" name="Rectangle 29"/>
            <p:cNvSpPr>
              <a:spLocks noChangeAspect="1" noChangeArrowheads="1"/>
            </p:cNvSpPr>
            <p:nvPr/>
          </p:nvSpPr>
          <p:spPr bwMode="auto">
            <a:xfrm>
              <a:off x="3657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8" name="Rectangle 30"/>
            <p:cNvSpPr>
              <a:spLocks noChangeAspect="1" noChangeArrowheads="1"/>
            </p:cNvSpPr>
            <p:nvPr/>
          </p:nvSpPr>
          <p:spPr bwMode="auto">
            <a:xfrm>
              <a:off x="3962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79" name="Rectangle 31"/>
            <p:cNvSpPr>
              <a:spLocks noChangeAspect="1" noChangeArrowheads="1"/>
            </p:cNvSpPr>
            <p:nvPr/>
          </p:nvSpPr>
          <p:spPr bwMode="auto">
            <a:xfrm>
              <a:off x="4267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0" name="Rectangle 32"/>
            <p:cNvSpPr>
              <a:spLocks noChangeAspect="1" noChangeArrowheads="1"/>
            </p:cNvSpPr>
            <p:nvPr/>
          </p:nvSpPr>
          <p:spPr bwMode="auto">
            <a:xfrm>
              <a:off x="4572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1" name="Rectangle 33"/>
            <p:cNvSpPr>
              <a:spLocks noChangeAspect="1" noChangeArrowheads="1"/>
            </p:cNvSpPr>
            <p:nvPr/>
          </p:nvSpPr>
          <p:spPr bwMode="auto">
            <a:xfrm>
              <a:off x="365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2" name="Rectangle 34"/>
            <p:cNvSpPr>
              <a:spLocks noChangeAspect="1" noChangeArrowheads="1"/>
            </p:cNvSpPr>
            <p:nvPr/>
          </p:nvSpPr>
          <p:spPr bwMode="auto">
            <a:xfrm>
              <a:off x="396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3" name="Rectangle 35"/>
            <p:cNvSpPr>
              <a:spLocks noChangeAspect="1" noChangeArrowheads="1"/>
            </p:cNvSpPr>
            <p:nvPr/>
          </p:nvSpPr>
          <p:spPr bwMode="auto">
            <a:xfrm>
              <a:off x="42672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4" name="Rectangle 36"/>
            <p:cNvSpPr>
              <a:spLocks noChangeAspect="1" noChangeArrowheads="1"/>
            </p:cNvSpPr>
            <p:nvPr/>
          </p:nvSpPr>
          <p:spPr bwMode="auto">
            <a:xfrm>
              <a:off x="45720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5" name="Rectangle 37"/>
            <p:cNvSpPr>
              <a:spLocks noChangeAspect="1" noChangeArrowheads="1"/>
            </p:cNvSpPr>
            <p:nvPr/>
          </p:nvSpPr>
          <p:spPr bwMode="auto">
            <a:xfrm>
              <a:off x="3657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6" name="Rectangle 38"/>
            <p:cNvSpPr>
              <a:spLocks noChangeAspect="1" noChangeArrowheads="1"/>
            </p:cNvSpPr>
            <p:nvPr/>
          </p:nvSpPr>
          <p:spPr bwMode="auto">
            <a:xfrm>
              <a:off x="39624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7" name="Rectangle 39"/>
            <p:cNvSpPr>
              <a:spLocks noChangeAspect="1" noChangeArrowheads="1"/>
            </p:cNvSpPr>
            <p:nvPr/>
          </p:nvSpPr>
          <p:spPr bwMode="auto">
            <a:xfrm>
              <a:off x="42672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8" name="Rectangle 40"/>
            <p:cNvSpPr>
              <a:spLocks noChangeAspect="1" noChangeArrowheads="1"/>
            </p:cNvSpPr>
            <p:nvPr/>
          </p:nvSpPr>
          <p:spPr bwMode="auto">
            <a:xfrm>
              <a:off x="45720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89" name="Rectangle 41"/>
            <p:cNvSpPr>
              <a:spLocks noChangeAspect="1" noChangeArrowheads="1"/>
            </p:cNvSpPr>
            <p:nvPr/>
          </p:nvSpPr>
          <p:spPr bwMode="auto">
            <a:xfrm>
              <a:off x="3657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0" name="Rectangle 42"/>
            <p:cNvSpPr>
              <a:spLocks noChangeAspect="1" noChangeArrowheads="1"/>
            </p:cNvSpPr>
            <p:nvPr/>
          </p:nvSpPr>
          <p:spPr bwMode="auto">
            <a:xfrm>
              <a:off x="39624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1" name="Rectangle 43"/>
            <p:cNvSpPr>
              <a:spLocks noChangeAspect="1" noChangeArrowheads="1"/>
            </p:cNvSpPr>
            <p:nvPr/>
          </p:nvSpPr>
          <p:spPr bwMode="auto">
            <a:xfrm>
              <a:off x="42672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2" name="Rectangle 44"/>
            <p:cNvSpPr>
              <a:spLocks noChangeAspect="1" noChangeArrowheads="1"/>
            </p:cNvSpPr>
            <p:nvPr/>
          </p:nvSpPr>
          <p:spPr bwMode="auto">
            <a:xfrm>
              <a:off x="45720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5" name="Rectangle 87"/>
            <p:cNvSpPr>
              <a:spLocks noChangeAspect="1" noChangeArrowheads="1"/>
            </p:cNvSpPr>
            <p:nvPr/>
          </p:nvSpPr>
          <p:spPr bwMode="auto">
            <a:xfrm>
              <a:off x="3657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6" name="Rectangle 88"/>
            <p:cNvSpPr>
              <a:spLocks noChangeAspect="1" noChangeArrowheads="1"/>
            </p:cNvSpPr>
            <p:nvPr/>
          </p:nvSpPr>
          <p:spPr bwMode="auto">
            <a:xfrm>
              <a:off x="39624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7" name="Rectangle 89"/>
            <p:cNvSpPr>
              <a:spLocks noChangeAspect="1" noChangeArrowheads="1"/>
            </p:cNvSpPr>
            <p:nvPr/>
          </p:nvSpPr>
          <p:spPr bwMode="auto">
            <a:xfrm>
              <a:off x="42672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8" name="Rectangle 90"/>
            <p:cNvSpPr>
              <a:spLocks noChangeAspect="1" noChangeArrowheads="1"/>
            </p:cNvSpPr>
            <p:nvPr/>
          </p:nvSpPr>
          <p:spPr bwMode="auto">
            <a:xfrm>
              <a:off x="45720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39" name="Rectangle 91"/>
            <p:cNvSpPr>
              <a:spLocks noChangeAspect="1" noChangeArrowheads="1"/>
            </p:cNvSpPr>
            <p:nvPr/>
          </p:nvSpPr>
          <p:spPr bwMode="auto">
            <a:xfrm>
              <a:off x="3657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0" name="Rectangle 92"/>
            <p:cNvSpPr>
              <a:spLocks noChangeAspect="1" noChangeArrowheads="1"/>
            </p:cNvSpPr>
            <p:nvPr/>
          </p:nvSpPr>
          <p:spPr bwMode="auto">
            <a:xfrm>
              <a:off x="39624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1" name="Rectangle 93"/>
            <p:cNvSpPr>
              <a:spLocks noChangeAspect="1" noChangeArrowheads="1"/>
            </p:cNvSpPr>
            <p:nvPr/>
          </p:nvSpPr>
          <p:spPr bwMode="auto">
            <a:xfrm>
              <a:off x="42672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2" name="Rectangle 94"/>
            <p:cNvSpPr>
              <a:spLocks noChangeAspect="1" noChangeArrowheads="1"/>
            </p:cNvSpPr>
            <p:nvPr/>
          </p:nvSpPr>
          <p:spPr bwMode="auto">
            <a:xfrm>
              <a:off x="45720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3" name="Rectangle 95"/>
            <p:cNvSpPr>
              <a:spLocks noChangeAspect="1" noChangeArrowheads="1"/>
            </p:cNvSpPr>
            <p:nvPr/>
          </p:nvSpPr>
          <p:spPr bwMode="auto">
            <a:xfrm>
              <a:off x="48768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4" name="Rectangle 96"/>
            <p:cNvSpPr>
              <a:spLocks noChangeAspect="1" noChangeArrowheads="1"/>
            </p:cNvSpPr>
            <p:nvPr/>
          </p:nvSpPr>
          <p:spPr bwMode="auto">
            <a:xfrm>
              <a:off x="51816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5" name="Rectangle 97"/>
            <p:cNvSpPr>
              <a:spLocks noChangeAspect="1" noChangeArrowheads="1"/>
            </p:cNvSpPr>
            <p:nvPr/>
          </p:nvSpPr>
          <p:spPr bwMode="auto">
            <a:xfrm>
              <a:off x="4876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6" name="Rectangle 98"/>
            <p:cNvSpPr>
              <a:spLocks noChangeAspect="1" noChangeArrowheads="1"/>
            </p:cNvSpPr>
            <p:nvPr/>
          </p:nvSpPr>
          <p:spPr bwMode="auto">
            <a:xfrm>
              <a:off x="5181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7" name="Rectangle 99"/>
            <p:cNvSpPr>
              <a:spLocks noChangeAspect="1" noChangeArrowheads="1"/>
            </p:cNvSpPr>
            <p:nvPr/>
          </p:nvSpPr>
          <p:spPr bwMode="auto">
            <a:xfrm>
              <a:off x="48768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8" name="Rectangle 100"/>
            <p:cNvSpPr>
              <a:spLocks noChangeAspect="1" noChangeArrowheads="1"/>
            </p:cNvSpPr>
            <p:nvPr/>
          </p:nvSpPr>
          <p:spPr bwMode="auto">
            <a:xfrm>
              <a:off x="5181600" y="4724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49" name="Rectangle 101"/>
            <p:cNvSpPr>
              <a:spLocks noChangeAspect="1" noChangeArrowheads="1"/>
            </p:cNvSpPr>
            <p:nvPr/>
          </p:nvSpPr>
          <p:spPr bwMode="auto">
            <a:xfrm>
              <a:off x="48768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0" name="Rectangle 102"/>
            <p:cNvSpPr>
              <a:spLocks noChangeAspect="1" noChangeArrowheads="1"/>
            </p:cNvSpPr>
            <p:nvPr/>
          </p:nvSpPr>
          <p:spPr bwMode="auto">
            <a:xfrm>
              <a:off x="5181600" y="5029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1" name="Rectangle 103"/>
            <p:cNvSpPr>
              <a:spLocks noChangeAspect="1" noChangeArrowheads="1"/>
            </p:cNvSpPr>
            <p:nvPr/>
          </p:nvSpPr>
          <p:spPr bwMode="auto">
            <a:xfrm>
              <a:off x="48768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2" name="Rectangle 104"/>
            <p:cNvSpPr>
              <a:spLocks noChangeAspect="1" noChangeArrowheads="1"/>
            </p:cNvSpPr>
            <p:nvPr/>
          </p:nvSpPr>
          <p:spPr bwMode="auto">
            <a:xfrm>
              <a:off x="5181600" y="5334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3" name="Rectangle 105"/>
            <p:cNvSpPr>
              <a:spLocks noChangeAspect="1" noChangeArrowheads="1"/>
            </p:cNvSpPr>
            <p:nvPr/>
          </p:nvSpPr>
          <p:spPr bwMode="auto">
            <a:xfrm>
              <a:off x="48768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4" name="Rectangle 106"/>
            <p:cNvSpPr>
              <a:spLocks noChangeAspect="1" noChangeArrowheads="1"/>
            </p:cNvSpPr>
            <p:nvPr/>
          </p:nvSpPr>
          <p:spPr bwMode="auto">
            <a:xfrm>
              <a:off x="5181600" y="56388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7"/>
          <p:cNvGrpSpPr/>
          <p:nvPr/>
        </p:nvGrpSpPr>
        <p:grpSpPr>
          <a:xfrm>
            <a:off x="6413500" y="1066800"/>
            <a:ext cx="2273300" cy="2349500"/>
            <a:chOff x="5791200" y="3581400"/>
            <a:chExt cx="2273300" cy="2349500"/>
          </a:xfrm>
        </p:grpSpPr>
        <p:sp>
          <p:nvSpPr>
            <p:cNvPr id="1563670" name="Text Box 22"/>
            <p:cNvSpPr txBox="1">
              <a:spLocks noChangeArrowheads="1"/>
            </p:cNvSpPr>
            <p:nvPr/>
          </p:nvSpPr>
          <p:spPr bwMode="auto">
            <a:xfrm>
              <a:off x="5791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z</a:t>
              </a:r>
            </a:p>
          </p:txBody>
        </p:sp>
        <p:sp>
          <p:nvSpPr>
            <p:cNvPr id="1563673" name="Text Box 25"/>
            <p:cNvSpPr txBox="1">
              <a:spLocks noChangeArrowheads="1"/>
            </p:cNvSpPr>
            <p:nvPr/>
          </p:nvSpPr>
          <p:spPr bwMode="auto">
            <a:xfrm>
              <a:off x="6934200" y="35814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j</a:t>
              </a:r>
            </a:p>
          </p:txBody>
        </p:sp>
        <p:sp>
          <p:nvSpPr>
            <p:cNvPr id="1563676" name="Text Box 28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altLang="ko-KR" sz="2400" b="1">
                  <a:solidFill>
                    <a:schemeClr val="accent2"/>
                  </a:solidFill>
                  <a:latin typeface="Courier New" charset="0"/>
                  <a:ea typeface="굴림" charset="-127"/>
                  <a:cs typeface="굴림" charset="-127"/>
                </a:rPr>
                <a:t>k</a:t>
              </a:r>
            </a:p>
          </p:txBody>
        </p:sp>
        <p:sp>
          <p:nvSpPr>
            <p:cNvPr id="1563693" name="Rectangle 45"/>
            <p:cNvSpPr>
              <a:spLocks noChangeAspect="1" noChangeArrowheads="1"/>
            </p:cNvSpPr>
            <p:nvPr/>
          </p:nvSpPr>
          <p:spPr bwMode="auto">
            <a:xfrm>
              <a:off x="62484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4" name="Rectangle 46"/>
            <p:cNvSpPr>
              <a:spLocks noChangeAspect="1" noChangeArrowheads="1"/>
            </p:cNvSpPr>
            <p:nvPr/>
          </p:nvSpPr>
          <p:spPr bwMode="auto">
            <a:xfrm>
              <a:off x="65532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5" name="Rectangle 47"/>
            <p:cNvSpPr>
              <a:spLocks noChangeAspect="1" noChangeArrowheads="1"/>
            </p:cNvSpPr>
            <p:nvPr/>
          </p:nvSpPr>
          <p:spPr bwMode="auto">
            <a:xfrm>
              <a:off x="6858000" y="4114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6" name="Rectangle 48"/>
            <p:cNvSpPr>
              <a:spLocks noChangeAspect="1" noChangeArrowheads="1"/>
            </p:cNvSpPr>
            <p:nvPr/>
          </p:nvSpPr>
          <p:spPr bwMode="auto">
            <a:xfrm>
              <a:off x="71628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7" name="Rectangle 49"/>
            <p:cNvSpPr>
              <a:spLocks noChangeAspect="1" noChangeArrowheads="1"/>
            </p:cNvSpPr>
            <p:nvPr/>
          </p:nvSpPr>
          <p:spPr bwMode="auto">
            <a:xfrm>
              <a:off x="62484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8" name="Rectangle 50"/>
            <p:cNvSpPr>
              <a:spLocks noChangeAspect="1" noChangeArrowheads="1"/>
            </p:cNvSpPr>
            <p:nvPr/>
          </p:nvSpPr>
          <p:spPr bwMode="auto">
            <a:xfrm>
              <a:off x="65532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699" name="Rectangle 51"/>
            <p:cNvSpPr>
              <a:spLocks noChangeAspect="1" noChangeArrowheads="1"/>
            </p:cNvSpPr>
            <p:nvPr/>
          </p:nvSpPr>
          <p:spPr bwMode="auto">
            <a:xfrm>
              <a:off x="6858000" y="4419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0" name="Rectangle 52"/>
            <p:cNvSpPr>
              <a:spLocks noChangeAspect="1" noChangeArrowheads="1"/>
            </p:cNvSpPr>
            <p:nvPr/>
          </p:nvSpPr>
          <p:spPr bwMode="auto">
            <a:xfrm>
              <a:off x="71628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1" name="Rectangle 53"/>
            <p:cNvSpPr>
              <a:spLocks noChangeAspect="1" noChangeArrowheads="1"/>
            </p:cNvSpPr>
            <p:nvPr/>
          </p:nvSpPr>
          <p:spPr bwMode="auto">
            <a:xfrm>
              <a:off x="62484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2" name="Rectangle 54"/>
            <p:cNvSpPr>
              <a:spLocks noChangeAspect="1" noChangeArrowheads="1"/>
            </p:cNvSpPr>
            <p:nvPr/>
          </p:nvSpPr>
          <p:spPr bwMode="auto">
            <a:xfrm>
              <a:off x="65532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3" name="Rectangle 55"/>
            <p:cNvSpPr>
              <a:spLocks noChangeAspect="1" noChangeArrowheads="1"/>
            </p:cNvSpPr>
            <p:nvPr/>
          </p:nvSpPr>
          <p:spPr bwMode="auto">
            <a:xfrm>
              <a:off x="6858000" y="47244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4" name="Rectangle 56"/>
            <p:cNvSpPr>
              <a:spLocks noChangeAspect="1" noChangeArrowheads="1"/>
            </p:cNvSpPr>
            <p:nvPr/>
          </p:nvSpPr>
          <p:spPr bwMode="auto">
            <a:xfrm>
              <a:off x="71628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5" name="Rectangle 57"/>
            <p:cNvSpPr>
              <a:spLocks noChangeAspect="1" noChangeArrowheads="1"/>
            </p:cNvSpPr>
            <p:nvPr/>
          </p:nvSpPr>
          <p:spPr bwMode="auto">
            <a:xfrm>
              <a:off x="62484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6" name="Rectangle 58"/>
            <p:cNvSpPr>
              <a:spLocks noChangeAspect="1" noChangeArrowheads="1"/>
            </p:cNvSpPr>
            <p:nvPr/>
          </p:nvSpPr>
          <p:spPr bwMode="auto">
            <a:xfrm>
              <a:off x="65532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7" name="Rectangle 59"/>
            <p:cNvSpPr>
              <a:spLocks noChangeAspect="1" noChangeArrowheads="1"/>
            </p:cNvSpPr>
            <p:nvPr/>
          </p:nvSpPr>
          <p:spPr bwMode="auto">
            <a:xfrm>
              <a:off x="6858000" y="50292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08" name="Rectangle 60"/>
            <p:cNvSpPr>
              <a:spLocks noChangeAspect="1" noChangeArrowheads="1"/>
            </p:cNvSpPr>
            <p:nvPr/>
          </p:nvSpPr>
          <p:spPr bwMode="auto">
            <a:xfrm>
              <a:off x="71628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5" name="Rectangle 107"/>
            <p:cNvSpPr>
              <a:spLocks noChangeAspect="1" noChangeArrowheads="1"/>
            </p:cNvSpPr>
            <p:nvPr/>
          </p:nvSpPr>
          <p:spPr bwMode="auto">
            <a:xfrm>
              <a:off x="62484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6" name="Rectangle 108"/>
            <p:cNvSpPr>
              <a:spLocks noChangeAspect="1" noChangeArrowheads="1"/>
            </p:cNvSpPr>
            <p:nvPr/>
          </p:nvSpPr>
          <p:spPr bwMode="auto">
            <a:xfrm>
              <a:off x="65532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7" name="Rectangle 109"/>
            <p:cNvSpPr>
              <a:spLocks noChangeAspect="1" noChangeArrowheads="1"/>
            </p:cNvSpPr>
            <p:nvPr/>
          </p:nvSpPr>
          <p:spPr bwMode="auto">
            <a:xfrm>
              <a:off x="6858000" y="5334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8" name="Rectangle 110"/>
            <p:cNvSpPr>
              <a:spLocks noChangeAspect="1" noChangeArrowheads="1"/>
            </p:cNvSpPr>
            <p:nvPr/>
          </p:nvSpPr>
          <p:spPr bwMode="auto">
            <a:xfrm>
              <a:off x="71628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59" name="Rectangle 111"/>
            <p:cNvSpPr>
              <a:spLocks noChangeAspect="1" noChangeArrowheads="1"/>
            </p:cNvSpPr>
            <p:nvPr/>
          </p:nvSpPr>
          <p:spPr bwMode="auto">
            <a:xfrm>
              <a:off x="62484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0" name="Rectangle 112"/>
            <p:cNvSpPr>
              <a:spLocks noChangeAspect="1" noChangeArrowheads="1"/>
            </p:cNvSpPr>
            <p:nvPr/>
          </p:nvSpPr>
          <p:spPr bwMode="auto">
            <a:xfrm>
              <a:off x="65532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1" name="Rectangle 113"/>
            <p:cNvSpPr>
              <a:spLocks noChangeAspect="1" noChangeArrowheads="1"/>
            </p:cNvSpPr>
            <p:nvPr/>
          </p:nvSpPr>
          <p:spPr bwMode="auto">
            <a:xfrm>
              <a:off x="6858000" y="5638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2" name="Rectangle 114"/>
            <p:cNvSpPr>
              <a:spLocks noChangeAspect="1" noChangeArrowheads="1"/>
            </p:cNvSpPr>
            <p:nvPr/>
          </p:nvSpPr>
          <p:spPr bwMode="auto">
            <a:xfrm>
              <a:off x="71628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3" name="Rectangle 115"/>
            <p:cNvSpPr>
              <a:spLocks noChangeAspect="1" noChangeArrowheads="1"/>
            </p:cNvSpPr>
            <p:nvPr/>
          </p:nvSpPr>
          <p:spPr bwMode="auto">
            <a:xfrm>
              <a:off x="74676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4" name="Rectangle 116"/>
            <p:cNvSpPr>
              <a:spLocks noChangeAspect="1" noChangeArrowheads="1"/>
            </p:cNvSpPr>
            <p:nvPr/>
          </p:nvSpPr>
          <p:spPr bwMode="auto">
            <a:xfrm>
              <a:off x="7772400" y="4114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5" name="Rectangle 117"/>
            <p:cNvSpPr>
              <a:spLocks noChangeAspect="1" noChangeArrowheads="1"/>
            </p:cNvSpPr>
            <p:nvPr/>
          </p:nvSpPr>
          <p:spPr bwMode="auto">
            <a:xfrm>
              <a:off x="74676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6" name="Rectangle 118"/>
            <p:cNvSpPr>
              <a:spLocks noChangeAspect="1" noChangeArrowheads="1"/>
            </p:cNvSpPr>
            <p:nvPr/>
          </p:nvSpPr>
          <p:spPr bwMode="auto">
            <a:xfrm>
              <a:off x="7772400" y="4419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7" name="Rectangle 119"/>
            <p:cNvSpPr>
              <a:spLocks noChangeAspect="1" noChangeArrowheads="1"/>
            </p:cNvSpPr>
            <p:nvPr/>
          </p:nvSpPr>
          <p:spPr bwMode="auto">
            <a:xfrm>
              <a:off x="74676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8" name="Rectangle 120"/>
            <p:cNvSpPr>
              <a:spLocks noChangeAspect="1" noChangeArrowheads="1"/>
            </p:cNvSpPr>
            <p:nvPr/>
          </p:nvSpPr>
          <p:spPr bwMode="auto">
            <a:xfrm>
              <a:off x="7772400" y="47244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69" name="Rectangle 121"/>
            <p:cNvSpPr>
              <a:spLocks noChangeAspect="1" noChangeArrowheads="1"/>
            </p:cNvSpPr>
            <p:nvPr/>
          </p:nvSpPr>
          <p:spPr bwMode="auto">
            <a:xfrm>
              <a:off x="74676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0" name="Rectangle 122"/>
            <p:cNvSpPr>
              <a:spLocks noChangeAspect="1" noChangeArrowheads="1"/>
            </p:cNvSpPr>
            <p:nvPr/>
          </p:nvSpPr>
          <p:spPr bwMode="auto">
            <a:xfrm>
              <a:off x="7772400" y="50292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1" name="Rectangle 123"/>
            <p:cNvSpPr>
              <a:spLocks noChangeAspect="1" noChangeArrowheads="1"/>
            </p:cNvSpPr>
            <p:nvPr/>
          </p:nvSpPr>
          <p:spPr bwMode="auto">
            <a:xfrm>
              <a:off x="74676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2" name="Rectangle 124"/>
            <p:cNvSpPr>
              <a:spLocks noChangeAspect="1" noChangeArrowheads="1"/>
            </p:cNvSpPr>
            <p:nvPr/>
          </p:nvSpPr>
          <p:spPr bwMode="auto">
            <a:xfrm>
              <a:off x="7772400" y="5334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3" name="Rectangle 125"/>
            <p:cNvSpPr>
              <a:spLocks noChangeAspect="1" noChangeArrowheads="1"/>
            </p:cNvSpPr>
            <p:nvPr/>
          </p:nvSpPr>
          <p:spPr bwMode="auto">
            <a:xfrm>
              <a:off x="74676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3774" name="Rectangle 126"/>
            <p:cNvSpPr>
              <a:spLocks noChangeAspect="1" noChangeArrowheads="1"/>
            </p:cNvSpPr>
            <p:nvPr/>
          </p:nvSpPr>
          <p:spPr bwMode="auto">
            <a:xfrm>
              <a:off x="7772400" y="5638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3" name="Straight Arrow Connector 132"/>
          <p:cNvCxnSpPr>
            <a:stCxn id="1563774" idx="2"/>
            <a:endCxn id="1563724" idx="2"/>
          </p:cNvCxnSpPr>
          <p:nvPr/>
        </p:nvCxnSpPr>
        <p:spPr bwMode="auto">
          <a:xfrm rot="5400000">
            <a:off x="8083550" y="3873500"/>
            <a:ext cx="9144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563746" idx="3"/>
            <a:endCxn id="1563725" idx="3"/>
          </p:cNvCxnSpPr>
          <p:nvPr/>
        </p:nvCxnSpPr>
        <p:spPr bwMode="auto">
          <a:xfrm>
            <a:off x="6019800" y="4489450"/>
            <a:ext cx="236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4EC8-B90F-E840-AD44-EB1EBCB3AC8B}" type="slidenum">
              <a:rPr lang="en-US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0706" name="Line 2"/>
          <p:cNvSpPr>
            <a:spLocks noChangeShapeType="1"/>
          </p:cNvSpPr>
          <p:nvPr/>
        </p:nvSpPr>
        <p:spPr bwMode="auto">
          <a:xfrm>
            <a:off x="4953000" y="35052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07" name="Line 3"/>
          <p:cNvSpPr>
            <a:spLocks noChangeShapeType="1"/>
          </p:cNvSpPr>
          <p:nvPr/>
        </p:nvSpPr>
        <p:spPr bwMode="auto">
          <a:xfrm>
            <a:off x="5867400" y="2667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08" name="Line 4"/>
          <p:cNvSpPr>
            <a:spLocks noChangeShapeType="1"/>
          </p:cNvSpPr>
          <p:nvPr/>
        </p:nvSpPr>
        <p:spPr bwMode="auto">
          <a:xfrm>
            <a:off x="4800600" y="24622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09" name="Rectangle 5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7162800" cy="1143000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CPU-Cache Interaction</a:t>
            </a:r>
            <a:br>
              <a:rPr lang="en-US" altLang="ko-KR">
                <a:ea typeface="굴림" charset="-127"/>
                <a:cs typeface="굴림" charset="-127"/>
              </a:rPr>
            </a:br>
            <a:r>
              <a:rPr lang="en-US" altLang="ko-KR" sz="2400">
                <a:ea typeface="굴림" charset="-127"/>
                <a:cs typeface="굴림" charset="-127"/>
              </a:rPr>
              <a:t>(5-stage pipeline)</a:t>
            </a:r>
            <a:endParaRPr lang="en-US" altLang="ko-KR" sz="2800">
              <a:ea typeface="굴림" charset="-127"/>
              <a:cs typeface="굴림" charset="-127"/>
              <a:hlinkClick r:id="" action="ppaction://hlinkpres?slideindex=1&amp;slidetitle="/>
            </a:endParaRPr>
          </a:p>
        </p:txBody>
      </p:sp>
      <p:sp>
        <p:nvSpPr>
          <p:cNvPr id="1480710" name="Freeform 6"/>
          <p:cNvSpPr>
            <a:spLocks/>
          </p:cNvSpPr>
          <p:nvPr/>
        </p:nvSpPr>
        <p:spPr bwMode="auto">
          <a:xfrm>
            <a:off x="1168400" y="2259013"/>
            <a:ext cx="344488" cy="1004887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0" y="56"/>
              </a:cxn>
              <a:cxn ang="0">
                <a:pos x="0" y="0"/>
              </a:cxn>
              <a:cxn ang="0">
                <a:pos x="216" y="0"/>
              </a:cxn>
            </a:cxnLst>
            <a:rect l="0" t="0" r="r" b="b"/>
            <a:pathLst>
              <a:path w="217" h="633">
                <a:moveTo>
                  <a:pt x="0" y="632"/>
                </a:moveTo>
                <a:lnTo>
                  <a:pt x="0" y="56"/>
                </a:lnTo>
                <a:lnTo>
                  <a:pt x="0" y="0"/>
                </a:lnTo>
                <a:lnTo>
                  <a:pt x="21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1" name="Freeform 7"/>
          <p:cNvSpPr>
            <a:spLocks/>
          </p:cNvSpPr>
          <p:nvPr/>
        </p:nvSpPr>
        <p:spPr bwMode="auto">
          <a:xfrm>
            <a:off x="1130300" y="3262313"/>
            <a:ext cx="3063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0"/>
              </a:cxn>
              <a:cxn ang="0">
                <a:pos x="192" y="0"/>
              </a:cxn>
            </a:cxnLst>
            <a:rect l="0" t="0" r="r" b="b"/>
            <a:pathLst>
              <a:path w="193" h="1">
                <a:moveTo>
                  <a:pt x="0" y="0"/>
                </a:moveTo>
                <a:lnTo>
                  <a:pt x="144" y="0"/>
                </a:lnTo>
                <a:lnTo>
                  <a:pt x="192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2" name="Rectangle 8"/>
          <p:cNvSpPr>
            <a:spLocks noChangeArrowheads="1"/>
          </p:cNvSpPr>
          <p:nvPr/>
        </p:nvSpPr>
        <p:spPr bwMode="auto">
          <a:xfrm>
            <a:off x="914400" y="2970213"/>
            <a:ext cx="203200" cy="5842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3" name="Line 9"/>
          <p:cNvSpPr>
            <a:spLocks noChangeShapeType="1"/>
          </p:cNvSpPr>
          <p:nvPr/>
        </p:nvSpPr>
        <p:spPr bwMode="auto">
          <a:xfrm>
            <a:off x="1143000" y="3262313"/>
            <a:ext cx="50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4" name="Rectangle 10"/>
          <p:cNvSpPr>
            <a:spLocks noChangeArrowheads="1"/>
          </p:cNvSpPr>
          <p:nvPr/>
        </p:nvSpPr>
        <p:spPr bwMode="auto">
          <a:xfrm>
            <a:off x="836613" y="3167063"/>
            <a:ext cx="379412" cy="2714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PC</a:t>
            </a:r>
          </a:p>
        </p:txBody>
      </p:sp>
      <p:sp>
        <p:nvSpPr>
          <p:cNvPr id="1480715" name="Freeform 11"/>
          <p:cNvSpPr>
            <a:spLocks/>
          </p:cNvSpPr>
          <p:nvPr/>
        </p:nvSpPr>
        <p:spPr bwMode="auto">
          <a:xfrm>
            <a:off x="977900" y="3478213"/>
            <a:ext cx="77788" cy="77787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24" y="0"/>
              </a:cxn>
              <a:cxn ang="0">
                <a:pos x="48" y="48"/>
              </a:cxn>
            </a:cxnLst>
            <a:rect l="0" t="0" r="r" b="b"/>
            <a:pathLst>
              <a:path w="49" h="49">
                <a:moveTo>
                  <a:pt x="0" y="48"/>
                </a:moveTo>
                <a:lnTo>
                  <a:pt x="24" y="0"/>
                </a:lnTo>
                <a:lnTo>
                  <a:pt x="48" y="4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16" name="Rectangle 12"/>
          <p:cNvSpPr>
            <a:spLocks noChangeArrowheads="1"/>
          </p:cNvSpPr>
          <p:nvPr/>
        </p:nvSpPr>
        <p:spPr bwMode="auto">
          <a:xfrm>
            <a:off x="1446213" y="3108325"/>
            <a:ext cx="1068387" cy="12350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1480717" name="Rectangle 13"/>
          <p:cNvSpPr>
            <a:spLocks noChangeArrowheads="1"/>
          </p:cNvSpPr>
          <p:nvPr/>
        </p:nvSpPr>
        <p:spPr bwMode="auto">
          <a:xfrm>
            <a:off x="1393825" y="3105150"/>
            <a:ext cx="52705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1480718" name="Rectangle 14"/>
          <p:cNvSpPr>
            <a:spLocks noChangeArrowheads="1"/>
          </p:cNvSpPr>
          <p:nvPr/>
        </p:nvSpPr>
        <p:spPr bwMode="auto">
          <a:xfrm>
            <a:off x="2052638" y="3133725"/>
            <a:ext cx="458787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</a:t>
            </a:r>
          </a:p>
        </p:txBody>
      </p:sp>
      <p:sp>
        <p:nvSpPr>
          <p:cNvPr id="1480719" name="Rectangle 15"/>
          <p:cNvSpPr>
            <a:spLocks noChangeArrowheads="1"/>
          </p:cNvSpPr>
          <p:nvPr/>
        </p:nvSpPr>
        <p:spPr bwMode="auto">
          <a:xfrm>
            <a:off x="1404938" y="3587750"/>
            <a:ext cx="1012825" cy="6365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Instruction</a:t>
            </a:r>
          </a:p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1480720" name="Rectangle 16"/>
          <p:cNvSpPr>
            <a:spLocks noChangeArrowheads="1"/>
          </p:cNvSpPr>
          <p:nvPr/>
        </p:nvSpPr>
        <p:spPr bwMode="auto">
          <a:xfrm>
            <a:off x="987425" y="1682750"/>
            <a:ext cx="46513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0x4</a:t>
            </a:r>
          </a:p>
        </p:txBody>
      </p:sp>
      <p:sp>
        <p:nvSpPr>
          <p:cNvPr id="1480721" name="Freeform 17"/>
          <p:cNvSpPr>
            <a:spLocks/>
          </p:cNvSpPr>
          <p:nvPr/>
        </p:nvSpPr>
        <p:spPr bwMode="auto">
          <a:xfrm>
            <a:off x="1522413" y="1724025"/>
            <a:ext cx="382587" cy="611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0"/>
              </a:cxn>
              <a:cxn ang="0">
                <a:pos x="48" y="192"/>
              </a:cxn>
              <a:cxn ang="0">
                <a:pos x="0" y="224"/>
              </a:cxn>
              <a:cxn ang="0">
                <a:pos x="0" y="384"/>
              </a:cxn>
              <a:cxn ang="0">
                <a:pos x="240" y="288"/>
              </a:cxn>
              <a:cxn ang="0">
                <a:pos x="240" y="96"/>
              </a:cxn>
              <a:cxn ang="0">
                <a:pos x="0" y="0"/>
              </a:cxn>
            </a:cxnLst>
            <a:rect l="0" t="0" r="r" b="b"/>
            <a:pathLst>
              <a:path w="241" h="385">
                <a:moveTo>
                  <a:pt x="0" y="0"/>
                </a:moveTo>
                <a:lnTo>
                  <a:pt x="0" y="160"/>
                </a:lnTo>
                <a:lnTo>
                  <a:pt x="48" y="192"/>
                </a:lnTo>
                <a:lnTo>
                  <a:pt x="0" y="224"/>
                </a:lnTo>
                <a:lnTo>
                  <a:pt x="0" y="384"/>
                </a:lnTo>
                <a:lnTo>
                  <a:pt x="240" y="288"/>
                </a:lnTo>
                <a:lnTo>
                  <a:pt x="240" y="9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2" name="Line 18"/>
          <p:cNvSpPr>
            <a:spLocks noChangeShapeType="1"/>
          </p:cNvSpPr>
          <p:nvPr/>
        </p:nvSpPr>
        <p:spPr bwMode="auto">
          <a:xfrm>
            <a:off x="1452563" y="1800225"/>
            <a:ext cx="63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3" name="Rectangle 19"/>
          <p:cNvSpPr>
            <a:spLocks noChangeArrowheads="1"/>
          </p:cNvSpPr>
          <p:nvPr/>
        </p:nvSpPr>
        <p:spPr bwMode="auto">
          <a:xfrm>
            <a:off x="1506538" y="1911350"/>
            <a:ext cx="42545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000">
                <a:latin typeface="Verdana" charset="0"/>
              </a:rPr>
              <a:t>Add</a:t>
            </a:r>
          </a:p>
        </p:txBody>
      </p:sp>
      <p:grpSp>
        <p:nvGrpSpPr>
          <p:cNvPr id="1480724" name="Group 20"/>
          <p:cNvGrpSpPr>
            <a:grpSpLocks/>
          </p:cNvGrpSpPr>
          <p:nvPr/>
        </p:nvGrpSpPr>
        <p:grpSpPr bwMode="auto">
          <a:xfrm>
            <a:off x="3275013" y="2701925"/>
            <a:ext cx="350837" cy="485775"/>
            <a:chOff x="2063" y="1846"/>
            <a:chExt cx="221" cy="306"/>
          </a:xfrm>
        </p:grpSpPr>
        <p:sp>
          <p:nvSpPr>
            <p:cNvPr id="1480725" name="Rectangle 21"/>
            <p:cNvSpPr>
              <a:spLocks noChangeArrowheads="1"/>
            </p:cNvSpPr>
            <p:nvPr/>
          </p:nvSpPr>
          <p:spPr bwMode="auto">
            <a:xfrm>
              <a:off x="2102" y="184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26" name="Freeform 22"/>
            <p:cNvSpPr>
              <a:spLocks/>
            </p:cNvSpPr>
            <p:nvPr/>
          </p:nvSpPr>
          <p:spPr bwMode="auto">
            <a:xfrm>
              <a:off x="2135" y="210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27" name="Rectangle 23"/>
            <p:cNvSpPr>
              <a:spLocks noChangeArrowheads="1"/>
            </p:cNvSpPr>
            <p:nvPr/>
          </p:nvSpPr>
          <p:spPr bwMode="auto">
            <a:xfrm>
              <a:off x="2063" y="1913"/>
              <a:ext cx="22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IR</a:t>
              </a:r>
            </a:p>
          </p:txBody>
        </p:sp>
      </p:grpSp>
      <p:sp>
        <p:nvSpPr>
          <p:cNvPr id="1480728" name="Freeform 24"/>
          <p:cNvSpPr>
            <a:spLocks/>
          </p:cNvSpPr>
          <p:nvPr/>
        </p:nvSpPr>
        <p:spPr bwMode="auto">
          <a:xfrm>
            <a:off x="609600" y="1371600"/>
            <a:ext cx="1452563" cy="1897063"/>
          </a:xfrm>
          <a:custGeom>
            <a:avLst/>
            <a:gdLst/>
            <a:ahLst/>
            <a:cxnLst>
              <a:cxn ang="0">
                <a:pos x="822" y="429"/>
              </a:cxn>
              <a:cxn ang="0">
                <a:pos x="915" y="429"/>
              </a:cxn>
              <a:cxn ang="0">
                <a:pos x="915" y="0"/>
              </a:cxn>
              <a:cxn ang="0">
                <a:pos x="0" y="1"/>
              </a:cxn>
              <a:cxn ang="0">
                <a:pos x="0" y="1195"/>
              </a:cxn>
              <a:cxn ang="0">
                <a:pos x="212" y="1195"/>
              </a:cxn>
            </a:cxnLst>
            <a:rect l="0" t="0" r="r" b="b"/>
            <a:pathLst>
              <a:path w="915" h="1195">
                <a:moveTo>
                  <a:pt x="822" y="429"/>
                </a:moveTo>
                <a:lnTo>
                  <a:pt x="915" y="429"/>
                </a:lnTo>
                <a:lnTo>
                  <a:pt x="915" y="0"/>
                </a:lnTo>
                <a:lnTo>
                  <a:pt x="0" y="1"/>
                </a:lnTo>
                <a:lnTo>
                  <a:pt x="0" y="1195"/>
                </a:lnTo>
                <a:lnTo>
                  <a:pt x="212" y="1195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29" name="Text Box 25"/>
          <p:cNvSpPr txBox="1">
            <a:spLocks noChangeArrowheads="1"/>
          </p:cNvSpPr>
          <p:nvPr/>
        </p:nvSpPr>
        <p:spPr bwMode="auto">
          <a:xfrm>
            <a:off x="3276600" y="3198813"/>
            <a:ext cx="301625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D</a:t>
            </a:r>
          </a:p>
        </p:txBody>
      </p:sp>
      <p:sp>
        <p:nvSpPr>
          <p:cNvPr id="1480730" name="Freeform 26"/>
          <p:cNvSpPr>
            <a:spLocks/>
          </p:cNvSpPr>
          <p:nvPr/>
        </p:nvSpPr>
        <p:spPr bwMode="auto">
          <a:xfrm>
            <a:off x="2771775" y="2732088"/>
            <a:ext cx="230188" cy="458787"/>
          </a:xfrm>
          <a:custGeom>
            <a:avLst/>
            <a:gdLst/>
            <a:ahLst/>
            <a:cxnLst>
              <a:cxn ang="0">
                <a:pos x="144" y="48"/>
              </a:cxn>
              <a:cxn ang="0">
                <a:pos x="144" y="240"/>
              </a:cxn>
              <a:cxn ang="0">
                <a:pos x="0" y="288"/>
              </a:cxn>
              <a:cxn ang="0">
                <a:pos x="0" y="0"/>
              </a:cxn>
              <a:cxn ang="0">
                <a:pos x="144" y="48"/>
              </a:cxn>
            </a:cxnLst>
            <a:rect l="0" t="0" r="r" b="b"/>
            <a:pathLst>
              <a:path w="145" h="289">
                <a:moveTo>
                  <a:pt x="144" y="48"/>
                </a:moveTo>
                <a:lnTo>
                  <a:pt x="144" y="240"/>
                </a:lnTo>
                <a:lnTo>
                  <a:pt x="0" y="288"/>
                </a:lnTo>
                <a:lnTo>
                  <a:pt x="0" y="0"/>
                </a:lnTo>
                <a:lnTo>
                  <a:pt x="144" y="48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1" name="Rectangle 27"/>
          <p:cNvSpPr>
            <a:spLocks noChangeArrowheads="1"/>
          </p:cNvSpPr>
          <p:nvPr/>
        </p:nvSpPr>
        <p:spPr bwMode="auto">
          <a:xfrm>
            <a:off x="2133600" y="2667000"/>
            <a:ext cx="512763" cy="301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400">
                <a:latin typeface="Verdana" charset="0"/>
              </a:rPr>
              <a:t>nop</a:t>
            </a:r>
          </a:p>
        </p:txBody>
      </p:sp>
      <p:sp>
        <p:nvSpPr>
          <p:cNvPr id="1480732" name="Line 28"/>
          <p:cNvSpPr>
            <a:spLocks noChangeShapeType="1"/>
          </p:cNvSpPr>
          <p:nvPr/>
        </p:nvSpPr>
        <p:spPr bwMode="auto">
          <a:xfrm>
            <a:off x="3003550" y="2947988"/>
            <a:ext cx="317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3" name="Line 29"/>
          <p:cNvSpPr>
            <a:spLocks noChangeShapeType="1"/>
          </p:cNvSpPr>
          <p:nvPr/>
        </p:nvSpPr>
        <p:spPr bwMode="auto">
          <a:xfrm flipV="1">
            <a:off x="2590800" y="2819400"/>
            <a:ext cx="184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4" name="Freeform 30"/>
          <p:cNvSpPr>
            <a:spLocks/>
          </p:cNvSpPr>
          <p:nvPr/>
        </p:nvSpPr>
        <p:spPr bwMode="auto">
          <a:xfrm>
            <a:off x="2509838" y="3032125"/>
            <a:ext cx="252412" cy="242888"/>
          </a:xfrm>
          <a:custGeom>
            <a:avLst/>
            <a:gdLst/>
            <a:ahLst/>
            <a:cxnLst>
              <a:cxn ang="0">
                <a:pos x="0" y="153"/>
              </a:cxn>
              <a:cxn ang="0">
                <a:pos x="87" y="153"/>
              </a:cxn>
              <a:cxn ang="0">
                <a:pos x="87" y="0"/>
              </a:cxn>
              <a:cxn ang="0">
                <a:pos x="159" y="0"/>
              </a:cxn>
            </a:cxnLst>
            <a:rect l="0" t="0" r="r" b="b"/>
            <a:pathLst>
              <a:path w="159" h="153">
                <a:moveTo>
                  <a:pt x="0" y="153"/>
                </a:moveTo>
                <a:lnTo>
                  <a:pt x="87" y="153"/>
                </a:lnTo>
                <a:lnTo>
                  <a:pt x="87" y="0"/>
                </a:lnTo>
                <a:lnTo>
                  <a:pt x="159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5" name="Text Box 31"/>
          <p:cNvSpPr txBox="1">
            <a:spLocks noChangeArrowheads="1"/>
          </p:cNvSpPr>
          <p:nvPr/>
        </p:nvSpPr>
        <p:spPr bwMode="auto">
          <a:xfrm>
            <a:off x="2082800" y="3386138"/>
            <a:ext cx="4524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1480736" name="Freeform 32"/>
          <p:cNvSpPr>
            <a:spLocks/>
          </p:cNvSpPr>
          <p:nvPr/>
        </p:nvSpPr>
        <p:spPr bwMode="auto">
          <a:xfrm>
            <a:off x="2514600" y="3124200"/>
            <a:ext cx="3810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240" y="240"/>
              </a:cxn>
              <a:cxn ang="0">
                <a:pos x="240" y="0"/>
              </a:cxn>
            </a:cxnLst>
            <a:rect l="0" t="0" r="r" b="b"/>
            <a:pathLst>
              <a:path w="240" h="240">
                <a:moveTo>
                  <a:pt x="0" y="240"/>
                </a:moveTo>
                <a:lnTo>
                  <a:pt x="240" y="240"/>
                </a:lnTo>
                <a:lnTo>
                  <a:pt x="240" y="0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7" name="Freeform 33"/>
          <p:cNvSpPr>
            <a:spLocks/>
          </p:cNvSpPr>
          <p:nvPr/>
        </p:nvSpPr>
        <p:spPr bwMode="auto">
          <a:xfrm>
            <a:off x="1066800" y="3505200"/>
            <a:ext cx="1828800" cy="1143000"/>
          </a:xfrm>
          <a:custGeom>
            <a:avLst/>
            <a:gdLst/>
            <a:ahLst/>
            <a:cxnLst>
              <a:cxn ang="0">
                <a:pos x="1152" y="0"/>
              </a:cxn>
              <a:cxn ang="0">
                <a:pos x="1148" y="635"/>
              </a:cxn>
              <a:cxn ang="0">
                <a:pos x="1" y="635"/>
              </a:cxn>
              <a:cxn ang="0">
                <a:pos x="0" y="48"/>
              </a:cxn>
            </a:cxnLst>
            <a:rect l="0" t="0" r="r" b="b"/>
            <a:pathLst>
              <a:path w="1152" h="635">
                <a:moveTo>
                  <a:pt x="1152" y="0"/>
                </a:moveTo>
                <a:lnTo>
                  <a:pt x="1148" y="635"/>
                </a:lnTo>
                <a:lnTo>
                  <a:pt x="1" y="635"/>
                </a:lnTo>
                <a:lnTo>
                  <a:pt x="0" y="4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8" name="Line 34"/>
          <p:cNvSpPr>
            <a:spLocks noChangeShapeType="1"/>
          </p:cNvSpPr>
          <p:nvPr/>
        </p:nvSpPr>
        <p:spPr bwMode="auto">
          <a:xfrm>
            <a:off x="2895600" y="4495800"/>
            <a:ext cx="0" cy="5334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39" name="Text Box 35"/>
          <p:cNvSpPr txBox="1">
            <a:spLocks noChangeArrowheads="1"/>
          </p:cNvSpPr>
          <p:nvPr/>
        </p:nvSpPr>
        <p:spPr bwMode="auto">
          <a:xfrm>
            <a:off x="0" y="3632200"/>
            <a:ext cx="12065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lvl="1" algn="l">
              <a:spcBef>
                <a:spcPct val="0"/>
              </a:spcBef>
            </a:pPr>
            <a:r>
              <a:rPr lang="en-US" sz="1400">
                <a:latin typeface="Verdana" charset="0"/>
              </a:rPr>
              <a:t>PCen</a:t>
            </a:r>
          </a:p>
        </p:txBody>
      </p:sp>
      <p:sp>
        <p:nvSpPr>
          <p:cNvPr id="1480740" name="Rectangle 36"/>
          <p:cNvSpPr>
            <a:spLocks noChangeArrowheads="1"/>
          </p:cNvSpPr>
          <p:nvPr/>
        </p:nvSpPr>
        <p:spPr bwMode="auto">
          <a:xfrm>
            <a:off x="3810000" y="2133600"/>
            <a:ext cx="990600" cy="1676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Decode,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Register</a:t>
            </a:r>
          </a:p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Fetch</a:t>
            </a:r>
          </a:p>
        </p:txBody>
      </p:sp>
      <p:sp>
        <p:nvSpPr>
          <p:cNvPr id="1480741" name="Line 37"/>
          <p:cNvSpPr>
            <a:spLocks noChangeShapeType="1"/>
          </p:cNvSpPr>
          <p:nvPr/>
        </p:nvSpPr>
        <p:spPr bwMode="auto">
          <a:xfrm>
            <a:off x="3505200" y="2971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2" name="Freeform 38"/>
          <p:cNvSpPr>
            <a:spLocks/>
          </p:cNvSpPr>
          <p:nvPr/>
        </p:nvSpPr>
        <p:spPr bwMode="auto">
          <a:xfrm flipV="1">
            <a:off x="7772400" y="2919413"/>
            <a:ext cx="376238" cy="128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</a:cxnLst>
            <a:rect l="0" t="0" r="r" b="b"/>
            <a:pathLst>
              <a:path w="337" h="1">
                <a:moveTo>
                  <a:pt x="0" y="0"/>
                </a:moveTo>
                <a:lnTo>
                  <a:pt x="336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3" name="Freeform 39"/>
          <p:cNvSpPr>
            <a:spLocks/>
          </p:cNvSpPr>
          <p:nvPr/>
        </p:nvSpPr>
        <p:spPr bwMode="auto">
          <a:xfrm>
            <a:off x="6400800" y="2667000"/>
            <a:ext cx="1746250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8"/>
              </a:cxn>
              <a:cxn ang="0">
                <a:pos x="843" y="728"/>
              </a:cxn>
              <a:cxn ang="0">
                <a:pos x="986" y="728"/>
              </a:cxn>
              <a:cxn ang="0">
                <a:pos x="984" y="404"/>
              </a:cxn>
              <a:cxn ang="0">
                <a:pos x="1100" y="399"/>
              </a:cxn>
            </a:cxnLst>
            <a:rect l="0" t="0" r="r" b="b"/>
            <a:pathLst>
              <a:path w="1100" h="728">
                <a:moveTo>
                  <a:pt x="0" y="0"/>
                </a:moveTo>
                <a:lnTo>
                  <a:pt x="0" y="728"/>
                </a:lnTo>
                <a:lnTo>
                  <a:pt x="843" y="728"/>
                </a:lnTo>
                <a:lnTo>
                  <a:pt x="986" y="728"/>
                </a:lnTo>
                <a:lnTo>
                  <a:pt x="984" y="404"/>
                </a:lnTo>
                <a:lnTo>
                  <a:pt x="1100" y="3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4" name="Oval 40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45" name="Rectangle 41"/>
          <p:cNvSpPr>
            <a:spLocks noChangeArrowheads="1"/>
          </p:cNvSpPr>
          <p:nvPr/>
        </p:nvSpPr>
        <p:spPr bwMode="auto">
          <a:xfrm>
            <a:off x="6726238" y="3340100"/>
            <a:ext cx="528637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900">
                <a:latin typeface="Verdana" charset="0"/>
              </a:rPr>
              <a:t>wdata</a:t>
            </a:r>
          </a:p>
        </p:txBody>
      </p:sp>
      <p:grpSp>
        <p:nvGrpSpPr>
          <p:cNvPr id="1480746" name="Group 42"/>
          <p:cNvGrpSpPr>
            <a:grpSpLocks/>
          </p:cNvGrpSpPr>
          <p:nvPr/>
        </p:nvGrpSpPr>
        <p:grpSpPr bwMode="auto">
          <a:xfrm>
            <a:off x="8359775" y="3008313"/>
            <a:ext cx="304800" cy="485775"/>
            <a:chOff x="5420" y="2656"/>
            <a:chExt cx="192" cy="306"/>
          </a:xfrm>
        </p:grpSpPr>
        <p:sp>
          <p:nvSpPr>
            <p:cNvPr id="1480747" name="Line 43"/>
            <p:cNvSpPr>
              <a:spLocks noChangeShapeType="1"/>
            </p:cNvSpPr>
            <p:nvPr/>
          </p:nvSpPr>
          <p:spPr bwMode="auto">
            <a:xfrm flipH="1">
              <a:off x="5420" y="2800"/>
              <a:ext cx="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48" name="Rectangle 44"/>
            <p:cNvSpPr>
              <a:spLocks noChangeArrowheads="1"/>
            </p:cNvSpPr>
            <p:nvPr/>
          </p:nvSpPr>
          <p:spPr bwMode="auto">
            <a:xfrm>
              <a:off x="5471" y="26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49" name="Freeform 45"/>
            <p:cNvSpPr>
              <a:spLocks/>
            </p:cNvSpPr>
            <p:nvPr/>
          </p:nvSpPr>
          <p:spPr bwMode="auto">
            <a:xfrm>
              <a:off x="5504" y="29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50" name="Rectangle 46"/>
            <p:cNvSpPr>
              <a:spLocks noChangeArrowheads="1"/>
            </p:cNvSpPr>
            <p:nvPr/>
          </p:nvSpPr>
          <p:spPr bwMode="auto">
            <a:xfrm>
              <a:off x="5431" y="2723"/>
              <a:ext cx="181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R</a:t>
              </a:r>
            </a:p>
          </p:txBody>
        </p:sp>
      </p:grpSp>
      <p:sp>
        <p:nvSpPr>
          <p:cNvPr id="1480751" name="Rectangle 47"/>
          <p:cNvSpPr>
            <a:spLocks noChangeArrowheads="1"/>
          </p:cNvSpPr>
          <p:nvPr/>
        </p:nvSpPr>
        <p:spPr bwMode="auto">
          <a:xfrm>
            <a:off x="6791325" y="2449513"/>
            <a:ext cx="981075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52" name="Rectangle 48"/>
          <p:cNvSpPr>
            <a:spLocks noChangeArrowheads="1"/>
          </p:cNvSpPr>
          <p:nvPr/>
        </p:nvSpPr>
        <p:spPr bwMode="auto">
          <a:xfrm>
            <a:off x="6751638" y="2522538"/>
            <a:ext cx="527050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addr</a:t>
            </a:r>
          </a:p>
        </p:txBody>
      </p:sp>
      <p:sp>
        <p:nvSpPr>
          <p:cNvPr id="1480753" name="Rectangle 49"/>
          <p:cNvSpPr>
            <a:spLocks noChangeArrowheads="1"/>
          </p:cNvSpPr>
          <p:nvPr/>
        </p:nvSpPr>
        <p:spPr bwMode="auto">
          <a:xfrm>
            <a:off x="6751638" y="3362325"/>
            <a:ext cx="64452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wdata</a:t>
            </a:r>
          </a:p>
        </p:txBody>
      </p:sp>
      <p:sp>
        <p:nvSpPr>
          <p:cNvPr id="1480754" name="Rectangle 50"/>
          <p:cNvSpPr>
            <a:spLocks noChangeArrowheads="1"/>
          </p:cNvSpPr>
          <p:nvPr/>
        </p:nvSpPr>
        <p:spPr bwMode="auto">
          <a:xfrm>
            <a:off x="7251700" y="2908300"/>
            <a:ext cx="584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rdata</a:t>
            </a:r>
          </a:p>
        </p:txBody>
      </p:sp>
      <p:sp>
        <p:nvSpPr>
          <p:cNvPr id="1480755" name="Rectangle 51"/>
          <p:cNvSpPr>
            <a:spLocks noChangeArrowheads="1"/>
          </p:cNvSpPr>
          <p:nvPr/>
        </p:nvSpPr>
        <p:spPr bwMode="auto">
          <a:xfrm>
            <a:off x="6724650" y="2778125"/>
            <a:ext cx="774700" cy="555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Primary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Data </a:t>
            </a:r>
          </a:p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en-US" sz="1200">
                <a:latin typeface="Verdana" charset="0"/>
              </a:rPr>
              <a:t>Cache</a:t>
            </a:r>
          </a:p>
        </p:txBody>
      </p:sp>
      <p:sp>
        <p:nvSpPr>
          <p:cNvPr id="1480756" name="Rectangle 52"/>
          <p:cNvSpPr>
            <a:spLocks noChangeArrowheads="1"/>
          </p:cNvSpPr>
          <p:nvPr/>
        </p:nvSpPr>
        <p:spPr bwMode="auto">
          <a:xfrm>
            <a:off x="6942138" y="2370138"/>
            <a:ext cx="3968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we</a:t>
            </a:r>
          </a:p>
        </p:txBody>
      </p:sp>
      <p:sp>
        <p:nvSpPr>
          <p:cNvPr id="1480757" name="Freeform 53"/>
          <p:cNvSpPr>
            <a:spLocks/>
          </p:cNvSpPr>
          <p:nvPr/>
        </p:nvSpPr>
        <p:spPr bwMode="auto">
          <a:xfrm>
            <a:off x="8137525" y="2908300"/>
            <a:ext cx="230188" cy="517525"/>
          </a:xfrm>
          <a:custGeom>
            <a:avLst/>
            <a:gdLst/>
            <a:ahLst/>
            <a:cxnLst>
              <a:cxn ang="0">
                <a:pos x="144" y="41"/>
              </a:cxn>
              <a:cxn ang="0">
                <a:pos x="144" y="284"/>
              </a:cxn>
              <a:cxn ang="0">
                <a:pos x="0" y="325"/>
              </a:cxn>
              <a:cxn ang="0">
                <a:pos x="0" y="0"/>
              </a:cxn>
              <a:cxn ang="0">
                <a:pos x="144" y="41"/>
              </a:cxn>
            </a:cxnLst>
            <a:rect l="0" t="0" r="r" b="b"/>
            <a:pathLst>
              <a:path w="145" h="326">
                <a:moveTo>
                  <a:pt x="144" y="41"/>
                </a:moveTo>
                <a:lnTo>
                  <a:pt x="144" y="284"/>
                </a:lnTo>
                <a:lnTo>
                  <a:pt x="0" y="325"/>
                </a:lnTo>
                <a:lnTo>
                  <a:pt x="0" y="0"/>
                </a:lnTo>
                <a:lnTo>
                  <a:pt x="144" y="41"/>
                </a:lnTo>
              </a:path>
            </a:pathLst>
          </a:custGeom>
          <a:solidFill>
            <a:schemeClr val="bg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58" name="Freeform 54"/>
          <p:cNvSpPr>
            <a:spLocks/>
          </p:cNvSpPr>
          <p:nvPr/>
        </p:nvSpPr>
        <p:spPr bwMode="auto">
          <a:xfrm flipV="1">
            <a:off x="6848475" y="2463800"/>
            <a:ext cx="68263" cy="6985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1" y="0"/>
              </a:cxn>
              <a:cxn ang="0">
                <a:pos x="42" y="43"/>
              </a:cxn>
            </a:cxnLst>
            <a:rect l="0" t="0" r="r" b="b"/>
            <a:pathLst>
              <a:path w="43" h="44">
                <a:moveTo>
                  <a:pt x="0" y="43"/>
                </a:moveTo>
                <a:lnTo>
                  <a:pt x="21" y="0"/>
                </a:lnTo>
                <a:lnTo>
                  <a:pt x="42" y="43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59" name="Line 55"/>
          <p:cNvSpPr>
            <a:spLocks noChangeShapeType="1"/>
          </p:cNvSpPr>
          <p:nvPr/>
        </p:nvSpPr>
        <p:spPr bwMode="auto">
          <a:xfrm>
            <a:off x="4800600" y="2906713"/>
            <a:ext cx="695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60" name="Oval 56"/>
          <p:cNvSpPr>
            <a:spLocks noChangeArrowheads="1"/>
          </p:cNvSpPr>
          <p:nvPr/>
        </p:nvSpPr>
        <p:spPr bwMode="auto">
          <a:xfrm>
            <a:off x="6362700" y="2627313"/>
            <a:ext cx="50800" cy="508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0761" name="Group 57"/>
          <p:cNvGrpSpPr>
            <a:grpSpLocks/>
          </p:cNvGrpSpPr>
          <p:nvPr/>
        </p:nvGrpSpPr>
        <p:grpSpPr bwMode="auto">
          <a:xfrm>
            <a:off x="5043488" y="2157413"/>
            <a:ext cx="285750" cy="485775"/>
            <a:chOff x="3311" y="2120"/>
            <a:chExt cx="180" cy="306"/>
          </a:xfrm>
        </p:grpSpPr>
        <p:sp>
          <p:nvSpPr>
            <p:cNvPr id="1480762" name="Rectangle 58"/>
            <p:cNvSpPr>
              <a:spLocks noChangeArrowheads="1"/>
            </p:cNvSpPr>
            <p:nvPr/>
          </p:nvSpPr>
          <p:spPr bwMode="auto">
            <a:xfrm>
              <a:off x="3335" y="2120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3" name="Freeform 59"/>
            <p:cNvSpPr>
              <a:spLocks/>
            </p:cNvSpPr>
            <p:nvPr/>
          </p:nvSpPr>
          <p:spPr bwMode="auto">
            <a:xfrm>
              <a:off x="3368" y="2382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4" name="Rectangle 60"/>
            <p:cNvSpPr>
              <a:spLocks noChangeArrowheads="1"/>
            </p:cNvSpPr>
            <p:nvPr/>
          </p:nvSpPr>
          <p:spPr bwMode="auto">
            <a:xfrm>
              <a:off x="3311" y="2195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A</a:t>
              </a:r>
            </a:p>
          </p:txBody>
        </p:sp>
      </p:grpSp>
      <p:grpSp>
        <p:nvGrpSpPr>
          <p:cNvPr id="1480765" name="Group 61"/>
          <p:cNvGrpSpPr>
            <a:grpSpLocks/>
          </p:cNvGrpSpPr>
          <p:nvPr/>
        </p:nvGrpSpPr>
        <p:grpSpPr bwMode="auto">
          <a:xfrm>
            <a:off x="5018088" y="2690813"/>
            <a:ext cx="285750" cy="485775"/>
            <a:chOff x="3295" y="2456"/>
            <a:chExt cx="180" cy="306"/>
          </a:xfrm>
        </p:grpSpPr>
        <p:sp>
          <p:nvSpPr>
            <p:cNvPr id="1480766" name="Rectangle 62"/>
            <p:cNvSpPr>
              <a:spLocks noChangeArrowheads="1"/>
            </p:cNvSpPr>
            <p:nvPr/>
          </p:nvSpPr>
          <p:spPr bwMode="auto">
            <a:xfrm>
              <a:off x="3335" y="2456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7" name="Freeform 63"/>
            <p:cNvSpPr>
              <a:spLocks/>
            </p:cNvSpPr>
            <p:nvPr/>
          </p:nvSpPr>
          <p:spPr bwMode="auto">
            <a:xfrm>
              <a:off x="3368" y="2718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68" name="Rectangle 64"/>
            <p:cNvSpPr>
              <a:spLocks noChangeArrowheads="1"/>
            </p:cNvSpPr>
            <p:nvPr/>
          </p:nvSpPr>
          <p:spPr bwMode="auto">
            <a:xfrm>
              <a:off x="3295" y="2539"/>
              <a:ext cx="180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B</a:t>
              </a:r>
            </a:p>
          </p:txBody>
        </p:sp>
      </p:grpSp>
      <p:grpSp>
        <p:nvGrpSpPr>
          <p:cNvPr id="1480769" name="Group 65"/>
          <p:cNvGrpSpPr>
            <a:grpSpLocks/>
          </p:cNvGrpSpPr>
          <p:nvPr/>
        </p:nvGrpSpPr>
        <p:grpSpPr bwMode="auto">
          <a:xfrm>
            <a:off x="6019800" y="2438400"/>
            <a:ext cx="274638" cy="485775"/>
            <a:chOff x="3781" y="1671"/>
            <a:chExt cx="173" cy="306"/>
          </a:xfrm>
        </p:grpSpPr>
        <p:sp>
          <p:nvSpPr>
            <p:cNvPr id="1480770" name="Rectangle 66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1" name="Freeform 67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2" name="Rectangle 68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  <p:sp>
          <p:nvSpPr>
            <p:cNvPr id="1480773" name="Rectangle 69"/>
            <p:cNvSpPr>
              <a:spLocks noChangeArrowheads="1"/>
            </p:cNvSpPr>
            <p:nvPr/>
          </p:nvSpPr>
          <p:spPr bwMode="auto">
            <a:xfrm>
              <a:off x="3805" y="1671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4" name="Freeform 70"/>
            <p:cNvSpPr>
              <a:spLocks/>
            </p:cNvSpPr>
            <p:nvPr/>
          </p:nvSpPr>
          <p:spPr bwMode="auto">
            <a:xfrm>
              <a:off x="3838" y="1933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5" name="Rectangle 71"/>
            <p:cNvSpPr>
              <a:spLocks noChangeArrowheads="1"/>
            </p:cNvSpPr>
            <p:nvPr/>
          </p:nvSpPr>
          <p:spPr bwMode="auto">
            <a:xfrm>
              <a:off x="3781" y="1746"/>
              <a:ext cx="173" cy="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200">
                  <a:latin typeface="Verdana" charset="0"/>
                </a:rPr>
                <a:t>Y</a:t>
              </a:r>
            </a:p>
          </p:txBody>
        </p:sp>
      </p:grpSp>
      <p:grpSp>
        <p:nvGrpSpPr>
          <p:cNvPr id="1480776" name="Group 72"/>
          <p:cNvGrpSpPr>
            <a:grpSpLocks/>
          </p:cNvGrpSpPr>
          <p:nvPr/>
        </p:nvGrpSpPr>
        <p:grpSpPr bwMode="auto">
          <a:xfrm>
            <a:off x="5487988" y="2384425"/>
            <a:ext cx="431800" cy="611188"/>
            <a:chOff x="3611" y="2263"/>
            <a:chExt cx="272" cy="385"/>
          </a:xfrm>
        </p:grpSpPr>
        <p:sp>
          <p:nvSpPr>
            <p:cNvPr id="1480777" name="Freeform 73"/>
            <p:cNvSpPr>
              <a:spLocks/>
            </p:cNvSpPr>
            <p:nvPr/>
          </p:nvSpPr>
          <p:spPr bwMode="auto">
            <a:xfrm>
              <a:off x="3619" y="2263"/>
              <a:ext cx="250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"/>
                </a:cxn>
                <a:cxn ang="0">
                  <a:pos x="50" y="192"/>
                </a:cxn>
                <a:cxn ang="0">
                  <a:pos x="0" y="224"/>
                </a:cxn>
                <a:cxn ang="0">
                  <a:pos x="0" y="384"/>
                </a:cxn>
                <a:cxn ang="0">
                  <a:pos x="249" y="288"/>
                </a:cxn>
                <a:cxn ang="0">
                  <a:pos x="249" y="96"/>
                </a:cxn>
                <a:cxn ang="0">
                  <a:pos x="0" y="0"/>
                </a:cxn>
              </a:cxnLst>
              <a:rect l="0" t="0" r="r" b="b"/>
              <a:pathLst>
                <a:path w="250" h="385">
                  <a:moveTo>
                    <a:pt x="0" y="0"/>
                  </a:moveTo>
                  <a:lnTo>
                    <a:pt x="0" y="160"/>
                  </a:lnTo>
                  <a:lnTo>
                    <a:pt x="50" y="192"/>
                  </a:lnTo>
                  <a:lnTo>
                    <a:pt x="0" y="224"/>
                  </a:lnTo>
                  <a:lnTo>
                    <a:pt x="0" y="384"/>
                  </a:lnTo>
                  <a:lnTo>
                    <a:pt x="249" y="288"/>
                  </a:lnTo>
                  <a:lnTo>
                    <a:pt x="249" y="96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78" name="Rectangle 74"/>
            <p:cNvSpPr>
              <a:spLocks noChangeArrowheads="1"/>
            </p:cNvSpPr>
            <p:nvPr/>
          </p:nvSpPr>
          <p:spPr bwMode="auto">
            <a:xfrm>
              <a:off x="3611" y="2373"/>
              <a:ext cx="272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1000">
                  <a:latin typeface="Verdana" charset="0"/>
                </a:rPr>
                <a:t>ALU</a:t>
              </a:r>
            </a:p>
          </p:txBody>
        </p:sp>
      </p:grpSp>
      <p:grpSp>
        <p:nvGrpSpPr>
          <p:cNvPr id="1480779" name="Group 75"/>
          <p:cNvGrpSpPr>
            <a:grpSpLocks/>
          </p:cNvGrpSpPr>
          <p:nvPr/>
        </p:nvGrpSpPr>
        <p:grpSpPr bwMode="auto">
          <a:xfrm>
            <a:off x="5105400" y="3276600"/>
            <a:ext cx="173038" cy="485775"/>
            <a:chOff x="3335" y="2792"/>
            <a:chExt cx="109" cy="306"/>
          </a:xfrm>
        </p:grpSpPr>
        <p:sp>
          <p:nvSpPr>
            <p:cNvPr id="1480780" name="Rectangle 76"/>
            <p:cNvSpPr>
              <a:spLocks noChangeArrowheads="1"/>
            </p:cNvSpPr>
            <p:nvPr/>
          </p:nvSpPr>
          <p:spPr bwMode="auto">
            <a:xfrm>
              <a:off x="3335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81" name="Freeform 77"/>
            <p:cNvSpPr>
              <a:spLocks/>
            </p:cNvSpPr>
            <p:nvPr/>
          </p:nvSpPr>
          <p:spPr bwMode="auto">
            <a:xfrm>
              <a:off x="3368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0782" name="Group 78"/>
          <p:cNvGrpSpPr>
            <a:grpSpLocks/>
          </p:cNvGrpSpPr>
          <p:nvPr/>
        </p:nvGrpSpPr>
        <p:grpSpPr bwMode="auto">
          <a:xfrm>
            <a:off x="6073775" y="3276600"/>
            <a:ext cx="173038" cy="485775"/>
            <a:chOff x="3951" y="2792"/>
            <a:chExt cx="109" cy="306"/>
          </a:xfrm>
        </p:grpSpPr>
        <p:sp>
          <p:nvSpPr>
            <p:cNvPr id="1480783" name="Rectangle 79"/>
            <p:cNvSpPr>
              <a:spLocks noChangeArrowheads="1"/>
            </p:cNvSpPr>
            <p:nvPr/>
          </p:nvSpPr>
          <p:spPr bwMode="auto">
            <a:xfrm>
              <a:off x="3951" y="2792"/>
              <a:ext cx="109" cy="304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84" name="Freeform 80"/>
            <p:cNvSpPr>
              <a:spLocks/>
            </p:cNvSpPr>
            <p:nvPr/>
          </p:nvSpPr>
          <p:spPr bwMode="auto">
            <a:xfrm>
              <a:off x="3984" y="3054"/>
              <a:ext cx="43" cy="4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1" y="0"/>
                </a:cxn>
                <a:cxn ang="0">
                  <a:pos x="42" y="43"/>
                </a:cxn>
              </a:cxnLst>
              <a:rect l="0" t="0" r="r" b="b"/>
              <a:pathLst>
                <a:path w="43" h="44">
                  <a:moveTo>
                    <a:pt x="0" y="43"/>
                  </a:moveTo>
                  <a:lnTo>
                    <a:pt x="21" y="0"/>
                  </a:lnTo>
                  <a:lnTo>
                    <a:pt x="42" y="43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0785" name="Line 81"/>
          <p:cNvSpPr>
            <a:spLocks noChangeShapeType="1"/>
          </p:cNvSpPr>
          <p:nvPr/>
        </p:nvSpPr>
        <p:spPr bwMode="auto">
          <a:xfrm>
            <a:off x="6400800" y="26670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86" name="Rectangle 82"/>
          <p:cNvSpPr>
            <a:spLocks noChangeArrowheads="1"/>
          </p:cNvSpPr>
          <p:nvPr/>
        </p:nvSpPr>
        <p:spPr bwMode="auto">
          <a:xfrm>
            <a:off x="4953000" y="38100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MD1</a:t>
            </a:r>
          </a:p>
        </p:txBody>
      </p:sp>
      <p:sp>
        <p:nvSpPr>
          <p:cNvPr id="1480787" name="Rectangle 83"/>
          <p:cNvSpPr>
            <a:spLocks noChangeArrowheads="1"/>
          </p:cNvSpPr>
          <p:nvPr/>
        </p:nvSpPr>
        <p:spPr bwMode="auto">
          <a:xfrm>
            <a:off x="5854700" y="3822700"/>
            <a:ext cx="523875" cy="2714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>
                <a:latin typeface="Verdana" charset="0"/>
              </a:rPr>
              <a:t>MD2</a:t>
            </a:r>
          </a:p>
        </p:txBody>
      </p:sp>
      <p:sp>
        <p:nvSpPr>
          <p:cNvPr id="1480788" name="Freeform 84"/>
          <p:cNvSpPr>
            <a:spLocks/>
          </p:cNvSpPr>
          <p:nvPr/>
        </p:nvSpPr>
        <p:spPr bwMode="auto">
          <a:xfrm>
            <a:off x="2057400" y="4343400"/>
            <a:ext cx="2514600" cy="1362075"/>
          </a:xfrm>
          <a:custGeom>
            <a:avLst/>
            <a:gdLst/>
            <a:ahLst/>
            <a:cxnLst>
              <a:cxn ang="0">
                <a:pos x="1584" y="858"/>
              </a:cxn>
              <a:cxn ang="0">
                <a:pos x="1584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1584" h="858">
                <a:moveTo>
                  <a:pt x="1584" y="858"/>
                </a:moveTo>
                <a:lnTo>
                  <a:pt x="1584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89" name="Freeform 85"/>
          <p:cNvSpPr>
            <a:spLocks/>
          </p:cNvSpPr>
          <p:nvPr/>
        </p:nvSpPr>
        <p:spPr bwMode="auto">
          <a:xfrm>
            <a:off x="4572000" y="3657600"/>
            <a:ext cx="2743200" cy="17526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1728" y="1296"/>
              </a:cxn>
              <a:cxn ang="0">
                <a:pos x="1728" y="0"/>
              </a:cxn>
            </a:cxnLst>
            <a:rect l="0" t="0" r="r" b="b"/>
            <a:pathLst>
              <a:path w="1728" h="1296">
                <a:moveTo>
                  <a:pt x="0" y="1296"/>
                </a:moveTo>
                <a:lnTo>
                  <a:pt x="1728" y="1296"/>
                </a:lnTo>
                <a:lnTo>
                  <a:pt x="1728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790" name="Text Box 86"/>
          <p:cNvSpPr txBox="1">
            <a:spLocks noChangeArrowheads="1"/>
          </p:cNvSpPr>
          <p:nvPr/>
        </p:nvSpPr>
        <p:spPr bwMode="auto">
          <a:xfrm>
            <a:off x="4419600" y="5556250"/>
            <a:ext cx="3810000" cy="517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Cache Refill Data from Lower Levels of Memory Hierarchy</a:t>
            </a:r>
          </a:p>
        </p:txBody>
      </p:sp>
      <p:sp>
        <p:nvSpPr>
          <p:cNvPr id="1480791" name="Text Box 87"/>
          <p:cNvSpPr txBox="1">
            <a:spLocks noChangeArrowheads="1"/>
          </p:cNvSpPr>
          <p:nvPr/>
        </p:nvSpPr>
        <p:spPr bwMode="auto">
          <a:xfrm>
            <a:off x="7313613" y="3276600"/>
            <a:ext cx="45243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>
                <a:latin typeface="Verdana" charset="0"/>
              </a:rPr>
              <a:t>hit</a:t>
            </a:r>
            <a:r>
              <a:rPr lang="en-US" sz="1000">
                <a:latin typeface="Verdana" charset="0"/>
              </a:rPr>
              <a:t>?</a:t>
            </a:r>
            <a:endParaRPr lang="en-US" sz="2000">
              <a:latin typeface="Verdana" charset="0"/>
            </a:endParaRPr>
          </a:p>
        </p:txBody>
      </p:sp>
      <p:sp>
        <p:nvSpPr>
          <p:cNvPr id="1480792" name="Freeform 88"/>
          <p:cNvSpPr>
            <a:spLocks/>
          </p:cNvSpPr>
          <p:nvPr/>
        </p:nvSpPr>
        <p:spPr bwMode="auto">
          <a:xfrm>
            <a:off x="7772400" y="3429000"/>
            <a:ext cx="76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0"/>
              </a:cxn>
              <a:cxn ang="0">
                <a:pos x="48" y="480"/>
              </a:cxn>
              <a:cxn ang="0">
                <a:pos x="48" y="528"/>
              </a:cxn>
            </a:cxnLst>
            <a:rect l="0" t="0" r="r" b="b"/>
            <a:pathLst>
              <a:path w="48" h="528">
                <a:moveTo>
                  <a:pt x="0" y="0"/>
                </a:moveTo>
                <a:lnTo>
                  <a:pt x="48" y="0"/>
                </a:lnTo>
                <a:lnTo>
                  <a:pt x="48" y="480"/>
                </a:lnTo>
                <a:lnTo>
                  <a:pt x="48" y="528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0793" name="Group 89"/>
          <p:cNvGrpSpPr>
            <a:grpSpLocks/>
          </p:cNvGrpSpPr>
          <p:nvPr/>
        </p:nvGrpSpPr>
        <p:grpSpPr bwMode="auto">
          <a:xfrm>
            <a:off x="7620000" y="4953000"/>
            <a:ext cx="1066800" cy="609600"/>
            <a:chOff x="4704" y="3120"/>
            <a:chExt cx="672" cy="384"/>
          </a:xfrm>
        </p:grpSpPr>
        <p:sp>
          <p:nvSpPr>
            <p:cNvPr id="1480794" name="Line 90"/>
            <p:cNvSpPr>
              <a:spLocks noChangeShapeType="1"/>
            </p:cNvSpPr>
            <p:nvPr/>
          </p:nvSpPr>
          <p:spPr bwMode="auto">
            <a:xfrm flipH="1">
              <a:off x="4704" y="3168"/>
              <a:ext cx="192" cy="19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95" name="Line 91"/>
            <p:cNvSpPr>
              <a:spLocks noChangeShapeType="1"/>
            </p:cNvSpPr>
            <p:nvPr/>
          </p:nvSpPr>
          <p:spPr bwMode="auto">
            <a:xfrm flipH="1">
              <a:off x="4896" y="3168"/>
              <a:ext cx="48" cy="3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96" name="Line 92"/>
            <p:cNvSpPr>
              <a:spLocks noChangeShapeType="1"/>
            </p:cNvSpPr>
            <p:nvPr/>
          </p:nvSpPr>
          <p:spPr bwMode="auto">
            <a:xfrm>
              <a:off x="5040" y="3168"/>
              <a:ext cx="144" cy="28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0797" name="Line 93"/>
            <p:cNvSpPr>
              <a:spLocks noChangeShapeType="1"/>
            </p:cNvSpPr>
            <p:nvPr/>
          </p:nvSpPr>
          <p:spPr bwMode="auto">
            <a:xfrm>
              <a:off x="5136" y="3120"/>
              <a:ext cx="240" cy="14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0798" name="Text Box 94"/>
          <p:cNvSpPr txBox="1">
            <a:spLocks noChangeArrowheads="1"/>
          </p:cNvSpPr>
          <p:nvPr/>
        </p:nvSpPr>
        <p:spPr bwMode="auto">
          <a:xfrm>
            <a:off x="7239000" y="4238625"/>
            <a:ext cx="1416050" cy="7302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Stall entire CPU on data cache miss</a:t>
            </a:r>
          </a:p>
        </p:txBody>
      </p:sp>
      <p:sp>
        <p:nvSpPr>
          <p:cNvPr id="1480799" name="Freeform 95"/>
          <p:cNvSpPr>
            <a:spLocks/>
          </p:cNvSpPr>
          <p:nvPr/>
        </p:nvSpPr>
        <p:spPr bwMode="auto">
          <a:xfrm>
            <a:off x="3124200" y="3962400"/>
            <a:ext cx="4724400" cy="1066800"/>
          </a:xfrm>
          <a:custGeom>
            <a:avLst/>
            <a:gdLst/>
            <a:ahLst/>
            <a:cxnLst>
              <a:cxn ang="0">
                <a:pos x="2784" y="0"/>
              </a:cxn>
              <a:cxn ang="0">
                <a:pos x="2160" y="0"/>
              </a:cxn>
              <a:cxn ang="0">
                <a:pos x="2160" y="432"/>
              </a:cxn>
              <a:cxn ang="0">
                <a:pos x="0" y="432"/>
              </a:cxn>
              <a:cxn ang="0">
                <a:pos x="0" y="672"/>
              </a:cxn>
            </a:cxnLst>
            <a:rect l="0" t="0" r="r" b="b"/>
            <a:pathLst>
              <a:path w="2784" h="672">
                <a:moveTo>
                  <a:pt x="2784" y="0"/>
                </a:moveTo>
                <a:lnTo>
                  <a:pt x="2160" y="0"/>
                </a:lnTo>
                <a:lnTo>
                  <a:pt x="2160" y="432"/>
                </a:lnTo>
                <a:lnTo>
                  <a:pt x="0" y="432"/>
                </a:lnTo>
                <a:lnTo>
                  <a:pt x="0" y="672"/>
                </a:ln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0800" name="Text Box 96"/>
          <p:cNvSpPr txBox="1">
            <a:spLocks noChangeArrowheads="1"/>
          </p:cNvSpPr>
          <p:nvPr/>
        </p:nvSpPr>
        <p:spPr bwMode="auto">
          <a:xfrm>
            <a:off x="2362200" y="5045075"/>
            <a:ext cx="22860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>
                <a:latin typeface="Verdana" charset="0"/>
              </a:rPr>
              <a:t>To Memory Control</a:t>
            </a:r>
          </a:p>
        </p:txBody>
      </p:sp>
      <p:sp>
        <p:nvSpPr>
          <p:cNvPr id="1480801" name="Text Box 97"/>
          <p:cNvSpPr txBox="1">
            <a:spLocks noChangeArrowheads="1"/>
          </p:cNvSpPr>
          <p:nvPr/>
        </p:nvSpPr>
        <p:spPr bwMode="auto">
          <a:xfrm>
            <a:off x="6019800" y="2055813"/>
            <a:ext cx="31273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M</a:t>
            </a:r>
          </a:p>
        </p:txBody>
      </p:sp>
      <p:sp>
        <p:nvSpPr>
          <p:cNvPr id="1480802" name="Text Box 98"/>
          <p:cNvSpPr txBox="1">
            <a:spLocks noChangeArrowheads="1"/>
          </p:cNvSpPr>
          <p:nvPr/>
        </p:nvSpPr>
        <p:spPr bwMode="auto">
          <a:xfrm>
            <a:off x="5029200" y="1827213"/>
            <a:ext cx="280988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200" i="1">
                <a:latin typeface="Verdana" charset="0"/>
              </a:rPr>
              <a:t>E</a:t>
            </a:r>
          </a:p>
        </p:txBody>
      </p:sp>
      <p:sp>
        <p:nvSpPr>
          <p:cNvPr id="1480803" name="Line 99"/>
          <p:cNvSpPr>
            <a:spLocks noChangeShapeType="1"/>
          </p:cNvSpPr>
          <p:nvPr/>
        </p:nvSpPr>
        <p:spPr bwMode="auto">
          <a:xfrm>
            <a:off x="4953000" y="28956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7BFB9-2091-BB44-A4AD-860776076243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56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914400"/>
            <a:ext cx="7162800" cy="3124200"/>
          </a:xfrm>
          <a:ln/>
        </p:spPr>
        <p:txBody>
          <a:bodyPr/>
          <a:lstStyle/>
          <a:p>
            <a:pPr marL="742950" lvl="1" indent="-28575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b="1" dirty="0">
                <a:latin typeface="Courier New" charset="0"/>
                <a:ea typeface="굴림" charset="-127"/>
                <a:cs typeface="굴림" charset="-127"/>
              </a:rPr>
              <a:t>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kk+B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=0;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N;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i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min(jj+B,N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{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0;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for(k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=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&lt;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min(kk+B,N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);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++) 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y[i][k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*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z[k][j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  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=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x[i][j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] + </a:t>
            </a:r>
            <a:r>
              <a:rPr lang="en-US" altLang="ko-KR" b="1" dirty="0" err="1">
                <a:latin typeface="Courier New" charset="0"/>
                <a:ea typeface="굴림" charset="-127"/>
                <a:cs typeface="굴림" charset="-127"/>
              </a:rPr>
              <a:t>r</a:t>
            </a: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;</a:t>
            </a:r>
            <a:b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</a:br>
            <a:r>
              <a:rPr lang="en-US" altLang="ko-KR" b="1" dirty="0">
                <a:latin typeface="Courier New" charset="0"/>
                <a:ea typeface="굴림" charset="-127"/>
                <a:cs typeface="굴림" charset="-127"/>
              </a:rPr>
              <a:t>          }</a:t>
            </a:r>
            <a:endParaRPr lang="en-US" altLang="ko-KR" b="1" dirty="0">
              <a:ea typeface="굴림" charset="-127"/>
              <a:cs typeface="굴림" charset="-127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92975" cy="7366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  <a:cs typeface="굴림" charset="-127"/>
              </a:rPr>
              <a:t>Matrix Multiply with Cache Tiling</a:t>
            </a:r>
            <a:endParaRPr lang="en-US" altLang="ko-KR" dirty="0">
              <a:ea typeface="굴림" charset="-127"/>
              <a:cs typeface="굴림" charset="-127"/>
            </a:endParaRPr>
          </a:p>
        </p:txBody>
      </p:sp>
      <p:sp>
        <p:nvSpPr>
          <p:cNvPr id="1565757" name="Text Box 61"/>
          <p:cNvSpPr txBox="1">
            <a:spLocks noChangeArrowheads="1"/>
          </p:cNvSpPr>
          <p:nvPr/>
        </p:nvSpPr>
        <p:spPr bwMode="auto">
          <a:xfrm>
            <a:off x="1676400" y="5943600"/>
            <a:ext cx="6027738" cy="384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  <a:spcBef>
                <a:spcPct val="30000"/>
              </a:spcBef>
              <a:buClr>
                <a:schemeClr val="hlink"/>
              </a:buClr>
              <a:buSzPct val="100000"/>
            </a:pPr>
            <a:r>
              <a:rPr lang="en-US" sz="2400" b="1" i="1" dirty="0">
                <a:solidFill>
                  <a:schemeClr val="tx2"/>
                </a:solidFill>
              </a:rPr>
              <a:t>What type of locality does this improve?</a:t>
            </a:r>
            <a:endParaRPr lang="en-US" sz="2000" b="1" i="1" dirty="0"/>
          </a:p>
        </p:txBody>
      </p:sp>
      <p:grpSp>
        <p:nvGrpSpPr>
          <p:cNvPr id="2" name="Group 124"/>
          <p:cNvGrpSpPr/>
          <p:nvPr/>
        </p:nvGrpSpPr>
        <p:grpSpPr>
          <a:xfrm>
            <a:off x="4051300" y="3517900"/>
            <a:ext cx="2273300" cy="2349500"/>
            <a:chOff x="3505200" y="3657600"/>
            <a:chExt cx="2273300" cy="2349500"/>
          </a:xfrm>
        </p:grpSpPr>
        <p:sp>
          <p:nvSpPr>
            <p:cNvPr id="1565717" name="Text Box 21"/>
            <p:cNvSpPr txBox="1">
              <a:spLocks noChangeArrowheads="1"/>
            </p:cNvSpPr>
            <p:nvPr/>
          </p:nvSpPr>
          <p:spPr bwMode="auto">
            <a:xfrm>
              <a:off x="35052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y</a:t>
              </a:r>
            </a:p>
          </p:txBody>
        </p:sp>
        <p:sp>
          <p:nvSpPr>
            <p:cNvPr id="1565720" name="Text Box 24"/>
            <p:cNvSpPr txBox="1">
              <a:spLocks noChangeArrowheads="1"/>
            </p:cNvSpPr>
            <p:nvPr/>
          </p:nvSpPr>
          <p:spPr bwMode="auto">
            <a:xfrm>
              <a:off x="472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23" name="Text Box 27"/>
            <p:cNvSpPr txBox="1">
              <a:spLocks noChangeArrowheads="1"/>
            </p:cNvSpPr>
            <p:nvPr/>
          </p:nvSpPr>
          <p:spPr bwMode="auto">
            <a:xfrm>
              <a:off x="35052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25" name="Rectangle 29"/>
            <p:cNvSpPr>
              <a:spLocks noChangeAspect="1" noChangeArrowheads="1"/>
            </p:cNvSpPr>
            <p:nvPr/>
          </p:nvSpPr>
          <p:spPr bwMode="auto">
            <a:xfrm>
              <a:off x="3962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6" name="Rectangle 30"/>
            <p:cNvSpPr>
              <a:spLocks noChangeAspect="1" noChangeArrowheads="1"/>
            </p:cNvSpPr>
            <p:nvPr/>
          </p:nvSpPr>
          <p:spPr bwMode="auto">
            <a:xfrm>
              <a:off x="4267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7" name="Rectangle 31"/>
            <p:cNvSpPr>
              <a:spLocks noChangeAspect="1" noChangeArrowheads="1"/>
            </p:cNvSpPr>
            <p:nvPr/>
          </p:nvSpPr>
          <p:spPr bwMode="auto">
            <a:xfrm>
              <a:off x="45720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8" name="Rectangle 32"/>
            <p:cNvSpPr>
              <a:spLocks noChangeAspect="1" noChangeArrowheads="1"/>
            </p:cNvSpPr>
            <p:nvPr/>
          </p:nvSpPr>
          <p:spPr bwMode="auto">
            <a:xfrm>
              <a:off x="4876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29" name="Rectangle 33"/>
            <p:cNvSpPr>
              <a:spLocks noChangeAspect="1" noChangeArrowheads="1"/>
            </p:cNvSpPr>
            <p:nvPr/>
          </p:nvSpPr>
          <p:spPr bwMode="auto">
            <a:xfrm>
              <a:off x="3962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0" name="Rectangle 34"/>
            <p:cNvSpPr>
              <a:spLocks noChangeAspect="1" noChangeArrowheads="1"/>
            </p:cNvSpPr>
            <p:nvPr/>
          </p:nvSpPr>
          <p:spPr bwMode="auto">
            <a:xfrm>
              <a:off x="4267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1" name="Rectangle 35"/>
            <p:cNvSpPr>
              <a:spLocks noChangeAspect="1" noChangeArrowheads="1"/>
            </p:cNvSpPr>
            <p:nvPr/>
          </p:nvSpPr>
          <p:spPr bwMode="auto">
            <a:xfrm>
              <a:off x="4572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2" name="Rectangle 36"/>
            <p:cNvSpPr>
              <a:spLocks noChangeAspect="1" noChangeArrowheads="1"/>
            </p:cNvSpPr>
            <p:nvPr/>
          </p:nvSpPr>
          <p:spPr bwMode="auto">
            <a:xfrm>
              <a:off x="4876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3" name="Rectangle 37"/>
            <p:cNvSpPr>
              <a:spLocks noChangeAspect="1" noChangeArrowheads="1"/>
            </p:cNvSpPr>
            <p:nvPr/>
          </p:nvSpPr>
          <p:spPr bwMode="auto">
            <a:xfrm>
              <a:off x="396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4" name="Rectangle 38"/>
            <p:cNvSpPr>
              <a:spLocks noChangeAspect="1" noChangeArrowheads="1"/>
            </p:cNvSpPr>
            <p:nvPr/>
          </p:nvSpPr>
          <p:spPr bwMode="auto">
            <a:xfrm>
              <a:off x="426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5" name="Rectangle 39"/>
            <p:cNvSpPr>
              <a:spLocks noChangeAspect="1" noChangeArrowheads="1"/>
            </p:cNvSpPr>
            <p:nvPr/>
          </p:nvSpPr>
          <p:spPr bwMode="auto">
            <a:xfrm>
              <a:off x="4572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6" name="Rectangle 40"/>
            <p:cNvSpPr>
              <a:spLocks noChangeAspect="1" noChangeArrowheads="1"/>
            </p:cNvSpPr>
            <p:nvPr/>
          </p:nvSpPr>
          <p:spPr bwMode="auto">
            <a:xfrm>
              <a:off x="4876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7" name="Rectangle 41"/>
            <p:cNvSpPr>
              <a:spLocks noChangeAspect="1" noChangeArrowheads="1"/>
            </p:cNvSpPr>
            <p:nvPr/>
          </p:nvSpPr>
          <p:spPr bwMode="auto">
            <a:xfrm>
              <a:off x="396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8" name="Rectangle 42"/>
            <p:cNvSpPr>
              <a:spLocks noChangeAspect="1" noChangeArrowheads="1"/>
            </p:cNvSpPr>
            <p:nvPr/>
          </p:nvSpPr>
          <p:spPr bwMode="auto">
            <a:xfrm>
              <a:off x="426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39" name="Rectangle 43"/>
            <p:cNvSpPr>
              <a:spLocks noChangeAspect="1" noChangeArrowheads="1"/>
            </p:cNvSpPr>
            <p:nvPr/>
          </p:nvSpPr>
          <p:spPr bwMode="auto">
            <a:xfrm>
              <a:off x="4572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0" name="Rectangle 44"/>
            <p:cNvSpPr>
              <a:spLocks noChangeAspect="1" noChangeArrowheads="1"/>
            </p:cNvSpPr>
            <p:nvPr/>
          </p:nvSpPr>
          <p:spPr bwMode="auto">
            <a:xfrm>
              <a:off x="4876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6" name="Rectangle 70"/>
            <p:cNvSpPr>
              <a:spLocks noChangeAspect="1" noChangeArrowheads="1"/>
            </p:cNvSpPr>
            <p:nvPr/>
          </p:nvSpPr>
          <p:spPr bwMode="auto">
            <a:xfrm>
              <a:off x="396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7" name="Rectangle 71"/>
            <p:cNvSpPr>
              <a:spLocks noChangeAspect="1" noChangeArrowheads="1"/>
            </p:cNvSpPr>
            <p:nvPr/>
          </p:nvSpPr>
          <p:spPr bwMode="auto">
            <a:xfrm>
              <a:off x="426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8" name="Rectangle 72"/>
            <p:cNvSpPr>
              <a:spLocks noChangeAspect="1" noChangeArrowheads="1"/>
            </p:cNvSpPr>
            <p:nvPr/>
          </p:nvSpPr>
          <p:spPr bwMode="auto">
            <a:xfrm>
              <a:off x="4572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9" name="Rectangle 73"/>
            <p:cNvSpPr>
              <a:spLocks noChangeAspect="1" noChangeArrowheads="1"/>
            </p:cNvSpPr>
            <p:nvPr/>
          </p:nvSpPr>
          <p:spPr bwMode="auto">
            <a:xfrm>
              <a:off x="4876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0" name="Rectangle 74"/>
            <p:cNvSpPr>
              <a:spLocks noChangeAspect="1" noChangeArrowheads="1"/>
            </p:cNvSpPr>
            <p:nvPr/>
          </p:nvSpPr>
          <p:spPr bwMode="auto">
            <a:xfrm>
              <a:off x="396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1" name="Rectangle 75"/>
            <p:cNvSpPr>
              <a:spLocks noChangeAspect="1" noChangeArrowheads="1"/>
            </p:cNvSpPr>
            <p:nvPr/>
          </p:nvSpPr>
          <p:spPr bwMode="auto">
            <a:xfrm>
              <a:off x="426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2" name="Rectangle 76"/>
            <p:cNvSpPr>
              <a:spLocks noChangeAspect="1" noChangeArrowheads="1"/>
            </p:cNvSpPr>
            <p:nvPr/>
          </p:nvSpPr>
          <p:spPr bwMode="auto">
            <a:xfrm>
              <a:off x="4572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3" name="Rectangle 77"/>
            <p:cNvSpPr>
              <a:spLocks noChangeAspect="1" noChangeArrowheads="1"/>
            </p:cNvSpPr>
            <p:nvPr/>
          </p:nvSpPr>
          <p:spPr bwMode="auto">
            <a:xfrm>
              <a:off x="4876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2" name="Rectangle 86"/>
            <p:cNvSpPr>
              <a:spLocks noChangeAspect="1" noChangeArrowheads="1"/>
            </p:cNvSpPr>
            <p:nvPr/>
          </p:nvSpPr>
          <p:spPr bwMode="auto">
            <a:xfrm>
              <a:off x="5181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3" name="Rectangle 87"/>
            <p:cNvSpPr>
              <a:spLocks noChangeAspect="1" noChangeArrowheads="1"/>
            </p:cNvSpPr>
            <p:nvPr/>
          </p:nvSpPr>
          <p:spPr bwMode="auto">
            <a:xfrm>
              <a:off x="5486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4" name="Rectangle 88"/>
            <p:cNvSpPr>
              <a:spLocks noChangeAspect="1" noChangeArrowheads="1"/>
            </p:cNvSpPr>
            <p:nvPr/>
          </p:nvSpPr>
          <p:spPr bwMode="auto">
            <a:xfrm>
              <a:off x="5181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5" name="Rectangle 89"/>
            <p:cNvSpPr>
              <a:spLocks noChangeAspect="1" noChangeArrowheads="1"/>
            </p:cNvSpPr>
            <p:nvPr/>
          </p:nvSpPr>
          <p:spPr bwMode="auto">
            <a:xfrm>
              <a:off x="5486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6" name="Rectangle 90"/>
            <p:cNvSpPr>
              <a:spLocks noChangeAspect="1" noChangeArrowheads="1"/>
            </p:cNvSpPr>
            <p:nvPr/>
          </p:nvSpPr>
          <p:spPr bwMode="auto">
            <a:xfrm>
              <a:off x="518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7" name="Rectangle 91"/>
            <p:cNvSpPr>
              <a:spLocks noChangeAspect="1" noChangeArrowheads="1"/>
            </p:cNvSpPr>
            <p:nvPr/>
          </p:nvSpPr>
          <p:spPr bwMode="auto">
            <a:xfrm>
              <a:off x="548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8" name="Rectangle 92"/>
            <p:cNvSpPr>
              <a:spLocks noChangeAspect="1" noChangeArrowheads="1"/>
            </p:cNvSpPr>
            <p:nvPr/>
          </p:nvSpPr>
          <p:spPr bwMode="auto">
            <a:xfrm>
              <a:off x="518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9" name="Rectangle 93"/>
            <p:cNvSpPr>
              <a:spLocks noChangeAspect="1" noChangeArrowheads="1"/>
            </p:cNvSpPr>
            <p:nvPr/>
          </p:nvSpPr>
          <p:spPr bwMode="auto">
            <a:xfrm>
              <a:off x="548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0" name="Rectangle 94"/>
            <p:cNvSpPr>
              <a:spLocks noChangeAspect="1" noChangeArrowheads="1"/>
            </p:cNvSpPr>
            <p:nvPr/>
          </p:nvSpPr>
          <p:spPr bwMode="auto">
            <a:xfrm>
              <a:off x="518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1" name="Rectangle 95"/>
            <p:cNvSpPr>
              <a:spLocks noChangeAspect="1" noChangeArrowheads="1"/>
            </p:cNvSpPr>
            <p:nvPr/>
          </p:nvSpPr>
          <p:spPr bwMode="auto">
            <a:xfrm>
              <a:off x="548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2" name="Rectangle 96"/>
            <p:cNvSpPr>
              <a:spLocks noChangeAspect="1" noChangeArrowheads="1"/>
            </p:cNvSpPr>
            <p:nvPr/>
          </p:nvSpPr>
          <p:spPr bwMode="auto">
            <a:xfrm>
              <a:off x="518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3" name="Rectangle 97"/>
            <p:cNvSpPr>
              <a:spLocks noChangeAspect="1" noChangeArrowheads="1"/>
            </p:cNvSpPr>
            <p:nvPr/>
          </p:nvSpPr>
          <p:spPr bwMode="auto">
            <a:xfrm>
              <a:off x="548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22"/>
          <p:cNvGrpSpPr/>
          <p:nvPr/>
        </p:nvGrpSpPr>
        <p:grpSpPr>
          <a:xfrm>
            <a:off x="6642100" y="1155700"/>
            <a:ext cx="2273300" cy="2349500"/>
            <a:chOff x="6096000" y="3657600"/>
            <a:chExt cx="2273300" cy="2349500"/>
          </a:xfrm>
        </p:grpSpPr>
        <p:sp>
          <p:nvSpPr>
            <p:cNvPr id="1565718" name="Text Box 22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z</a:t>
              </a:r>
            </a:p>
          </p:txBody>
        </p:sp>
        <p:sp>
          <p:nvSpPr>
            <p:cNvPr id="1565721" name="Text Box 25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4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k</a:t>
              </a:r>
            </a:p>
          </p:txBody>
        </p:sp>
        <p:sp>
          <p:nvSpPr>
            <p:cNvPr id="1565741" name="Rectangle 45"/>
            <p:cNvSpPr>
              <a:spLocks noChangeAspect="1" noChangeArrowheads="1"/>
            </p:cNvSpPr>
            <p:nvPr/>
          </p:nvSpPr>
          <p:spPr bwMode="auto">
            <a:xfrm>
              <a:off x="6553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2" name="Rectangle 46"/>
            <p:cNvSpPr>
              <a:spLocks noChangeAspect="1" noChangeArrowheads="1"/>
            </p:cNvSpPr>
            <p:nvPr/>
          </p:nvSpPr>
          <p:spPr bwMode="auto">
            <a:xfrm>
              <a:off x="68580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3" name="Rectangle 47"/>
            <p:cNvSpPr>
              <a:spLocks noChangeAspect="1" noChangeArrowheads="1"/>
            </p:cNvSpPr>
            <p:nvPr/>
          </p:nvSpPr>
          <p:spPr bwMode="auto">
            <a:xfrm>
              <a:off x="7162800" y="41910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4" name="Rectangle 48"/>
            <p:cNvSpPr>
              <a:spLocks noChangeAspect="1" noChangeArrowheads="1"/>
            </p:cNvSpPr>
            <p:nvPr/>
          </p:nvSpPr>
          <p:spPr bwMode="auto">
            <a:xfrm>
              <a:off x="7467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5" name="Rectangle 49"/>
            <p:cNvSpPr>
              <a:spLocks noChangeAspect="1" noChangeArrowheads="1"/>
            </p:cNvSpPr>
            <p:nvPr/>
          </p:nvSpPr>
          <p:spPr bwMode="auto">
            <a:xfrm>
              <a:off x="6553200" y="44958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6" name="Rectangle 50"/>
            <p:cNvSpPr>
              <a:spLocks noChangeAspect="1" noChangeArrowheads="1"/>
            </p:cNvSpPr>
            <p:nvPr/>
          </p:nvSpPr>
          <p:spPr bwMode="auto">
            <a:xfrm>
              <a:off x="68580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7" name="Rectangle 51"/>
            <p:cNvSpPr>
              <a:spLocks noChangeAspect="1" noChangeArrowheads="1"/>
            </p:cNvSpPr>
            <p:nvPr/>
          </p:nvSpPr>
          <p:spPr bwMode="auto">
            <a:xfrm>
              <a:off x="71628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8" name="Rectangle 52"/>
            <p:cNvSpPr>
              <a:spLocks noChangeAspect="1" noChangeArrowheads="1"/>
            </p:cNvSpPr>
            <p:nvPr/>
          </p:nvSpPr>
          <p:spPr bwMode="auto">
            <a:xfrm>
              <a:off x="7467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49" name="Rectangle 53"/>
            <p:cNvSpPr>
              <a:spLocks noChangeAspect="1" noChangeArrowheads="1"/>
            </p:cNvSpPr>
            <p:nvPr/>
          </p:nvSpPr>
          <p:spPr bwMode="auto">
            <a:xfrm>
              <a:off x="6553200" y="48006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0" name="Rectangle 54"/>
            <p:cNvSpPr>
              <a:spLocks noChangeAspect="1" noChangeArrowheads="1"/>
            </p:cNvSpPr>
            <p:nvPr/>
          </p:nvSpPr>
          <p:spPr bwMode="auto">
            <a:xfrm>
              <a:off x="68580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1" name="Rectangle 55"/>
            <p:cNvSpPr>
              <a:spLocks noChangeAspect="1" noChangeArrowheads="1"/>
            </p:cNvSpPr>
            <p:nvPr/>
          </p:nvSpPr>
          <p:spPr bwMode="auto">
            <a:xfrm>
              <a:off x="7162800" y="48006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2" name="Rectangle 56"/>
            <p:cNvSpPr>
              <a:spLocks noChangeAspect="1" noChangeArrowheads="1"/>
            </p:cNvSpPr>
            <p:nvPr/>
          </p:nvSpPr>
          <p:spPr bwMode="auto">
            <a:xfrm>
              <a:off x="7467600" y="48006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3" name="Rectangle 57"/>
            <p:cNvSpPr>
              <a:spLocks noChangeAspect="1" noChangeArrowheads="1"/>
            </p:cNvSpPr>
            <p:nvPr/>
          </p:nvSpPr>
          <p:spPr bwMode="auto">
            <a:xfrm>
              <a:off x="65532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4" name="Rectangle 58"/>
            <p:cNvSpPr>
              <a:spLocks noChangeAspect="1" noChangeArrowheads="1"/>
            </p:cNvSpPr>
            <p:nvPr/>
          </p:nvSpPr>
          <p:spPr bwMode="auto">
            <a:xfrm>
              <a:off x="68580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5" name="Rectangle 59"/>
            <p:cNvSpPr>
              <a:spLocks noChangeAspect="1" noChangeArrowheads="1"/>
            </p:cNvSpPr>
            <p:nvPr/>
          </p:nvSpPr>
          <p:spPr bwMode="auto">
            <a:xfrm>
              <a:off x="71628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6" name="Rectangle 60"/>
            <p:cNvSpPr>
              <a:spLocks noChangeAspect="1" noChangeArrowheads="1"/>
            </p:cNvSpPr>
            <p:nvPr/>
          </p:nvSpPr>
          <p:spPr bwMode="auto">
            <a:xfrm>
              <a:off x="7467600" y="51054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4" name="Rectangle 78"/>
            <p:cNvSpPr>
              <a:spLocks noChangeAspect="1" noChangeArrowheads="1"/>
            </p:cNvSpPr>
            <p:nvPr/>
          </p:nvSpPr>
          <p:spPr bwMode="auto">
            <a:xfrm>
              <a:off x="6553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5" name="Rectangle 79"/>
            <p:cNvSpPr>
              <a:spLocks noChangeAspect="1" noChangeArrowheads="1"/>
            </p:cNvSpPr>
            <p:nvPr/>
          </p:nvSpPr>
          <p:spPr bwMode="auto">
            <a:xfrm>
              <a:off x="6858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6" name="Rectangle 80"/>
            <p:cNvSpPr>
              <a:spLocks noChangeAspect="1" noChangeArrowheads="1"/>
            </p:cNvSpPr>
            <p:nvPr/>
          </p:nvSpPr>
          <p:spPr bwMode="auto">
            <a:xfrm>
              <a:off x="7162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7" name="Rectangle 81"/>
            <p:cNvSpPr>
              <a:spLocks noChangeAspect="1" noChangeArrowheads="1"/>
            </p:cNvSpPr>
            <p:nvPr/>
          </p:nvSpPr>
          <p:spPr bwMode="auto">
            <a:xfrm>
              <a:off x="7467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8" name="Rectangle 82"/>
            <p:cNvSpPr>
              <a:spLocks noChangeAspect="1" noChangeArrowheads="1"/>
            </p:cNvSpPr>
            <p:nvPr/>
          </p:nvSpPr>
          <p:spPr bwMode="auto">
            <a:xfrm>
              <a:off x="6553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79" name="Rectangle 83"/>
            <p:cNvSpPr>
              <a:spLocks noChangeAspect="1" noChangeArrowheads="1"/>
            </p:cNvSpPr>
            <p:nvPr/>
          </p:nvSpPr>
          <p:spPr bwMode="auto">
            <a:xfrm>
              <a:off x="6858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0" name="Rectangle 84"/>
            <p:cNvSpPr>
              <a:spLocks noChangeAspect="1" noChangeArrowheads="1"/>
            </p:cNvSpPr>
            <p:nvPr/>
          </p:nvSpPr>
          <p:spPr bwMode="auto">
            <a:xfrm>
              <a:off x="7162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81" name="Rectangle 85"/>
            <p:cNvSpPr>
              <a:spLocks noChangeAspect="1" noChangeArrowheads="1"/>
            </p:cNvSpPr>
            <p:nvPr/>
          </p:nvSpPr>
          <p:spPr bwMode="auto">
            <a:xfrm>
              <a:off x="7467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4" name="Rectangle 98"/>
            <p:cNvSpPr>
              <a:spLocks noChangeAspect="1" noChangeArrowheads="1"/>
            </p:cNvSpPr>
            <p:nvPr/>
          </p:nvSpPr>
          <p:spPr bwMode="auto">
            <a:xfrm>
              <a:off x="77724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5" name="Rectangle 99"/>
            <p:cNvSpPr>
              <a:spLocks noChangeAspect="1" noChangeArrowheads="1"/>
            </p:cNvSpPr>
            <p:nvPr/>
          </p:nvSpPr>
          <p:spPr bwMode="auto">
            <a:xfrm>
              <a:off x="80772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6" name="Rectangle 100"/>
            <p:cNvSpPr>
              <a:spLocks noChangeAspect="1" noChangeArrowheads="1"/>
            </p:cNvSpPr>
            <p:nvPr/>
          </p:nvSpPr>
          <p:spPr bwMode="auto">
            <a:xfrm>
              <a:off x="77724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7" name="Rectangle 101"/>
            <p:cNvSpPr>
              <a:spLocks noChangeAspect="1" noChangeArrowheads="1"/>
            </p:cNvSpPr>
            <p:nvPr/>
          </p:nvSpPr>
          <p:spPr bwMode="auto">
            <a:xfrm>
              <a:off x="80772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8" name="Rectangle 102"/>
            <p:cNvSpPr>
              <a:spLocks noChangeAspect="1" noChangeArrowheads="1"/>
            </p:cNvSpPr>
            <p:nvPr/>
          </p:nvSpPr>
          <p:spPr bwMode="auto">
            <a:xfrm>
              <a:off x="7772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99" name="Rectangle 103"/>
            <p:cNvSpPr>
              <a:spLocks noChangeAspect="1" noChangeArrowheads="1"/>
            </p:cNvSpPr>
            <p:nvPr/>
          </p:nvSpPr>
          <p:spPr bwMode="auto">
            <a:xfrm>
              <a:off x="8077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0" name="Rectangle 104"/>
            <p:cNvSpPr>
              <a:spLocks noChangeAspect="1" noChangeArrowheads="1"/>
            </p:cNvSpPr>
            <p:nvPr/>
          </p:nvSpPr>
          <p:spPr bwMode="auto">
            <a:xfrm>
              <a:off x="7772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1" name="Rectangle 105"/>
            <p:cNvSpPr>
              <a:spLocks noChangeAspect="1" noChangeArrowheads="1"/>
            </p:cNvSpPr>
            <p:nvPr/>
          </p:nvSpPr>
          <p:spPr bwMode="auto">
            <a:xfrm>
              <a:off x="8077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2" name="Rectangle 106"/>
            <p:cNvSpPr>
              <a:spLocks noChangeAspect="1" noChangeArrowheads="1"/>
            </p:cNvSpPr>
            <p:nvPr/>
          </p:nvSpPr>
          <p:spPr bwMode="auto">
            <a:xfrm>
              <a:off x="7772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3" name="Rectangle 107"/>
            <p:cNvSpPr>
              <a:spLocks noChangeAspect="1" noChangeArrowheads="1"/>
            </p:cNvSpPr>
            <p:nvPr/>
          </p:nvSpPr>
          <p:spPr bwMode="auto">
            <a:xfrm>
              <a:off x="8077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4" name="Rectangle 108"/>
            <p:cNvSpPr>
              <a:spLocks noChangeAspect="1" noChangeArrowheads="1"/>
            </p:cNvSpPr>
            <p:nvPr/>
          </p:nvSpPr>
          <p:spPr bwMode="auto">
            <a:xfrm>
              <a:off x="7772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5" name="Rectangle 109"/>
            <p:cNvSpPr>
              <a:spLocks noChangeAspect="1" noChangeArrowheads="1"/>
            </p:cNvSpPr>
            <p:nvPr/>
          </p:nvSpPr>
          <p:spPr bwMode="auto">
            <a:xfrm>
              <a:off x="8077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5"/>
          <p:cNvGrpSpPr/>
          <p:nvPr/>
        </p:nvGrpSpPr>
        <p:grpSpPr>
          <a:xfrm>
            <a:off x="6489700" y="3517900"/>
            <a:ext cx="2425700" cy="2349500"/>
            <a:chOff x="762000" y="3657600"/>
            <a:chExt cx="2425700" cy="2349500"/>
          </a:xfrm>
        </p:grpSpPr>
        <p:sp>
          <p:nvSpPr>
            <p:cNvPr id="1565700" name="Rectangle 4"/>
            <p:cNvSpPr>
              <a:spLocks noChangeAspect="1" noChangeArrowheads="1"/>
            </p:cNvSpPr>
            <p:nvPr/>
          </p:nvSpPr>
          <p:spPr bwMode="auto">
            <a:xfrm>
              <a:off x="13716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1" name="Rectangle 5"/>
            <p:cNvSpPr>
              <a:spLocks noChangeAspect="1" noChangeArrowheads="1"/>
            </p:cNvSpPr>
            <p:nvPr/>
          </p:nvSpPr>
          <p:spPr bwMode="auto">
            <a:xfrm>
              <a:off x="16764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2" name="Rectangle 6"/>
            <p:cNvSpPr>
              <a:spLocks noChangeAspect="1" noChangeArrowheads="1"/>
            </p:cNvSpPr>
            <p:nvPr/>
          </p:nvSpPr>
          <p:spPr bwMode="auto">
            <a:xfrm>
              <a:off x="1981200" y="4191000"/>
              <a:ext cx="292100" cy="2921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3" name="Rectangle 7"/>
            <p:cNvSpPr>
              <a:spLocks noChangeAspect="1" noChangeArrowheads="1"/>
            </p:cNvSpPr>
            <p:nvPr/>
          </p:nvSpPr>
          <p:spPr bwMode="auto">
            <a:xfrm>
              <a:off x="22860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4" name="Rectangle 8"/>
            <p:cNvSpPr>
              <a:spLocks noChangeAspect="1" noChangeArrowheads="1"/>
            </p:cNvSpPr>
            <p:nvPr/>
          </p:nvSpPr>
          <p:spPr bwMode="auto">
            <a:xfrm>
              <a:off x="13716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5" name="Rectangle 9"/>
            <p:cNvSpPr>
              <a:spLocks noChangeAspect="1" noChangeArrowheads="1"/>
            </p:cNvSpPr>
            <p:nvPr/>
          </p:nvSpPr>
          <p:spPr bwMode="auto">
            <a:xfrm>
              <a:off x="16764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6" name="Rectangle 10"/>
            <p:cNvSpPr>
              <a:spLocks noChangeAspect="1" noChangeArrowheads="1"/>
            </p:cNvSpPr>
            <p:nvPr/>
          </p:nvSpPr>
          <p:spPr bwMode="auto">
            <a:xfrm>
              <a:off x="1981200" y="4495800"/>
              <a:ext cx="292100" cy="2921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7" name="Rectangle 11"/>
            <p:cNvSpPr>
              <a:spLocks noChangeAspect="1" noChangeArrowheads="1"/>
            </p:cNvSpPr>
            <p:nvPr/>
          </p:nvSpPr>
          <p:spPr bwMode="auto">
            <a:xfrm>
              <a:off x="22860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8" name="Rectangle 12"/>
            <p:cNvSpPr>
              <a:spLocks noChangeAspect="1" noChangeArrowheads="1"/>
            </p:cNvSpPr>
            <p:nvPr/>
          </p:nvSpPr>
          <p:spPr bwMode="auto">
            <a:xfrm>
              <a:off x="1371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09" name="Rectangle 13"/>
            <p:cNvSpPr>
              <a:spLocks noChangeAspect="1" noChangeArrowheads="1"/>
            </p:cNvSpPr>
            <p:nvPr/>
          </p:nvSpPr>
          <p:spPr bwMode="auto">
            <a:xfrm>
              <a:off x="16764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0" name="Rectangle 14"/>
            <p:cNvSpPr>
              <a:spLocks noChangeAspect="1" noChangeArrowheads="1"/>
            </p:cNvSpPr>
            <p:nvPr/>
          </p:nvSpPr>
          <p:spPr bwMode="auto">
            <a:xfrm>
              <a:off x="19812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1" name="Rectangle 15"/>
            <p:cNvSpPr>
              <a:spLocks noChangeAspect="1" noChangeArrowheads="1"/>
            </p:cNvSpPr>
            <p:nvPr/>
          </p:nvSpPr>
          <p:spPr bwMode="auto">
            <a:xfrm>
              <a:off x="22860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2" name="Rectangle 16"/>
            <p:cNvSpPr>
              <a:spLocks noChangeAspect="1" noChangeArrowheads="1"/>
            </p:cNvSpPr>
            <p:nvPr/>
          </p:nvSpPr>
          <p:spPr bwMode="auto">
            <a:xfrm>
              <a:off x="1371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3" name="Rectangle 17"/>
            <p:cNvSpPr>
              <a:spLocks noChangeAspect="1" noChangeArrowheads="1"/>
            </p:cNvSpPr>
            <p:nvPr/>
          </p:nvSpPr>
          <p:spPr bwMode="auto">
            <a:xfrm>
              <a:off x="16764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4" name="Rectangle 18"/>
            <p:cNvSpPr>
              <a:spLocks noChangeAspect="1" noChangeArrowheads="1"/>
            </p:cNvSpPr>
            <p:nvPr/>
          </p:nvSpPr>
          <p:spPr bwMode="auto">
            <a:xfrm>
              <a:off x="19812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5" name="Rectangle 19"/>
            <p:cNvSpPr>
              <a:spLocks noChangeAspect="1" noChangeArrowheads="1"/>
            </p:cNvSpPr>
            <p:nvPr/>
          </p:nvSpPr>
          <p:spPr bwMode="auto">
            <a:xfrm>
              <a:off x="22860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16" name="Text Box 20"/>
            <p:cNvSpPr txBox="1">
              <a:spLocks noChangeArrowheads="1"/>
            </p:cNvSpPr>
            <p:nvPr/>
          </p:nvSpPr>
          <p:spPr bwMode="auto">
            <a:xfrm>
              <a:off x="914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x</a:t>
              </a:r>
            </a:p>
          </p:txBody>
        </p:sp>
        <p:sp>
          <p:nvSpPr>
            <p:cNvPr id="1565719" name="Text Box 23"/>
            <p:cNvSpPr txBox="1">
              <a:spLocks noChangeArrowheads="1"/>
            </p:cNvSpPr>
            <p:nvPr/>
          </p:nvSpPr>
          <p:spPr bwMode="auto">
            <a:xfrm>
              <a:off x="2057400" y="36576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j</a:t>
              </a:r>
            </a:p>
          </p:txBody>
        </p:sp>
        <p:sp>
          <p:nvSpPr>
            <p:cNvPr id="1565722" name="Text Box 26"/>
            <p:cNvSpPr txBox="1">
              <a:spLocks noChangeArrowheads="1"/>
            </p:cNvSpPr>
            <p:nvPr/>
          </p:nvSpPr>
          <p:spPr bwMode="auto">
            <a:xfrm>
              <a:off x="762000" y="4648200"/>
              <a:ext cx="3667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 b="1">
                  <a:solidFill>
                    <a:schemeClr val="accent2"/>
                  </a:solidFill>
                  <a:latin typeface="Courier New" charset="0"/>
                </a:rPr>
                <a:t>i</a:t>
              </a:r>
            </a:p>
          </p:txBody>
        </p:sp>
        <p:sp>
          <p:nvSpPr>
            <p:cNvPr id="1565758" name="Rectangle 62"/>
            <p:cNvSpPr>
              <a:spLocks noChangeAspect="1" noChangeArrowheads="1"/>
            </p:cNvSpPr>
            <p:nvPr/>
          </p:nvSpPr>
          <p:spPr bwMode="auto">
            <a:xfrm>
              <a:off x="1371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59" name="Rectangle 63"/>
            <p:cNvSpPr>
              <a:spLocks noChangeAspect="1" noChangeArrowheads="1"/>
            </p:cNvSpPr>
            <p:nvPr/>
          </p:nvSpPr>
          <p:spPr bwMode="auto">
            <a:xfrm>
              <a:off x="16764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0" name="Rectangle 64"/>
            <p:cNvSpPr>
              <a:spLocks noChangeAspect="1" noChangeArrowheads="1"/>
            </p:cNvSpPr>
            <p:nvPr/>
          </p:nvSpPr>
          <p:spPr bwMode="auto">
            <a:xfrm>
              <a:off x="19812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1" name="Rectangle 65"/>
            <p:cNvSpPr>
              <a:spLocks noChangeAspect="1" noChangeArrowheads="1"/>
            </p:cNvSpPr>
            <p:nvPr/>
          </p:nvSpPr>
          <p:spPr bwMode="auto">
            <a:xfrm>
              <a:off x="22860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2" name="Rectangle 66"/>
            <p:cNvSpPr>
              <a:spLocks noChangeAspect="1" noChangeArrowheads="1"/>
            </p:cNvSpPr>
            <p:nvPr/>
          </p:nvSpPr>
          <p:spPr bwMode="auto">
            <a:xfrm>
              <a:off x="1371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3" name="Rectangle 67"/>
            <p:cNvSpPr>
              <a:spLocks noChangeAspect="1" noChangeArrowheads="1"/>
            </p:cNvSpPr>
            <p:nvPr/>
          </p:nvSpPr>
          <p:spPr bwMode="auto">
            <a:xfrm>
              <a:off x="16764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4" name="Rectangle 68"/>
            <p:cNvSpPr>
              <a:spLocks noChangeAspect="1" noChangeArrowheads="1"/>
            </p:cNvSpPr>
            <p:nvPr/>
          </p:nvSpPr>
          <p:spPr bwMode="auto">
            <a:xfrm>
              <a:off x="19812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765" name="Rectangle 69"/>
            <p:cNvSpPr>
              <a:spLocks noChangeAspect="1" noChangeArrowheads="1"/>
            </p:cNvSpPr>
            <p:nvPr/>
          </p:nvSpPr>
          <p:spPr bwMode="auto">
            <a:xfrm>
              <a:off x="22860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6" name="Rectangle 110"/>
            <p:cNvSpPr>
              <a:spLocks noChangeAspect="1" noChangeArrowheads="1"/>
            </p:cNvSpPr>
            <p:nvPr/>
          </p:nvSpPr>
          <p:spPr bwMode="auto">
            <a:xfrm>
              <a:off x="25908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7" name="Rectangle 111"/>
            <p:cNvSpPr>
              <a:spLocks noChangeAspect="1" noChangeArrowheads="1"/>
            </p:cNvSpPr>
            <p:nvPr/>
          </p:nvSpPr>
          <p:spPr bwMode="auto">
            <a:xfrm>
              <a:off x="2895600" y="41910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8" name="Rectangle 112"/>
            <p:cNvSpPr>
              <a:spLocks noChangeAspect="1" noChangeArrowheads="1"/>
            </p:cNvSpPr>
            <p:nvPr/>
          </p:nvSpPr>
          <p:spPr bwMode="auto">
            <a:xfrm>
              <a:off x="25908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09" name="Rectangle 113"/>
            <p:cNvSpPr>
              <a:spLocks noChangeAspect="1" noChangeArrowheads="1"/>
            </p:cNvSpPr>
            <p:nvPr/>
          </p:nvSpPr>
          <p:spPr bwMode="auto">
            <a:xfrm>
              <a:off x="2895600" y="4495800"/>
              <a:ext cx="292100" cy="2921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0" name="Rectangle 114"/>
            <p:cNvSpPr>
              <a:spLocks noChangeAspect="1" noChangeArrowheads="1"/>
            </p:cNvSpPr>
            <p:nvPr/>
          </p:nvSpPr>
          <p:spPr bwMode="auto">
            <a:xfrm>
              <a:off x="25908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1" name="Rectangle 115"/>
            <p:cNvSpPr>
              <a:spLocks noChangeAspect="1" noChangeArrowheads="1"/>
            </p:cNvSpPr>
            <p:nvPr/>
          </p:nvSpPr>
          <p:spPr bwMode="auto">
            <a:xfrm>
              <a:off x="2895600" y="48006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2" name="Rectangle 116"/>
            <p:cNvSpPr>
              <a:spLocks noChangeAspect="1" noChangeArrowheads="1"/>
            </p:cNvSpPr>
            <p:nvPr/>
          </p:nvSpPr>
          <p:spPr bwMode="auto">
            <a:xfrm>
              <a:off x="25908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3" name="Rectangle 117"/>
            <p:cNvSpPr>
              <a:spLocks noChangeAspect="1" noChangeArrowheads="1"/>
            </p:cNvSpPr>
            <p:nvPr/>
          </p:nvSpPr>
          <p:spPr bwMode="auto">
            <a:xfrm>
              <a:off x="2895600" y="51054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4" name="Rectangle 118"/>
            <p:cNvSpPr>
              <a:spLocks noChangeAspect="1" noChangeArrowheads="1"/>
            </p:cNvSpPr>
            <p:nvPr/>
          </p:nvSpPr>
          <p:spPr bwMode="auto">
            <a:xfrm>
              <a:off x="25908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5" name="Rectangle 119"/>
            <p:cNvSpPr>
              <a:spLocks noChangeAspect="1" noChangeArrowheads="1"/>
            </p:cNvSpPr>
            <p:nvPr/>
          </p:nvSpPr>
          <p:spPr bwMode="auto">
            <a:xfrm>
              <a:off x="2895600" y="54102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6" name="Rectangle 120"/>
            <p:cNvSpPr>
              <a:spLocks noChangeAspect="1" noChangeArrowheads="1"/>
            </p:cNvSpPr>
            <p:nvPr/>
          </p:nvSpPr>
          <p:spPr bwMode="auto">
            <a:xfrm>
              <a:off x="25908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5817" name="Rectangle 121"/>
            <p:cNvSpPr>
              <a:spLocks noChangeAspect="1" noChangeArrowheads="1"/>
            </p:cNvSpPr>
            <p:nvPr/>
          </p:nvSpPr>
          <p:spPr bwMode="auto">
            <a:xfrm>
              <a:off x="2895600" y="5715000"/>
              <a:ext cx="292100" cy="292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B49BC-A904-6E45-9B73-597D477890DD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EF281-0756-D640-ACA3-C1478A739BEF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7162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Improving Cache Performance</a:t>
            </a:r>
          </a:p>
        </p:txBody>
      </p:sp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714375" y="1143000"/>
            <a:ext cx="7715250" cy="3375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latin typeface="Verdana" charset="0"/>
              </a:rPr>
              <a:t>Average memory access time =</a:t>
            </a:r>
          </a:p>
          <a:p>
            <a:pPr algn="l">
              <a:spcBef>
                <a:spcPct val="0"/>
              </a:spcBef>
            </a:pPr>
            <a:r>
              <a:rPr lang="en-US" sz="2400">
                <a:latin typeface="Verdana" charset="0"/>
              </a:rPr>
              <a:t>		Hit time + Miss rate x Miss penalty</a:t>
            </a:r>
          </a:p>
          <a:p>
            <a:pPr algn="l">
              <a:spcBef>
                <a:spcPct val="0"/>
              </a:spcBef>
            </a:pPr>
            <a:endParaRPr lang="en-US" sz="2400">
              <a:latin typeface="Verdana" charset="0"/>
            </a:endParaRPr>
          </a:p>
          <a:p>
            <a:pPr algn="l">
              <a:spcBef>
                <a:spcPct val="0"/>
              </a:spcBef>
            </a:pPr>
            <a:r>
              <a:rPr lang="en-US" sz="2400">
                <a:latin typeface="Verdana" charset="0"/>
              </a:rPr>
              <a:t>To improve performance: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reduce the hit time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reduce the miss rate</a:t>
            </a:r>
          </a:p>
          <a:p>
            <a:pPr marL="625475" lvl="1" indent="-282575" algn="l">
              <a:spcBef>
                <a:spcPct val="0"/>
              </a:spcBef>
              <a:buFontTx/>
              <a:buChar char="•"/>
            </a:pPr>
            <a:r>
              <a:rPr lang="en-US" sz="2400">
                <a:solidFill>
                  <a:srgbClr val="56127A"/>
                </a:solidFill>
                <a:latin typeface="Verdana" charset="0"/>
              </a:rPr>
              <a:t>reduce the miss penalty</a:t>
            </a:r>
          </a:p>
          <a:p>
            <a:pPr algn="l">
              <a:spcBef>
                <a:spcPct val="0"/>
              </a:spcBef>
            </a:pPr>
            <a:endParaRPr lang="en-US" sz="2400">
              <a:solidFill>
                <a:srgbClr val="56127A"/>
              </a:solidFill>
              <a:latin typeface="Verdana" charset="0"/>
            </a:endParaRPr>
          </a:p>
          <a:p>
            <a:pPr algn="l">
              <a:spcBef>
                <a:spcPct val="0"/>
              </a:spcBef>
            </a:pPr>
            <a:r>
              <a:rPr lang="en-US" sz="2400" i="1">
                <a:solidFill>
                  <a:schemeClr val="tx2"/>
                </a:solidFill>
                <a:latin typeface="Verdana" charset="0"/>
              </a:rPr>
              <a:t>What is the simplest design strategy?</a:t>
            </a:r>
          </a:p>
        </p:txBody>
      </p:sp>
      <p:sp>
        <p:nvSpPr>
          <p:cNvPr id="1482756" name="Text Box 4"/>
          <p:cNvSpPr txBox="1">
            <a:spLocks noChangeArrowheads="1"/>
          </p:cNvSpPr>
          <p:nvPr/>
        </p:nvSpPr>
        <p:spPr bwMode="auto">
          <a:xfrm>
            <a:off x="346075" y="4876800"/>
            <a:ext cx="8451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Biggest cache that doesn’t increase hit time past 1-2 cycles (approx 8-32KB in modern technology)</a:t>
            </a:r>
          </a:p>
          <a:p>
            <a:pPr>
              <a:spcBef>
                <a:spcPct val="20000"/>
              </a:spcBef>
            </a:pPr>
            <a:r>
              <a:rPr lang="en-US" sz="2000" i="1">
                <a:solidFill>
                  <a:srgbClr val="FF0000"/>
                </a:solidFill>
              </a:rPr>
              <a:t>[ design issues more complex with out-of-order superscalar processors 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162800" cy="1143000"/>
          </a:xfrm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Serial-versus-Parallel Cache and Memory access</a:t>
            </a:r>
          </a:p>
        </p:txBody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17600"/>
            <a:ext cx="7543800" cy="762000"/>
          </a:xfrm>
          <a:noFill/>
          <a:ln/>
        </p:spPr>
        <p:txBody>
          <a:bodyPr/>
          <a:lstStyle/>
          <a:p>
            <a:pPr marL="0" indent="0">
              <a:buFontTx/>
              <a:buNone/>
            </a:pPr>
            <a:r>
              <a:rPr lang="en-US" altLang="ko-KR" sz="200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a</a:t>
            </a:r>
            <a:r>
              <a:rPr lang="en-US" altLang="ko-KR" sz="2000">
                <a:solidFill>
                  <a:srgbClr val="56127A"/>
                </a:solidFill>
                <a:ea typeface="굴림" charset="-127"/>
                <a:cs typeface="굴림" charset="-127"/>
              </a:rPr>
              <a:t> is HIT RATIO:</a:t>
            </a:r>
            <a:r>
              <a:rPr lang="en-US" altLang="ko-KR" sz="2000">
                <a:ea typeface="굴림" charset="-127"/>
                <a:cs typeface="굴림" charset="-127"/>
              </a:rPr>
              <a:t> Fraction of references in cache</a:t>
            </a:r>
          </a:p>
          <a:p>
            <a:pPr marL="0" indent="0">
              <a:buFontTx/>
              <a:buNone/>
            </a:pPr>
            <a:r>
              <a:rPr lang="en-US" altLang="ko-KR" sz="2000">
                <a:solidFill>
                  <a:srgbClr val="56127A"/>
                </a:solidFill>
                <a:ea typeface="굴림" charset="-127"/>
                <a:cs typeface="굴림" charset="-127"/>
              </a:rPr>
              <a:t>1 - </a:t>
            </a:r>
            <a:r>
              <a:rPr lang="en-US" altLang="ko-KR" sz="200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a</a:t>
            </a:r>
            <a:r>
              <a:rPr lang="en-US" altLang="ko-KR" sz="2000">
                <a:solidFill>
                  <a:srgbClr val="56127A"/>
                </a:solidFill>
                <a:ea typeface="굴림" charset="-127"/>
                <a:cs typeface="굴림" charset="-127"/>
              </a:rPr>
              <a:t> is MISS RATIO:</a:t>
            </a:r>
            <a:r>
              <a:rPr lang="en-US" altLang="ko-KR" sz="2000">
                <a:ea typeface="굴림" charset="-127"/>
                <a:cs typeface="굴림" charset="-127"/>
              </a:rPr>
              <a:t> Remaining references</a:t>
            </a:r>
            <a:endParaRPr lang="en-US" altLang="ko-KR" sz="2000" i="1">
              <a:solidFill>
                <a:schemeClr val="tx2"/>
              </a:solidFill>
              <a:ea typeface="굴림" charset="-127"/>
              <a:cs typeface="굴림" charset="-127"/>
            </a:endParaRPr>
          </a:p>
        </p:txBody>
      </p:sp>
      <p:grpSp>
        <p:nvGrpSpPr>
          <p:cNvPr id="1498116" name="Group 4"/>
          <p:cNvGrpSpPr>
            <a:grpSpLocks/>
          </p:cNvGrpSpPr>
          <p:nvPr/>
        </p:nvGrpSpPr>
        <p:grpSpPr bwMode="auto">
          <a:xfrm>
            <a:off x="350838" y="2032000"/>
            <a:ext cx="8442325" cy="1449388"/>
            <a:chOff x="221" y="1392"/>
            <a:chExt cx="5318" cy="913"/>
          </a:xfrm>
        </p:grpSpPr>
        <p:grpSp>
          <p:nvGrpSpPr>
            <p:cNvPr id="1498117" name="Group 5"/>
            <p:cNvGrpSpPr>
              <a:grpSpLocks/>
            </p:cNvGrpSpPr>
            <p:nvPr/>
          </p:nvGrpSpPr>
          <p:grpSpPr bwMode="auto">
            <a:xfrm>
              <a:off x="1234" y="1392"/>
              <a:ext cx="3292" cy="644"/>
              <a:chOff x="518" y="1801"/>
              <a:chExt cx="3292" cy="644"/>
            </a:xfrm>
          </p:grpSpPr>
          <p:sp>
            <p:nvSpPr>
              <p:cNvPr id="1498118" name="Rectangle 6"/>
              <p:cNvSpPr>
                <a:spLocks noChangeArrowheads="1"/>
              </p:cNvSpPr>
              <p:nvPr/>
            </p:nvSpPr>
            <p:spPr bwMode="auto">
              <a:xfrm>
                <a:off x="1832" y="1954"/>
                <a:ext cx="752" cy="3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19" name="Rectangle 7"/>
              <p:cNvSpPr>
                <a:spLocks noChangeArrowheads="1"/>
              </p:cNvSpPr>
              <p:nvPr/>
            </p:nvSpPr>
            <p:spPr bwMode="auto">
              <a:xfrm>
                <a:off x="1862" y="2013"/>
                <a:ext cx="6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CACHE</a:t>
                </a:r>
              </a:p>
            </p:txBody>
          </p:sp>
          <p:sp>
            <p:nvSpPr>
              <p:cNvPr id="1498120" name="Rectangle 8"/>
              <p:cNvSpPr>
                <a:spLocks noChangeArrowheads="1"/>
              </p:cNvSpPr>
              <p:nvPr/>
            </p:nvSpPr>
            <p:spPr bwMode="auto">
              <a:xfrm>
                <a:off x="518" y="2027"/>
                <a:ext cx="8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Processor </a:t>
                </a:r>
              </a:p>
            </p:txBody>
          </p:sp>
          <p:sp>
            <p:nvSpPr>
              <p:cNvPr id="1498121" name="Line 9"/>
              <p:cNvSpPr>
                <a:spLocks noChangeShapeType="1"/>
              </p:cNvSpPr>
              <p:nvPr/>
            </p:nvSpPr>
            <p:spPr bwMode="auto">
              <a:xfrm>
                <a:off x="528" y="1898"/>
                <a:ext cx="8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22" name="Line 10"/>
              <p:cNvSpPr>
                <a:spLocks noChangeShapeType="1"/>
              </p:cNvSpPr>
              <p:nvPr/>
            </p:nvSpPr>
            <p:spPr bwMode="auto">
              <a:xfrm>
                <a:off x="528" y="2378"/>
                <a:ext cx="8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23" name="Line 11"/>
              <p:cNvSpPr>
                <a:spLocks noChangeShapeType="1"/>
              </p:cNvSpPr>
              <p:nvPr/>
            </p:nvSpPr>
            <p:spPr bwMode="auto">
              <a:xfrm>
                <a:off x="3072" y="1898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24" name="Line 12"/>
              <p:cNvSpPr>
                <a:spLocks noChangeShapeType="1"/>
              </p:cNvSpPr>
              <p:nvPr/>
            </p:nvSpPr>
            <p:spPr bwMode="auto">
              <a:xfrm>
                <a:off x="3072" y="1898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25" name="Line 13"/>
              <p:cNvSpPr>
                <a:spLocks noChangeShapeType="1"/>
              </p:cNvSpPr>
              <p:nvPr/>
            </p:nvSpPr>
            <p:spPr bwMode="auto">
              <a:xfrm>
                <a:off x="3072" y="237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26" name="Rectangle 14"/>
              <p:cNvSpPr>
                <a:spLocks noChangeArrowheads="1"/>
              </p:cNvSpPr>
              <p:nvPr/>
            </p:nvSpPr>
            <p:spPr bwMode="auto">
              <a:xfrm>
                <a:off x="3062" y="1931"/>
                <a:ext cx="7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Main</a:t>
                </a:r>
              </a:p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Memory </a:t>
                </a:r>
              </a:p>
            </p:txBody>
          </p:sp>
          <p:sp>
            <p:nvSpPr>
              <p:cNvPr id="1498127" name="Line 15"/>
              <p:cNvSpPr>
                <a:spLocks noChangeShapeType="1"/>
              </p:cNvSpPr>
              <p:nvPr/>
            </p:nvSpPr>
            <p:spPr bwMode="auto">
              <a:xfrm>
                <a:off x="2592" y="204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28" name="Line 16"/>
              <p:cNvSpPr>
                <a:spLocks noChangeShapeType="1"/>
              </p:cNvSpPr>
              <p:nvPr/>
            </p:nvSpPr>
            <p:spPr bwMode="auto">
              <a:xfrm>
                <a:off x="2592" y="2186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29" name="Rectangle 17"/>
              <p:cNvSpPr>
                <a:spLocks noChangeArrowheads="1"/>
              </p:cNvSpPr>
              <p:nvPr/>
            </p:nvSpPr>
            <p:spPr bwMode="auto">
              <a:xfrm>
                <a:off x="1334" y="1801"/>
                <a:ext cx="4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Addr</a:t>
                </a:r>
              </a:p>
            </p:txBody>
          </p:sp>
          <p:sp>
            <p:nvSpPr>
              <p:cNvPr id="1498130" name="Rectangle 18"/>
              <p:cNvSpPr>
                <a:spLocks noChangeArrowheads="1"/>
              </p:cNvSpPr>
              <p:nvPr/>
            </p:nvSpPr>
            <p:spPr bwMode="auto">
              <a:xfrm>
                <a:off x="2582" y="1801"/>
                <a:ext cx="4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Addr</a:t>
                </a:r>
              </a:p>
            </p:txBody>
          </p:sp>
          <p:sp>
            <p:nvSpPr>
              <p:cNvPr id="1498131" name="Rectangle 19"/>
              <p:cNvSpPr>
                <a:spLocks noChangeArrowheads="1"/>
              </p:cNvSpPr>
              <p:nvPr/>
            </p:nvSpPr>
            <p:spPr bwMode="auto">
              <a:xfrm>
                <a:off x="2630" y="2233"/>
                <a:ext cx="4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Data</a:t>
                </a:r>
              </a:p>
            </p:txBody>
          </p:sp>
          <p:sp>
            <p:nvSpPr>
              <p:cNvPr id="1498132" name="Rectangle 20"/>
              <p:cNvSpPr>
                <a:spLocks noChangeArrowheads="1"/>
              </p:cNvSpPr>
              <p:nvPr/>
            </p:nvSpPr>
            <p:spPr bwMode="auto">
              <a:xfrm>
                <a:off x="1382" y="2233"/>
                <a:ext cx="4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Data</a:t>
                </a:r>
              </a:p>
            </p:txBody>
          </p:sp>
          <p:sp>
            <p:nvSpPr>
              <p:cNvPr id="1498133" name="Line 21"/>
              <p:cNvSpPr>
                <a:spLocks noChangeShapeType="1"/>
              </p:cNvSpPr>
              <p:nvPr/>
            </p:nvSpPr>
            <p:spPr bwMode="auto">
              <a:xfrm>
                <a:off x="1344" y="1898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34" name="Line 22"/>
              <p:cNvSpPr>
                <a:spLocks noChangeShapeType="1"/>
              </p:cNvSpPr>
              <p:nvPr/>
            </p:nvSpPr>
            <p:spPr bwMode="auto">
              <a:xfrm>
                <a:off x="1344" y="2042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35" name="Line 23"/>
              <p:cNvSpPr>
                <a:spLocks noChangeShapeType="1"/>
              </p:cNvSpPr>
              <p:nvPr/>
            </p:nvSpPr>
            <p:spPr bwMode="auto">
              <a:xfrm>
                <a:off x="1344" y="2186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98136" name="Text Box 24"/>
            <p:cNvSpPr txBox="1">
              <a:spLocks noChangeArrowheads="1"/>
            </p:cNvSpPr>
            <p:nvPr/>
          </p:nvSpPr>
          <p:spPr bwMode="auto">
            <a:xfrm>
              <a:off x="221" y="2014"/>
              <a:ext cx="531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Average access time for serial search:     </a:t>
              </a:r>
              <a:r>
                <a:rPr lang="en-US" altLang="ko-KR" sz="2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t</a:t>
              </a:r>
              <a:r>
                <a:rPr lang="en-US" altLang="ko-KR" sz="2400" baseline="-250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cache</a:t>
              </a:r>
              <a:r>
                <a:rPr lang="en-US" altLang="ko-KR" sz="2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 + (1 - </a:t>
              </a:r>
              <a:r>
                <a:rPr lang="en-US" altLang="ko-KR" sz="2400">
                  <a:solidFill>
                    <a:srgbClr val="56127A"/>
                  </a:solidFill>
                  <a:latin typeface="Symbol" charset="2"/>
                  <a:ea typeface="굴림" charset="-127"/>
                  <a:cs typeface="굴림" charset="-127"/>
                </a:rPr>
                <a:t>a</a:t>
              </a:r>
              <a:r>
                <a:rPr lang="en-US" altLang="ko-KR" sz="2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) t</a:t>
              </a:r>
              <a:r>
                <a:rPr lang="en-US" altLang="ko-KR" sz="2400" baseline="-250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mem</a:t>
              </a:r>
              <a:endParaRPr lang="en-US" sz="1800"/>
            </a:p>
          </p:txBody>
        </p:sp>
      </p:grpSp>
      <p:grpSp>
        <p:nvGrpSpPr>
          <p:cNvPr id="1498137" name="Group 25"/>
          <p:cNvGrpSpPr>
            <a:grpSpLocks/>
          </p:cNvGrpSpPr>
          <p:nvPr/>
        </p:nvGrpSpPr>
        <p:grpSpPr bwMode="auto">
          <a:xfrm>
            <a:off x="196850" y="3556000"/>
            <a:ext cx="8750300" cy="1524000"/>
            <a:chOff x="124" y="2352"/>
            <a:chExt cx="5512" cy="960"/>
          </a:xfrm>
        </p:grpSpPr>
        <p:grpSp>
          <p:nvGrpSpPr>
            <p:cNvPr id="1498138" name="Group 26"/>
            <p:cNvGrpSpPr>
              <a:grpSpLocks/>
            </p:cNvGrpSpPr>
            <p:nvPr/>
          </p:nvGrpSpPr>
          <p:grpSpPr bwMode="auto">
            <a:xfrm>
              <a:off x="1152" y="2352"/>
              <a:ext cx="3292" cy="644"/>
              <a:chOff x="550" y="2847"/>
              <a:chExt cx="3292" cy="644"/>
            </a:xfrm>
          </p:grpSpPr>
          <p:sp>
            <p:nvSpPr>
              <p:cNvPr id="1498139" name="Rectangle 27"/>
              <p:cNvSpPr>
                <a:spLocks noChangeArrowheads="1"/>
              </p:cNvSpPr>
              <p:nvPr/>
            </p:nvSpPr>
            <p:spPr bwMode="auto">
              <a:xfrm>
                <a:off x="1960" y="3000"/>
                <a:ext cx="752" cy="3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40" name="Rectangle 28"/>
              <p:cNvSpPr>
                <a:spLocks noChangeArrowheads="1"/>
              </p:cNvSpPr>
              <p:nvPr/>
            </p:nvSpPr>
            <p:spPr bwMode="auto">
              <a:xfrm>
                <a:off x="1990" y="3059"/>
                <a:ext cx="67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20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CACHE</a:t>
                </a:r>
              </a:p>
            </p:txBody>
          </p:sp>
          <p:sp>
            <p:nvSpPr>
              <p:cNvPr id="1498141" name="Rectangle 29"/>
              <p:cNvSpPr>
                <a:spLocks noChangeArrowheads="1"/>
              </p:cNvSpPr>
              <p:nvPr/>
            </p:nvSpPr>
            <p:spPr bwMode="auto">
              <a:xfrm>
                <a:off x="550" y="3073"/>
                <a:ext cx="86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Processor </a:t>
                </a:r>
              </a:p>
            </p:txBody>
          </p:sp>
          <p:sp>
            <p:nvSpPr>
              <p:cNvPr id="1498142" name="Line 30"/>
              <p:cNvSpPr>
                <a:spLocks noChangeShapeType="1"/>
              </p:cNvSpPr>
              <p:nvPr/>
            </p:nvSpPr>
            <p:spPr bwMode="auto">
              <a:xfrm>
                <a:off x="560" y="2944"/>
                <a:ext cx="8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43" name="Line 31"/>
              <p:cNvSpPr>
                <a:spLocks noChangeShapeType="1"/>
              </p:cNvSpPr>
              <p:nvPr/>
            </p:nvSpPr>
            <p:spPr bwMode="auto">
              <a:xfrm>
                <a:off x="560" y="3424"/>
                <a:ext cx="81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44" name="Line 32"/>
              <p:cNvSpPr>
                <a:spLocks noChangeShapeType="1"/>
              </p:cNvSpPr>
              <p:nvPr/>
            </p:nvSpPr>
            <p:spPr bwMode="auto">
              <a:xfrm>
                <a:off x="3104" y="2944"/>
                <a:ext cx="52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45" name="Line 33"/>
              <p:cNvSpPr>
                <a:spLocks noChangeShapeType="1"/>
              </p:cNvSpPr>
              <p:nvPr/>
            </p:nvSpPr>
            <p:spPr bwMode="auto">
              <a:xfrm>
                <a:off x="3104" y="2944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46" name="Line 34"/>
              <p:cNvSpPr>
                <a:spLocks noChangeShapeType="1"/>
              </p:cNvSpPr>
              <p:nvPr/>
            </p:nvSpPr>
            <p:spPr bwMode="auto">
              <a:xfrm>
                <a:off x="3104" y="3424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47" name="Rectangle 35"/>
              <p:cNvSpPr>
                <a:spLocks noChangeArrowheads="1"/>
              </p:cNvSpPr>
              <p:nvPr/>
            </p:nvSpPr>
            <p:spPr bwMode="auto">
              <a:xfrm>
                <a:off x="3094" y="2977"/>
                <a:ext cx="7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Main</a:t>
                </a:r>
              </a:p>
              <a:p>
                <a:pPr algn="l">
                  <a:spcBef>
                    <a:spcPct val="0"/>
                  </a:spcBef>
                </a:pPr>
                <a:r>
                  <a:rPr lang="en-US" altLang="ko-KR" sz="1800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Memory </a:t>
                </a:r>
              </a:p>
            </p:txBody>
          </p:sp>
          <p:sp>
            <p:nvSpPr>
              <p:cNvPr id="1498148" name="Line 36"/>
              <p:cNvSpPr>
                <a:spLocks noChangeShapeType="1"/>
              </p:cNvSpPr>
              <p:nvPr/>
            </p:nvSpPr>
            <p:spPr bwMode="auto">
              <a:xfrm>
                <a:off x="2864" y="3088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49" name="Line 37"/>
              <p:cNvSpPr>
                <a:spLocks noChangeShapeType="1"/>
              </p:cNvSpPr>
              <p:nvPr/>
            </p:nvSpPr>
            <p:spPr bwMode="auto">
              <a:xfrm>
                <a:off x="2720" y="3232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50" name="Rectangle 38"/>
              <p:cNvSpPr>
                <a:spLocks noChangeArrowheads="1"/>
              </p:cNvSpPr>
              <p:nvPr/>
            </p:nvSpPr>
            <p:spPr bwMode="auto">
              <a:xfrm>
                <a:off x="1366" y="2847"/>
                <a:ext cx="4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Addr</a:t>
                </a:r>
              </a:p>
            </p:txBody>
          </p:sp>
          <p:sp>
            <p:nvSpPr>
              <p:cNvPr id="1498151" name="Rectangle 39"/>
              <p:cNvSpPr>
                <a:spLocks noChangeArrowheads="1"/>
              </p:cNvSpPr>
              <p:nvPr/>
            </p:nvSpPr>
            <p:spPr bwMode="auto">
              <a:xfrm>
                <a:off x="2710" y="3279"/>
                <a:ext cx="4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Data</a:t>
                </a:r>
              </a:p>
            </p:txBody>
          </p:sp>
          <p:sp>
            <p:nvSpPr>
              <p:cNvPr id="1498152" name="Rectangle 40"/>
              <p:cNvSpPr>
                <a:spLocks noChangeArrowheads="1"/>
              </p:cNvSpPr>
              <p:nvPr/>
            </p:nvSpPr>
            <p:spPr bwMode="auto">
              <a:xfrm>
                <a:off x="1510" y="3279"/>
                <a:ext cx="41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altLang="ko-KR">
                    <a:solidFill>
                      <a:srgbClr val="56127A"/>
                    </a:solidFill>
                    <a:latin typeface="Verdana" charset="0"/>
                    <a:ea typeface="굴림" charset="-127"/>
                    <a:cs typeface="굴림" charset="-127"/>
                  </a:rPr>
                  <a:t>Data</a:t>
                </a:r>
              </a:p>
            </p:txBody>
          </p:sp>
          <p:sp>
            <p:nvSpPr>
              <p:cNvPr id="1498153" name="Line 41"/>
              <p:cNvSpPr>
                <a:spLocks noChangeShapeType="1"/>
              </p:cNvSpPr>
              <p:nvPr/>
            </p:nvSpPr>
            <p:spPr bwMode="auto">
              <a:xfrm>
                <a:off x="1376" y="2944"/>
                <a:ext cx="0" cy="48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54" name="Line 42"/>
              <p:cNvSpPr>
                <a:spLocks noChangeShapeType="1"/>
              </p:cNvSpPr>
              <p:nvPr/>
            </p:nvSpPr>
            <p:spPr bwMode="auto">
              <a:xfrm>
                <a:off x="1376" y="30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55" name="Line 43"/>
              <p:cNvSpPr>
                <a:spLocks noChangeShapeType="1"/>
              </p:cNvSpPr>
              <p:nvPr/>
            </p:nvSpPr>
            <p:spPr bwMode="auto">
              <a:xfrm>
                <a:off x="1376" y="3232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stealth" w="med" len="lg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56" name="Line 44"/>
              <p:cNvSpPr>
                <a:spLocks noChangeShapeType="1"/>
              </p:cNvSpPr>
              <p:nvPr/>
            </p:nvSpPr>
            <p:spPr bwMode="auto">
              <a:xfrm flipV="1">
                <a:off x="1760" y="2848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57" name="Line 45"/>
              <p:cNvSpPr>
                <a:spLocks noChangeShapeType="1"/>
              </p:cNvSpPr>
              <p:nvPr/>
            </p:nvSpPr>
            <p:spPr bwMode="auto">
              <a:xfrm>
                <a:off x="1760" y="2848"/>
                <a:ext cx="11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158" name="Line 46"/>
              <p:cNvSpPr>
                <a:spLocks noChangeShapeType="1"/>
              </p:cNvSpPr>
              <p:nvPr/>
            </p:nvSpPr>
            <p:spPr bwMode="auto">
              <a:xfrm>
                <a:off x="2864" y="2848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98159" name="Text Box 47"/>
            <p:cNvSpPr txBox="1">
              <a:spLocks noChangeArrowheads="1"/>
            </p:cNvSpPr>
            <p:nvPr/>
          </p:nvSpPr>
          <p:spPr bwMode="auto">
            <a:xfrm>
              <a:off x="124" y="3024"/>
              <a:ext cx="5512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50000"/>
                </a:lnSpc>
                <a:spcBef>
                  <a:spcPct val="20000"/>
                </a:spcBef>
              </a:pPr>
              <a:r>
                <a:rPr lang="en-US" altLang="ko-KR" sz="2000">
                  <a:latin typeface="Verdana" charset="0"/>
                  <a:ea typeface="굴림" charset="-127"/>
                  <a:cs typeface="굴림" charset="-127"/>
                </a:rPr>
                <a:t>Average access time for parallel search:  </a:t>
              </a:r>
              <a:r>
                <a:rPr lang="en-US" altLang="ko-KR" sz="2400">
                  <a:solidFill>
                    <a:srgbClr val="56127A"/>
                  </a:solidFill>
                  <a:latin typeface="Symbol" charset="2"/>
                  <a:ea typeface="굴림" charset="-127"/>
                  <a:cs typeface="굴림" charset="-127"/>
                </a:rPr>
                <a:t>a</a:t>
              </a:r>
              <a:r>
                <a:rPr lang="en-US" altLang="ko-KR" sz="2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 t</a:t>
              </a:r>
              <a:r>
                <a:rPr lang="en-US" altLang="ko-KR" sz="2400" baseline="-250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cache</a:t>
              </a:r>
              <a:r>
                <a:rPr lang="en-US" altLang="ko-KR" sz="2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 + (1 - </a:t>
              </a:r>
              <a:r>
                <a:rPr lang="en-US" altLang="ko-KR" sz="2400">
                  <a:solidFill>
                    <a:srgbClr val="56127A"/>
                  </a:solidFill>
                  <a:latin typeface="Symbol" charset="2"/>
                  <a:ea typeface="굴림" charset="-127"/>
                  <a:cs typeface="굴림" charset="-127"/>
                </a:rPr>
                <a:t>a</a:t>
              </a:r>
              <a:r>
                <a:rPr lang="en-US" altLang="ko-KR" sz="24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) t</a:t>
              </a:r>
              <a:r>
                <a:rPr lang="en-US" altLang="ko-KR" sz="2400" baseline="-25000">
                  <a:solidFill>
                    <a:srgbClr val="56127A"/>
                  </a:solidFill>
                  <a:latin typeface="Verdana" charset="0"/>
                  <a:ea typeface="굴림" charset="-127"/>
                  <a:cs typeface="굴림" charset="-127"/>
                </a:rPr>
                <a:t>mem</a:t>
              </a:r>
              <a:endParaRPr lang="en-US"/>
            </a:p>
          </p:txBody>
        </p:sp>
      </p:grpSp>
      <p:sp>
        <p:nvSpPr>
          <p:cNvPr id="1498160" name="Text Box 48"/>
          <p:cNvSpPr txBox="1">
            <a:spLocks noChangeArrowheads="1"/>
          </p:cNvSpPr>
          <p:nvPr/>
        </p:nvSpPr>
        <p:spPr bwMode="auto">
          <a:xfrm>
            <a:off x="838200" y="5080000"/>
            <a:ext cx="77724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30188" indent="-230188" algn="l"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Savings are usually small, </a:t>
            </a: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</a:t>
            </a:r>
            <a:r>
              <a:rPr lang="en-US" altLang="ko-KR" sz="2000" baseline="-25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mem </a:t>
            </a: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&gt;&gt;</a:t>
            </a:r>
            <a:r>
              <a:rPr lang="en-US" altLang="ko-KR" sz="2000" baseline="-25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</a:t>
            </a:r>
            <a:r>
              <a:rPr lang="en-US" altLang="ko-KR" sz="2000" baseline="-25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cache</a:t>
            </a: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, hit ratio </a:t>
            </a:r>
            <a:r>
              <a:rPr lang="en-US" altLang="ko-KR" sz="2400">
                <a:solidFill>
                  <a:srgbClr val="56127A"/>
                </a:solidFill>
                <a:latin typeface="Symbol" charset="2"/>
                <a:ea typeface="굴림" charset="-127"/>
                <a:cs typeface="굴림" charset="-127"/>
              </a:rPr>
              <a:t>a </a:t>
            </a: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high</a:t>
            </a:r>
          </a:p>
          <a:p>
            <a:pPr marL="230188" indent="-230188" algn="l"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High bandwidth required for memory path</a:t>
            </a: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 </a:t>
            </a:r>
            <a:endParaRPr lang="en-US" sz="2000">
              <a:solidFill>
                <a:srgbClr val="56127A"/>
              </a:solidFill>
              <a:latin typeface="Verdana" charset="0"/>
              <a:ea typeface="굴림" charset="-127"/>
              <a:cs typeface="굴림" charset="-127"/>
            </a:endParaRPr>
          </a:p>
          <a:p>
            <a:pPr marL="230188" indent="-230188" algn="l" eaLnBrk="1" hangingPunct="1">
              <a:spcBef>
                <a:spcPct val="20000"/>
              </a:spcBef>
              <a:buFontTx/>
              <a:buChar char="•"/>
            </a:pPr>
            <a:r>
              <a:rPr lang="en-US" altLang="ko-KR" sz="2000">
                <a:latin typeface="Verdana" charset="0"/>
                <a:ea typeface="굴림" charset="-127"/>
                <a:cs typeface="굴림" charset="-127"/>
              </a:rPr>
              <a:t>Complexity of handling parallel paths can slow </a:t>
            </a:r>
            <a:r>
              <a:rPr lang="en-US" altLang="ko-KR" sz="2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t</a:t>
            </a:r>
            <a:r>
              <a:rPr lang="en-US" altLang="ko-KR" sz="2000" baseline="-25000">
                <a:solidFill>
                  <a:srgbClr val="56127A"/>
                </a:solidFill>
                <a:latin typeface="Verdana" charset="0"/>
                <a:ea typeface="굴림" charset="-127"/>
                <a:cs typeface="굴림" charset="-127"/>
              </a:rPr>
              <a:t>cache</a:t>
            </a:r>
            <a:r>
              <a:rPr lang="en-US" altLang="ko-KR" sz="2000" baseline="-25000">
                <a:latin typeface="Verdana" charset="0"/>
                <a:ea typeface="굴림" charset="-127"/>
                <a:cs typeface="굴림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8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8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8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16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8FAE5-A4FC-3643-876B-4700F6DF5BA7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9400"/>
            <a:ext cx="7162800" cy="939800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>
                <a:ea typeface="굴림" charset="-127"/>
                <a:cs typeface="굴림" charset="-127"/>
              </a:rPr>
              <a:t>Causes for Cache Misses</a:t>
            </a:r>
          </a:p>
        </p:txBody>
      </p:sp>
      <p:sp>
        <p:nvSpPr>
          <p:cNvPr id="1484803" name="Rectangle 3"/>
          <p:cNvSpPr>
            <a:spLocks noChangeArrowheads="1"/>
          </p:cNvSpPr>
          <p:nvPr/>
        </p:nvSpPr>
        <p:spPr bwMode="auto">
          <a:xfrm>
            <a:off x="355600" y="1320800"/>
            <a:ext cx="8572500" cy="4017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ko-KR" altLang="en-US" sz="2400" b="1">
                <a:ea typeface="굴림" charset="-127"/>
                <a:cs typeface="굴림" charset="-127"/>
              </a:rPr>
              <a:t>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Compulsory:  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first-reference to a block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a.k.a. 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cold</a:t>
            </a:r>
            <a:br>
              <a:rPr lang="en-US" altLang="ko-KR" sz="2200">
                <a:latin typeface="Verdana" charset="0"/>
                <a:ea typeface="굴림" charset="-127"/>
                <a:cs typeface="굴림" charset="-127"/>
              </a:rPr>
            </a:b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          start misses</a:t>
            </a:r>
          </a:p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	- misses that would occur even with infinite cache</a:t>
            </a:r>
          </a:p>
          <a:p>
            <a:pPr algn="l">
              <a:spcBef>
                <a:spcPct val="0"/>
              </a:spcBef>
            </a:pPr>
            <a:endParaRPr lang="en-US" altLang="ko-KR" sz="2200">
              <a:solidFill>
                <a:schemeClr val="accent2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Capacity: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 cache is too small to hold all data needed 		by the program</a:t>
            </a:r>
          </a:p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	- misses that would occur even under perfect</a:t>
            </a:r>
          </a:p>
          <a:p>
            <a:pPr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	  replacement policy</a:t>
            </a:r>
          </a:p>
          <a:p>
            <a:pPr algn="l">
              <a:spcBef>
                <a:spcPct val="0"/>
              </a:spcBef>
            </a:pPr>
            <a:endParaRPr lang="en-US" altLang="ko-KR" sz="2200">
              <a:solidFill>
                <a:schemeClr val="accent2"/>
              </a:solidFill>
              <a:latin typeface="Verdana" charset="0"/>
              <a:ea typeface="굴림" charset="-127"/>
              <a:cs typeface="굴림" charset="-127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</a:t>
            </a:r>
            <a:r>
              <a:rPr lang="en-US" altLang="ko-KR" sz="2200" i="1">
                <a:latin typeface="Verdana" charset="0"/>
                <a:ea typeface="굴림" charset="-127"/>
                <a:cs typeface="굴림" charset="-127"/>
              </a:rPr>
              <a:t>Conflict: </a:t>
            </a: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misses that occur because of collisions</a:t>
            </a:r>
          </a:p>
          <a:p>
            <a:pPr algn="l">
              <a:spcBef>
                <a:spcPct val="0"/>
              </a:spcBef>
            </a:pPr>
            <a:r>
              <a:rPr lang="en-US" altLang="ko-KR" sz="2200">
                <a:latin typeface="Verdana" charset="0"/>
                <a:ea typeface="굴림" charset="-127"/>
                <a:cs typeface="굴림" charset="-127"/>
              </a:rPr>
              <a:t> 	due to block-placement strategy</a:t>
            </a:r>
          </a:p>
          <a:p>
            <a:pPr lvl="2" algn="l">
              <a:spcBef>
                <a:spcPct val="0"/>
              </a:spcBef>
            </a:pPr>
            <a:r>
              <a:rPr lang="en-US" altLang="ko-KR" sz="2000">
                <a:solidFill>
                  <a:srgbClr val="56127A"/>
                </a:solidFill>
                <a:latin typeface="Verdana" charset="0"/>
              </a:rPr>
              <a:t>- misses that would not occur with full associativity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1D85-A06A-5945-BE3D-E6BC14FDAE04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498475"/>
          </a:xfrm>
          <a:noFill/>
          <a:ln/>
        </p:spPr>
        <p:txBody>
          <a:bodyPr lIns="90488" tIns="44450" rIns="90488" bIns="44450"/>
          <a:lstStyle/>
          <a:p>
            <a:r>
              <a:rPr lang="en-US" altLang="ko-KR" sz="2800">
                <a:ea typeface="굴림" charset="-127"/>
                <a:cs typeface="굴림" charset="-127"/>
              </a:rPr>
              <a:t>Effect of Cache Parameters on Performance</a:t>
            </a:r>
          </a:p>
        </p:txBody>
      </p:sp>
      <p:sp>
        <p:nvSpPr>
          <p:cNvPr id="1486851" name="Rectangle 3"/>
          <p:cNvSpPr>
            <a:spLocks noChangeArrowheads="1"/>
          </p:cNvSpPr>
          <p:nvPr/>
        </p:nvSpPr>
        <p:spPr bwMode="auto">
          <a:xfrm>
            <a:off x="374650" y="1371600"/>
            <a:ext cx="8394700" cy="428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Larger cache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capacity and conflict misses  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hit time will increase</a:t>
            </a:r>
          </a:p>
          <a:p>
            <a:pPr algn="l">
              <a:spcBef>
                <a:spcPct val="0"/>
              </a:spcBef>
            </a:pPr>
            <a:endParaRPr lang="en-US" sz="1800"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Higher associativity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conflict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may increase hit time</a:t>
            </a:r>
            <a:br>
              <a:rPr lang="en-US" sz="2400">
                <a:solidFill>
                  <a:srgbClr val="FF0000"/>
                </a:solidFill>
                <a:latin typeface="Verdana" charset="0"/>
              </a:rPr>
            </a:br>
            <a:endParaRPr lang="en-US" sz="2400">
              <a:solidFill>
                <a:srgbClr val="FF0000"/>
              </a:solidFill>
              <a:latin typeface="Verdana" charset="0"/>
            </a:endParaRPr>
          </a:p>
          <a:p>
            <a:pPr algn="l">
              <a:spcBef>
                <a:spcPct val="0"/>
              </a:spcBef>
              <a:buFontTx/>
              <a:buChar char="•"/>
            </a:pPr>
            <a:r>
              <a:rPr lang="en-US" sz="2400">
                <a:latin typeface="Verdana" charset="0"/>
              </a:rPr>
              <a:t> Larger block size</a:t>
            </a:r>
          </a:p>
          <a:p>
            <a:pPr marL="403225" lvl="1" indent="-231775" algn="l">
              <a:spcBef>
                <a:spcPct val="0"/>
              </a:spcBef>
              <a:buFontTx/>
              <a:buChar char="+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reduces compulsory and capacity (reload) misses</a:t>
            </a:r>
          </a:p>
          <a:p>
            <a:pPr marL="403225" lvl="1" indent="-231775" algn="l">
              <a:spcBef>
                <a:spcPct val="0"/>
              </a:spcBef>
              <a:buFontTx/>
              <a:buChar char="-"/>
            </a:pPr>
            <a:r>
              <a:rPr lang="en-US" sz="2400">
                <a:solidFill>
                  <a:srgbClr val="FF0000"/>
                </a:solidFill>
                <a:latin typeface="Verdana" charset="0"/>
              </a:rPr>
              <a:t> increases conflict misses and miss penalty</a:t>
            </a:r>
          </a:p>
          <a:p>
            <a:pPr marL="403225" lvl="1" indent="-231775" algn="l">
              <a:spcBef>
                <a:spcPct val="0"/>
              </a:spcBef>
            </a:pPr>
            <a:endParaRPr lang="en-US" sz="1800">
              <a:latin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85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F53A-B97A-7D4D-B2C6-662DBDE74966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92975" cy="736600"/>
          </a:xfrm>
        </p:spPr>
        <p:txBody>
          <a:bodyPr/>
          <a:lstStyle/>
          <a:p>
            <a:r>
              <a:rPr lang="en-US" dirty="0"/>
              <a:t>Write Policy Choices 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10200"/>
          </a:xfrm>
        </p:spPr>
        <p:txBody>
          <a:bodyPr/>
          <a:lstStyle/>
          <a:p>
            <a:r>
              <a:rPr lang="en-US" sz="2800" dirty="0"/>
              <a:t>Cache hit:</a:t>
            </a:r>
          </a:p>
          <a:p>
            <a:pPr lvl="1"/>
            <a:r>
              <a:rPr lang="en-US" sz="2000" b="1" i="1" dirty="0"/>
              <a:t>write through:</a:t>
            </a:r>
            <a:r>
              <a:rPr lang="en-US" sz="2000" i="1" dirty="0"/>
              <a:t> </a:t>
            </a:r>
            <a:r>
              <a:rPr lang="en-US" sz="2000" dirty="0"/>
              <a:t>write both cache &amp; memory</a:t>
            </a:r>
            <a:endParaRPr lang="en-US" sz="2000" dirty="0" smtClean="0"/>
          </a:p>
          <a:p>
            <a:pPr lvl="2"/>
            <a:r>
              <a:rPr lang="en-US" sz="2000" dirty="0"/>
              <a:t>G</a:t>
            </a:r>
            <a:r>
              <a:rPr lang="en-US" sz="2000" dirty="0" smtClean="0"/>
              <a:t>enerally </a:t>
            </a:r>
            <a:r>
              <a:rPr lang="en-US" sz="2000" dirty="0"/>
              <a:t>higher traffic but</a:t>
            </a:r>
            <a:r>
              <a:rPr lang="en-US" sz="2000" dirty="0" smtClean="0"/>
              <a:t> simpler pipeline &amp; cache design</a:t>
            </a:r>
          </a:p>
          <a:p>
            <a:pPr lvl="1"/>
            <a:r>
              <a:rPr lang="en-US" sz="2000" b="1" i="1" dirty="0"/>
              <a:t>write back:</a:t>
            </a:r>
            <a:r>
              <a:rPr lang="en-US" sz="2000" dirty="0" smtClean="0"/>
              <a:t> write </a:t>
            </a:r>
            <a:r>
              <a:rPr lang="en-US" sz="2000" dirty="0"/>
              <a:t>cache </a:t>
            </a:r>
            <a:r>
              <a:rPr lang="en-US" sz="2000" dirty="0" smtClean="0"/>
              <a:t>only, memory </a:t>
            </a:r>
            <a:r>
              <a:rPr lang="en-US" sz="2000" dirty="0"/>
              <a:t>is written only when the entry is </a:t>
            </a:r>
            <a:r>
              <a:rPr lang="en-US" sz="2000" dirty="0" smtClean="0"/>
              <a:t>evicted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 </a:t>
            </a:r>
            <a:r>
              <a:rPr lang="en-US" sz="2000" dirty="0"/>
              <a:t>dirty bit per block</a:t>
            </a:r>
            <a:r>
              <a:rPr lang="en-US" sz="2000" dirty="0" smtClean="0"/>
              <a:t> further reduces write-back traffic</a:t>
            </a:r>
          </a:p>
          <a:p>
            <a:pPr lvl="2"/>
            <a:r>
              <a:rPr lang="en-US" sz="2000" dirty="0" smtClean="0"/>
              <a:t>Must handle 0, 1, or 2 accesses to memory for each load/store</a:t>
            </a:r>
          </a:p>
          <a:p>
            <a:r>
              <a:rPr lang="en-US" sz="2800" dirty="0"/>
              <a:t>Cache miss:</a:t>
            </a:r>
          </a:p>
          <a:p>
            <a:pPr lvl="1"/>
            <a:r>
              <a:rPr lang="en-US" sz="2000" b="1" i="1" dirty="0"/>
              <a:t>no write allocate:</a:t>
            </a:r>
            <a:r>
              <a:rPr lang="en-US" sz="2000" i="1" dirty="0"/>
              <a:t>  </a:t>
            </a:r>
            <a:r>
              <a:rPr lang="en-US" sz="2000" dirty="0"/>
              <a:t>only write to main memory</a:t>
            </a:r>
          </a:p>
          <a:p>
            <a:pPr lvl="1"/>
            <a:r>
              <a:rPr lang="en-US" sz="2000" b="1" i="1" dirty="0"/>
              <a:t>write allocate</a:t>
            </a:r>
            <a:r>
              <a:rPr lang="en-US" sz="2000" dirty="0"/>
              <a:t> </a:t>
            </a:r>
            <a:r>
              <a:rPr lang="en-US" sz="2000" i="1" dirty="0"/>
              <a:t>(aka fetch on write):  </a:t>
            </a:r>
            <a:r>
              <a:rPr lang="en-US" sz="2000" dirty="0"/>
              <a:t>fetch into cache</a:t>
            </a:r>
            <a:br>
              <a:rPr lang="en-US" sz="2000" dirty="0"/>
            </a:br>
            <a:endParaRPr lang="en-US" sz="2000" dirty="0"/>
          </a:p>
          <a:p>
            <a:r>
              <a:rPr lang="en-US" sz="2800" dirty="0"/>
              <a:t>Common combinations:</a:t>
            </a:r>
          </a:p>
          <a:p>
            <a:pPr lvl="1"/>
            <a:r>
              <a:rPr lang="en-US" sz="2000" dirty="0"/>
              <a:t>	write through and no write allocate</a:t>
            </a:r>
          </a:p>
          <a:p>
            <a:pPr lvl="1"/>
            <a:r>
              <a:rPr lang="en-US" sz="2000" dirty="0"/>
              <a:t>	write back with write allocate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9CD77-99BC-2F44-B2A3-46F6CDDBFE69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89922" name="Rectangle 2" descr="Large confetti"/>
          <p:cNvSpPr>
            <a:spLocks noChangeArrowheads="1"/>
          </p:cNvSpPr>
          <p:nvPr/>
        </p:nvSpPr>
        <p:spPr bwMode="auto">
          <a:xfrm>
            <a:off x="4800600" y="3251200"/>
            <a:ext cx="914400" cy="38100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359525" cy="903288"/>
          </a:xfrm>
        </p:spPr>
        <p:txBody>
          <a:bodyPr/>
          <a:lstStyle/>
          <a:p>
            <a:r>
              <a:rPr lang="en-US" altLang="ko-KR">
                <a:ea typeface="굴림" charset="-127"/>
                <a:cs typeface="굴림" charset="-127"/>
              </a:rPr>
              <a:t>Write Performance</a:t>
            </a:r>
          </a:p>
        </p:txBody>
      </p:sp>
      <p:sp>
        <p:nvSpPr>
          <p:cNvPr id="1489924" name="Line 4"/>
          <p:cNvSpPr>
            <a:spLocks noChangeShapeType="1"/>
          </p:cNvSpPr>
          <p:nvPr/>
        </p:nvSpPr>
        <p:spPr bwMode="auto">
          <a:xfrm>
            <a:off x="2438400" y="4851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5" name="Rectangle 5" descr="Large confetti"/>
          <p:cNvSpPr>
            <a:spLocks noChangeArrowheads="1"/>
          </p:cNvSpPr>
          <p:nvPr/>
        </p:nvSpPr>
        <p:spPr bwMode="auto">
          <a:xfrm>
            <a:off x="1758950" y="3257550"/>
            <a:ext cx="1212850" cy="374650"/>
          </a:xfrm>
          <a:prstGeom prst="rect">
            <a:avLst/>
          </a:prstGeom>
          <a:pattFill prst="lgConfetti">
            <a:fgClr>
              <a:schemeClr val="hlink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6" name="Rectangle 6"/>
          <p:cNvSpPr>
            <a:spLocks noChangeArrowheads="1"/>
          </p:cNvSpPr>
          <p:nvPr/>
        </p:nvSpPr>
        <p:spPr bwMode="auto">
          <a:xfrm>
            <a:off x="1765300" y="2501900"/>
            <a:ext cx="12065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7" name="Line 7"/>
          <p:cNvSpPr>
            <a:spLocks noChangeShapeType="1"/>
          </p:cNvSpPr>
          <p:nvPr/>
        </p:nvSpPr>
        <p:spPr bwMode="auto">
          <a:xfrm>
            <a:off x="1752600" y="2870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8" name="Line 8"/>
          <p:cNvSpPr>
            <a:spLocks noChangeShapeType="1"/>
          </p:cNvSpPr>
          <p:nvPr/>
        </p:nvSpPr>
        <p:spPr bwMode="auto">
          <a:xfrm>
            <a:off x="1752600" y="3251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29" name="Line 9"/>
          <p:cNvSpPr>
            <a:spLocks noChangeShapeType="1"/>
          </p:cNvSpPr>
          <p:nvPr/>
        </p:nvSpPr>
        <p:spPr bwMode="auto">
          <a:xfrm>
            <a:off x="1752600" y="3632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0" name="Line 10"/>
          <p:cNvSpPr>
            <a:spLocks noChangeShapeType="1"/>
          </p:cNvSpPr>
          <p:nvPr/>
        </p:nvSpPr>
        <p:spPr bwMode="auto">
          <a:xfrm>
            <a:off x="29718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1" name="Line 11"/>
          <p:cNvSpPr>
            <a:spLocks noChangeShapeType="1"/>
          </p:cNvSpPr>
          <p:nvPr/>
        </p:nvSpPr>
        <p:spPr bwMode="auto">
          <a:xfrm>
            <a:off x="38862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2" name="Rectangle 12"/>
          <p:cNvSpPr>
            <a:spLocks noChangeArrowheads="1"/>
          </p:cNvSpPr>
          <p:nvPr/>
        </p:nvSpPr>
        <p:spPr bwMode="auto">
          <a:xfrm>
            <a:off x="2193925" y="3325813"/>
            <a:ext cx="255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 </a:t>
            </a:r>
          </a:p>
        </p:txBody>
      </p:sp>
      <p:sp>
        <p:nvSpPr>
          <p:cNvPr id="1489933" name="Line 13"/>
          <p:cNvSpPr>
            <a:spLocks noChangeShapeType="1"/>
          </p:cNvSpPr>
          <p:nvPr/>
        </p:nvSpPr>
        <p:spPr bwMode="auto">
          <a:xfrm>
            <a:off x="2057400" y="2336800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4" name="Rectangle 14"/>
          <p:cNvSpPr>
            <a:spLocks noChangeArrowheads="1"/>
          </p:cNvSpPr>
          <p:nvPr/>
        </p:nvSpPr>
        <p:spPr bwMode="auto">
          <a:xfrm>
            <a:off x="2041525" y="21383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Tag</a:t>
            </a:r>
          </a:p>
        </p:txBody>
      </p:sp>
      <p:sp>
        <p:nvSpPr>
          <p:cNvPr id="1489935" name="Rectangle 15"/>
          <p:cNvSpPr>
            <a:spLocks noChangeArrowheads="1"/>
          </p:cNvSpPr>
          <p:nvPr/>
        </p:nvSpPr>
        <p:spPr bwMode="auto">
          <a:xfrm>
            <a:off x="5029200" y="2108200"/>
            <a:ext cx="78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Data</a:t>
            </a:r>
          </a:p>
        </p:txBody>
      </p:sp>
      <p:sp>
        <p:nvSpPr>
          <p:cNvPr id="1489936" name="Rectangle 16"/>
          <p:cNvSpPr>
            <a:spLocks noChangeArrowheads="1"/>
          </p:cNvSpPr>
          <p:nvPr/>
        </p:nvSpPr>
        <p:spPr bwMode="auto">
          <a:xfrm>
            <a:off x="1584325" y="21383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V</a:t>
            </a:r>
          </a:p>
        </p:txBody>
      </p:sp>
      <p:sp>
        <p:nvSpPr>
          <p:cNvPr id="1489937" name="Line 17"/>
          <p:cNvSpPr>
            <a:spLocks noChangeShapeType="1"/>
          </p:cNvSpPr>
          <p:nvPr/>
        </p:nvSpPr>
        <p:spPr bwMode="auto">
          <a:xfrm>
            <a:off x="4800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8" name="Line 18"/>
          <p:cNvSpPr>
            <a:spLocks noChangeShapeType="1"/>
          </p:cNvSpPr>
          <p:nvPr/>
        </p:nvSpPr>
        <p:spPr bwMode="auto">
          <a:xfrm>
            <a:off x="57150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39" name="Rectangle 19"/>
          <p:cNvSpPr>
            <a:spLocks noChangeArrowheads="1"/>
          </p:cNvSpPr>
          <p:nvPr/>
        </p:nvSpPr>
        <p:spPr bwMode="auto">
          <a:xfrm>
            <a:off x="1079500" y="1054100"/>
            <a:ext cx="4318000" cy="508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9940" name="Group 20"/>
          <p:cNvGrpSpPr>
            <a:grpSpLocks/>
          </p:cNvGrpSpPr>
          <p:nvPr/>
        </p:nvGrpSpPr>
        <p:grpSpPr bwMode="auto">
          <a:xfrm>
            <a:off x="1827213" y="5165725"/>
            <a:ext cx="325437" cy="473075"/>
            <a:chOff x="1151" y="3414"/>
            <a:chExt cx="205" cy="298"/>
          </a:xfrm>
        </p:grpSpPr>
        <p:sp>
          <p:nvSpPr>
            <p:cNvPr id="1489941" name="Line 21"/>
            <p:cNvSpPr>
              <a:spLocks noChangeShapeType="1"/>
            </p:cNvSpPr>
            <p:nvPr/>
          </p:nvSpPr>
          <p:spPr bwMode="auto">
            <a:xfrm>
              <a:off x="1354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2" name="Line 22"/>
            <p:cNvSpPr>
              <a:spLocks noChangeShapeType="1"/>
            </p:cNvSpPr>
            <p:nvPr/>
          </p:nvSpPr>
          <p:spPr bwMode="auto">
            <a:xfrm>
              <a:off x="1152" y="3414"/>
              <a:ext cx="0" cy="2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3" name="Line 23"/>
            <p:cNvSpPr>
              <a:spLocks noChangeShapeType="1"/>
            </p:cNvSpPr>
            <p:nvPr/>
          </p:nvSpPr>
          <p:spPr bwMode="auto">
            <a:xfrm flipH="1">
              <a:off x="1153" y="3416"/>
              <a:ext cx="2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4" name="Arc 24"/>
            <p:cNvSpPr>
              <a:spLocks/>
            </p:cNvSpPr>
            <p:nvPr/>
          </p:nvSpPr>
          <p:spPr bwMode="auto">
            <a:xfrm>
              <a:off x="1249" y="3617"/>
              <a:ext cx="107" cy="94"/>
            </a:xfrm>
            <a:custGeom>
              <a:avLst/>
              <a:gdLst>
                <a:gd name="G0" fmla="+- 205 0 0"/>
                <a:gd name="G1" fmla="+- 0 0 0"/>
                <a:gd name="G2" fmla="+- 21600 0 0"/>
                <a:gd name="T0" fmla="*/ 21805 w 21805"/>
                <a:gd name="T1" fmla="*/ 0 h 21600"/>
                <a:gd name="T2" fmla="*/ 0 w 21805"/>
                <a:gd name="T3" fmla="*/ 21599 h 21600"/>
                <a:gd name="T4" fmla="*/ 205 w 2180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5" h="21600" fill="none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</a:path>
                <a:path w="21805" h="21600" stroke="0" extrusionOk="0">
                  <a:moveTo>
                    <a:pt x="21805" y="0"/>
                  </a:moveTo>
                  <a:cubicBezTo>
                    <a:pt x="21805" y="11929"/>
                    <a:pt x="12134" y="21600"/>
                    <a:pt x="205" y="21600"/>
                  </a:cubicBezTo>
                  <a:cubicBezTo>
                    <a:pt x="136" y="21599"/>
                    <a:pt x="68" y="21599"/>
                    <a:pt x="-1" y="21599"/>
                  </a:cubicBezTo>
                  <a:lnTo>
                    <a:pt x="205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45" name="Arc 25"/>
            <p:cNvSpPr>
              <a:spLocks/>
            </p:cNvSpPr>
            <p:nvPr/>
          </p:nvSpPr>
          <p:spPr bwMode="auto">
            <a:xfrm>
              <a:off x="1151" y="3618"/>
              <a:ext cx="106" cy="9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395 w 21600"/>
                <a:gd name="T1" fmla="*/ 21599 h 21599"/>
                <a:gd name="T2" fmla="*/ 0 w 21600"/>
                <a:gd name="T3" fmla="*/ 0 h 21599"/>
                <a:gd name="T4" fmla="*/ 21600 w 21600"/>
                <a:gd name="T5" fmla="*/ 0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</a:path>
                <a:path w="21600" h="21599" stroke="0" extrusionOk="0">
                  <a:moveTo>
                    <a:pt x="21394" y="21599"/>
                  </a:moveTo>
                  <a:cubicBezTo>
                    <a:pt x="9546" y="21486"/>
                    <a:pt x="-1" y="1184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9946" name="Oval 26"/>
          <p:cNvSpPr>
            <a:spLocks noChangeArrowheads="1"/>
          </p:cNvSpPr>
          <p:nvPr/>
        </p:nvSpPr>
        <p:spPr bwMode="auto">
          <a:xfrm>
            <a:off x="2173288" y="4406900"/>
            <a:ext cx="508000" cy="508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47" name="Rectangle 27"/>
          <p:cNvSpPr>
            <a:spLocks noChangeArrowheads="1"/>
          </p:cNvSpPr>
          <p:nvPr/>
        </p:nvSpPr>
        <p:spPr bwMode="auto">
          <a:xfrm>
            <a:off x="2206625" y="4462463"/>
            <a:ext cx="48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=</a:t>
            </a:r>
          </a:p>
        </p:txBody>
      </p:sp>
      <p:sp>
        <p:nvSpPr>
          <p:cNvPr id="1489948" name="Rectangle 28"/>
          <p:cNvSpPr>
            <a:spLocks noChangeArrowheads="1"/>
          </p:cNvSpPr>
          <p:nvPr/>
        </p:nvSpPr>
        <p:spPr bwMode="auto">
          <a:xfrm>
            <a:off x="4632325" y="1039813"/>
            <a:ext cx="793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Block</a:t>
            </a:r>
          </a:p>
          <a:p>
            <a:pPr algn="l">
              <a:spcBef>
                <a:spcPct val="0"/>
              </a:spcBef>
            </a:pPr>
            <a:r>
              <a:rPr lang="en-US">
                <a:solidFill>
                  <a:srgbClr val="56127A"/>
                </a:solidFill>
                <a:latin typeface="Verdana" charset="0"/>
              </a:rPr>
              <a:t>Offset</a:t>
            </a:r>
          </a:p>
        </p:txBody>
      </p:sp>
      <p:sp>
        <p:nvSpPr>
          <p:cNvPr id="1489949" name="Line 29"/>
          <p:cNvSpPr>
            <a:spLocks noChangeShapeType="1"/>
          </p:cNvSpPr>
          <p:nvPr/>
        </p:nvSpPr>
        <p:spPr bwMode="auto">
          <a:xfrm>
            <a:off x="46482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0" name="Line 30"/>
          <p:cNvSpPr>
            <a:spLocks noChangeShapeType="1"/>
          </p:cNvSpPr>
          <p:nvPr/>
        </p:nvSpPr>
        <p:spPr bwMode="auto">
          <a:xfrm>
            <a:off x="2514600" y="1041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1" name="Rectangle 31"/>
          <p:cNvSpPr>
            <a:spLocks noChangeArrowheads="1"/>
          </p:cNvSpPr>
          <p:nvPr/>
        </p:nvSpPr>
        <p:spPr bwMode="auto">
          <a:xfrm>
            <a:off x="1279525" y="1071563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Tag</a:t>
            </a:r>
          </a:p>
        </p:txBody>
      </p:sp>
      <p:sp>
        <p:nvSpPr>
          <p:cNvPr id="1489952" name="Rectangle 32"/>
          <p:cNvSpPr>
            <a:spLocks noChangeArrowheads="1"/>
          </p:cNvSpPr>
          <p:nvPr/>
        </p:nvSpPr>
        <p:spPr bwMode="auto">
          <a:xfrm>
            <a:off x="3108325" y="1071563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Index</a:t>
            </a:r>
          </a:p>
        </p:txBody>
      </p:sp>
      <p:sp>
        <p:nvSpPr>
          <p:cNvPr id="1489953" name="Line 33"/>
          <p:cNvSpPr>
            <a:spLocks noChangeShapeType="1"/>
          </p:cNvSpPr>
          <p:nvPr/>
        </p:nvSpPr>
        <p:spPr bwMode="auto">
          <a:xfrm>
            <a:off x="1905000" y="34798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4" name="Line 34"/>
          <p:cNvSpPr>
            <a:spLocks noChangeShapeType="1"/>
          </p:cNvSpPr>
          <p:nvPr/>
        </p:nvSpPr>
        <p:spPr bwMode="auto">
          <a:xfrm>
            <a:off x="2438400" y="3479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5" name="Line 35"/>
          <p:cNvSpPr>
            <a:spLocks noChangeShapeType="1"/>
          </p:cNvSpPr>
          <p:nvPr/>
        </p:nvSpPr>
        <p:spPr bwMode="auto">
          <a:xfrm>
            <a:off x="1981200" y="56134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6" name="Line 36"/>
          <p:cNvSpPr>
            <a:spLocks noChangeShapeType="1"/>
          </p:cNvSpPr>
          <p:nvPr/>
        </p:nvSpPr>
        <p:spPr bwMode="auto">
          <a:xfrm>
            <a:off x="1524000" y="57658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none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7" name="Line 37"/>
          <p:cNvSpPr>
            <a:spLocks noChangeShapeType="1"/>
          </p:cNvSpPr>
          <p:nvPr/>
        </p:nvSpPr>
        <p:spPr bwMode="auto">
          <a:xfrm flipH="1">
            <a:off x="2057400" y="5003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8" name="Line 38"/>
          <p:cNvSpPr>
            <a:spLocks noChangeShapeType="1"/>
          </p:cNvSpPr>
          <p:nvPr/>
        </p:nvSpPr>
        <p:spPr bwMode="auto">
          <a:xfrm>
            <a:off x="2057400" y="5003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59" name="Line 39"/>
          <p:cNvSpPr>
            <a:spLocks noChangeShapeType="1"/>
          </p:cNvSpPr>
          <p:nvPr/>
        </p:nvSpPr>
        <p:spPr bwMode="auto">
          <a:xfrm flipH="1">
            <a:off x="5257800" y="3479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0" name="Line 40"/>
          <p:cNvSpPr>
            <a:spLocks noChangeShapeType="1"/>
          </p:cNvSpPr>
          <p:nvPr/>
        </p:nvSpPr>
        <p:spPr bwMode="auto">
          <a:xfrm>
            <a:off x="3581400" y="15748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1" name="Line 41"/>
          <p:cNvSpPr>
            <a:spLocks noChangeShapeType="1"/>
          </p:cNvSpPr>
          <p:nvPr/>
        </p:nvSpPr>
        <p:spPr bwMode="auto">
          <a:xfrm flipH="1">
            <a:off x="1524000" y="1879600"/>
            <a:ext cx="2057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2" name="Line 42"/>
          <p:cNvSpPr>
            <a:spLocks noChangeShapeType="1"/>
          </p:cNvSpPr>
          <p:nvPr/>
        </p:nvSpPr>
        <p:spPr bwMode="auto">
          <a:xfrm>
            <a:off x="1752600" y="15748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3" name="Line 43"/>
          <p:cNvSpPr>
            <a:spLocks noChangeShapeType="1"/>
          </p:cNvSpPr>
          <p:nvPr/>
        </p:nvSpPr>
        <p:spPr bwMode="auto">
          <a:xfrm>
            <a:off x="1524000" y="18796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4" name="Line 44"/>
          <p:cNvSpPr>
            <a:spLocks noChangeShapeType="1"/>
          </p:cNvSpPr>
          <p:nvPr/>
        </p:nvSpPr>
        <p:spPr bwMode="auto">
          <a:xfrm flipH="1">
            <a:off x="1524000" y="340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5" name="Line 45"/>
          <p:cNvSpPr>
            <a:spLocks noChangeShapeType="1"/>
          </p:cNvSpPr>
          <p:nvPr/>
        </p:nvSpPr>
        <p:spPr bwMode="auto">
          <a:xfrm flipH="1">
            <a:off x="1066800" y="1727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6" name="Line 46"/>
          <p:cNvSpPr>
            <a:spLocks noChangeShapeType="1"/>
          </p:cNvSpPr>
          <p:nvPr/>
        </p:nvSpPr>
        <p:spPr bwMode="auto">
          <a:xfrm>
            <a:off x="1066800" y="17272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7" name="Line 47"/>
          <p:cNvSpPr>
            <a:spLocks noChangeShapeType="1"/>
          </p:cNvSpPr>
          <p:nvPr/>
        </p:nvSpPr>
        <p:spPr bwMode="auto">
          <a:xfrm flipH="1">
            <a:off x="1066800" y="46228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8" name="Line 48"/>
          <p:cNvSpPr>
            <a:spLocks noChangeShapeType="1"/>
          </p:cNvSpPr>
          <p:nvPr/>
        </p:nvSpPr>
        <p:spPr bwMode="auto">
          <a:xfrm flipH="1">
            <a:off x="1752600" y="46228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69" name="Oval 49"/>
          <p:cNvSpPr>
            <a:spLocks noChangeArrowheads="1"/>
          </p:cNvSpPr>
          <p:nvPr/>
        </p:nvSpPr>
        <p:spPr bwMode="auto">
          <a:xfrm>
            <a:off x="1874838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0" name="Oval 50"/>
          <p:cNvSpPr>
            <a:spLocks noChangeArrowheads="1"/>
          </p:cNvSpPr>
          <p:nvPr/>
        </p:nvSpPr>
        <p:spPr bwMode="auto">
          <a:xfrm>
            <a:off x="24034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1" name="Oval 51"/>
          <p:cNvSpPr>
            <a:spLocks noChangeArrowheads="1"/>
          </p:cNvSpPr>
          <p:nvPr/>
        </p:nvSpPr>
        <p:spPr bwMode="auto">
          <a:xfrm>
            <a:off x="5210175" y="3416300"/>
            <a:ext cx="6350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2" name="Line 52"/>
          <p:cNvSpPr>
            <a:spLocks noChangeShapeType="1"/>
          </p:cNvSpPr>
          <p:nvPr/>
        </p:nvSpPr>
        <p:spPr bwMode="auto">
          <a:xfrm>
            <a:off x="1905000" y="46990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3" name="Line 53"/>
          <p:cNvSpPr>
            <a:spLocks noChangeShapeType="1"/>
          </p:cNvSpPr>
          <p:nvPr/>
        </p:nvSpPr>
        <p:spPr bwMode="auto">
          <a:xfrm>
            <a:off x="5029200" y="157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4" name="Line 54"/>
          <p:cNvSpPr>
            <a:spLocks noChangeShapeType="1"/>
          </p:cNvSpPr>
          <p:nvPr/>
        </p:nvSpPr>
        <p:spPr bwMode="auto">
          <a:xfrm flipH="1">
            <a:off x="114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5" name="Line 55"/>
          <p:cNvSpPr>
            <a:spLocks noChangeShapeType="1"/>
          </p:cNvSpPr>
          <p:nvPr/>
        </p:nvSpPr>
        <p:spPr bwMode="auto">
          <a:xfrm flipH="1">
            <a:off x="3200400" y="1803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6" name="Line 56"/>
          <p:cNvSpPr>
            <a:spLocks noChangeShapeType="1"/>
          </p:cNvSpPr>
          <p:nvPr/>
        </p:nvSpPr>
        <p:spPr bwMode="auto">
          <a:xfrm flipH="1">
            <a:off x="4953000" y="16510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7" name="Line 57"/>
          <p:cNvSpPr>
            <a:spLocks noChangeShapeType="1"/>
          </p:cNvSpPr>
          <p:nvPr/>
        </p:nvSpPr>
        <p:spPr bwMode="auto">
          <a:xfrm flipH="1">
            <a:off x="2362200" y="4089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78" name="Rectangle 58"/>
          <p:cNvSpPr>
            <a:spLocks noChangeArrowheads="1"/>
          </p:cNvSpPr>
          <p:nvPr/>
        </p:nvSpPr>
        <p:spPr bwMode="auto">
          <a:xfrm>
            <a:off x="1050925" y="1757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t</a:t>
            </a:r>
          </a:p>
        </p:txBody>
      </p:sp>
      <p:sp>
        <p:nvSpPr>
          <p:cNvPr id="1489979" name="Rectangle 59"/>
          <p:cNvSpPr>
            <a:spLocks noChangeArrowheads="1"/>
          </p:cNvSpPr>
          <p:nvPr/>
        </p:nvSpPr>
        <p:spPr bwMode="auto">
          <a:xfrm>
            <a:off x="3108325" y="1909763"/>
            <a:ext cx="423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k</a:t>
            </a:r>
          </a:p>
        </p:txBody>
      </p:sp>
      <p:sp>
        <p:nvSpPr>
          <p:cNvPr id="1489980" name="Rectangle 60"/>
          <p:cNvSpPr>
            <a:spLocks noChangeArrowheads="1"/>
          </p:cNvSpPr>
          <p:nvPr/>
        </p:nvSpPr>
        <p:spPr bwMode="auto">
          <a:xfrm>
            <a:off x="5181600" y="1574800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b</a:t>
            </a:r>
          </a:p>
        </p:txBody>
      </p:sp>
      <p:sp>
        <p:nvSpPr>
          <p:cNvPr id="1489981" name="Rectangle 61"/>
          <p:cNvSpPr>
            <a:spLocks noChangeArrowheads="1"/>
          </p:cNvSpPr>
          <p:nvPr/>
        </p:nvSpPr>
        <p:spPr bwMode="auto">
          <a:xfrm>
            <a:off x="2498725" y="4043363"/>
            <a:ext cx="37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t</a:t>
            </a:r>
          </a:p>
        </p:txBody>
      </p:sp>
      <p:sp>
        <p:nvSpPr>
          <p:cNvPr id="1489982" name="Rectangle 62"/>
          <p:cNvSpPr>
            <a:spLocks noChangeArrowheads="1"/>
          </p:cNvSpPr>
          <p:nvPr/>
        </p:nvSpPr>
        <p:spPr bwMode="auto">
          <a:xfrm>
            <a:off x="898525" y="5567363"/>
            <a:ext cx="63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HIT</a:t>
            </a:r>
          </a:p>
        </p:txBody>
      </p:sp>
      <p:sp>
        <p:nvSpPr>
          <p:cNvPr id="1489983" name="Rectangle 63"/>
          <p:cNvSpPr>
            <a:spLocks noChangeArrowheads="1"/>
          </p:cNvSpPr>
          <p:nvPr/>
        </p:nvSpPr>
        <p:spPr bwMode="auto">
          <a:xfrm>
            <a:off x="4419600" y="5537200"/>
            <a:ext cx="256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Data Word or Byte</a:t>
            </a:r>
          </a:p>
        </p:txBody>
      </p:sp>
      <p:sp>
        <p:nvSpPr>
          <p:cNvPr id="1489984" name="Line 64"/>
          <p:cNvSpPr>
            <a:spLocks noChangeShapeType="1"/>
          </p:cNvSpPr>
          <p:nvPr/>
        </p:nvSpPr>
        <p:spPr bwMode="auto">
          <a:xfrm>
            <a:off x="7848600" y="24892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5" name="Rectangle 65"/>
          <p:cNvSpPr>
            <a:spLocks noChangeArrowheads="1"/>
          </p:cNvSpPr>
          <p:nvPr/>
        </p:nvSpPr>
        <p:spPr bwMode="auto">
          <a:xfrm>
            <a:off x="7924800" y="2946400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  2</a:t>
            </a:r>
            <a:r>
              <a:rPr lang="en-US" sz="2000" baseline="30000">
                <a:solidFill>
                  <a:srgbClr val="56127A"/>
                </a:solidFill>
                <a:latin typeface="Verdana" charset="0"/>
              </a:rPr>
              <a:t>k</a:t>
            </a:r>
          </a:p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lines</a:t>
            </a:r>
          </a:p>
        </p:txBody>
      </p:sp>
      <p:sp>
        <p:nvSpPr>
          <p:cNvPr id="1489986" name="Rectangle 66"/>
          <p:cNvSpPr>
            <a:spLocks noChangeArrowheads="1"/>
          </p:cNvSpPr>
          <p:nvPr/>
        </p:nvSpPr>
        <p:spPr bwMode="auto">
          <a:xfrm>
            <a:off x="3886200" y="2489200"/>
            <a:ext cx="3810000" cy="1498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7" name="Line 67"/>
          <p:cNvSpPr>
            <a:spLocks noChangeShapeType="1"/>
          </p:cNvSpPr>
          <p:nvPr/>
        </p:nvSpPr>
        <p:spPr bwMode="auto">
          <a:xfrm>
            <a:off x="3886200" y="2870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8" name="Line 68"/>
          <p:cNvSpPr>
            <a:spLocks noChangeShapeType="1"/>
          </p:cNvSpPr>
          <p:nvPr/>
        </p:nvSpPr>
        <p:spPr bwMode="auto">
          <a:xfrm>
            <a:off x="6705600" y="2489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89" name="Rectangle 69"/>
          <p:cNvSpPr>
            <a:spLocks noChangeArrowheads="1"/>
          </p:cNvSpPr>
          <p:nvPr/>
        </p:nvSpPr>
        <p:spPr bwMode="auto">
          <a:xfrm>
            <a:off x="4191000" y="4546600"/>
            <a:ext cx="595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Verdana" charset="0"/>
              </a:rPr>
              <a:t>WE</a:t>
            </a:r>
          </a:p>
        </p:txBody>
      </p:sp>
      <p:sp>
        <p:nvSpPr>
          <p:cNvPr id="1489990" name="Line 70"/>
          <p:cNvSpPr>
            <a:spLocks noChangeShapeType="1"/>
          </p:cNvSpPr>
          <p:nvPr/>
        </p:nvSpPr>
        <p:spPr bwMode="auto">
          <a:xfrm>
            <a:off x="3886200" y="3251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1" name="Line 71"/>
          <p:cNvSpPr>
            <a:spLocks noChangeShapeType="1"/>
          </p:cNvSpPr>
          <p:nvPr/>
        </p:nvSpPr>
        <p:spPr bwMode="auto">
          <a:xfrm>
            <a:off x="3886200" y="3632200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2" name="Line 72"/>
          <p:cNvSpPr>
            <a:spLocks noChangeShapeType="1"/>
          </p:cNvSpPr>
          <p:nvPr/>
        </p:nvSpPr>
        <p:spPr bwMode="auto">
          <a:xfrm>
            <a:off x="5257800" y="5156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9993" name="Group 73"/>
          <p:cNvGrpSpPr>
            <a:grpSpLocks/>
          </p:cNvGrpSpPr>
          <p:nvPr/>
        </p:nvGrpSpPr>
        <p:grpSpPr bwMode="auto">
          <a:xfrm flipV="1">
            <a:off x="4991100" y="4756150"/>
            <a:ext cx="533400" cy="368300"/>
            <a:chOff x="1953" y="3423"/>
            <a:chExt cx="176" cy="136"/>
          </a:xfrm>
        </p:grpSpPr>
        <p:sp>
          <p:nvSpPr>
            <p:cNvPr id="1489994" name="Line 74"/>
            <p:cNvSpPr>
              <a:spLocks noChangeShapeType="1"/>
            </p:cNvSpPr>
            <p:nvPr/>
          </p:nvSpPr>
          <p:spPr bwMode="auto">
            <a:xfrm flipH="1">
              <a:off x="2037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95" name="Line 75"/>
            <p:cNvSpPr>
              <a:spLocks noChangeShapeType="1"/>
            </p:cNvSpPr>
            <p:nvPr/>
          </p:nvSpPr>
          <p:spPr bwMode="auto">
            <a:xfrm>
              <a:off x="1953" y="3426"/>
              <a:ext cx="92" cy="13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9996" name="Line 76"/>
            <p:cNvSpPr>
              <a:spLocks noChangeShapeType="1"/>
            </p:cNvSpPr>
            <p:nvPr/>
          </p:nvSpPr>
          <p:spPr bwMode="auto">
            <a:xfrm flipH="1">
              <a:off x="1958" y="3423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9997" name="Line 77"/>
          <p:cNvSpPr>
            <a:spLocks noChangeShapeType="1"/>
          </p:cNvSpPr>
          <p:nvPr/>
        </p:nvSpPr>
        <p:spPr bwMode="auto">
          <a:xfrm flipV="1">
            <a:off x="4038600" y="50038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8" name="Line 78"/>
          <p:cNvSpPr>
            <a:spLocks noChangeShapeType="1"/>
          </p:cNvSpPr>
          <p:nvPr/>
        </p:nvSpPr>
        <p:spPr bwMode="auto">
          <a:xfrm>
            <a:off x="4038600" y="500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9999" name="Line 79"/>
          <p:cNvSpPr>
            <a:spLocks noChangeShapeType="1"/>
          </p:cNvSpPr>
          <p:nvPr/>
        </p:nvSpPr>
        <p:spPr bwMode="auto">
          <a:xfrm>
            <a:off x="3657600" y="2032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0000" name="Line 80"/>
          <p:cNvSpPr>
            <a:spLocks noChangeShapeType="1"/>
          </p:cNvSpPr>
          <p:nvPr/>
        </p:nvSpPr>
        <p:spPr bwMode="auto">
          <a:xfrm>
            <a:off x="3657600" y="20320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0001" name="Line 81"/>
          <p:cNvSpPr>
            <a:spLocks noChangeShapeType="1"/>
          </p:cNvSpPr>
          <p:nvPr/>
        </p:nvSpPr>
        <p:spPr bwMode="auto">
          <a:xfrm>
            <a:off x="3581400" y="3479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CS252-template</Template>
  <TotalTime>3324</TotalTime>
  <Pages>12</Pages>
  <Words>2952</Words>
  <Application>Microsoft Macintosh PowerPoint</Application>
  <PresentationFormat>Letter Paper (8.5x11 in)</PresentationFormat>
  <Paragraphs>488</Paragraphs>
  <Slides>31</Slides>
  <Notes>30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CS252-template</vt:lpstr>
      <vt:lpstr>CS 152 Computer Architecture and Engineering   Lecture 7 - Memory Hierarchy-II</vt:lpstr>
      <vt:lpstr>Last time in Lecture 6</vt:lpstr>
      <vt:lpstr>CPU-Cache Interaction (5-stage pipeline)</vt:lpstr>
      <vt:lpstr>Improving Cache Performance</vt:lpstr>
      <vt:lpstr>Serial-versus-Parallel Cache and Memory access</vt:lpstr>
      <vt:lpstr>Causes for Cache Misses</vt:lpstr>
      <vt:lpstr>Effect of Cache Parameters on Performance</vt:lpstr>
      <vt:lpstr>Write Policy Choices </vt:lpstr>
      <vt:lpstr>Write Performance</vt:lpstr>
      <vt:lpstr>Reducing Write Hit Time</vt:lpstr>
      <vt:lpstr>Pipelining Cache Writes</vt:lpstr>
      <vt:lpstr>Write Buffer to Reduce Read Miss Penalty</vt:lpstr>
      <vt:lpstr>Block-level Optimizations</vt:lpstr>
      <vt:lpstr>CS152 Administrivia</vt:lpstr>
      <vt:lpstr>Multilevel Caches</vt:lpstr>
      <vt:lpstr>Presence of L2 influences L1 design</vt:lpstr>
      <vt:lpstr>Inclusion Policy</vt:lpstr>
      <vt:lpstr>Itanium-2 On-Chip Caches (Intel/HP, 2002)</vt:lpstr>
      <vt:lpstr>Power 7 On-Chip Caches [IBM 2009]</vt:lpstr>
      <vt:lpstr>Prefetching</vt:lpstr>
      <vt:lpstr>Issues in Prefetching</vt:lpstr>
      <vt:lpstr>Hardware Instruction Prefetching</vt:lpstr>
      <vt:lpstr>Hardware Data Prefetching</vt:lpstr>
      <vt:lpstr>Software Prefetching</vt:lpstr>
      <vt:lpstr>Software Prefetching Issues</vt:lpstr>
      <vt:lpstr>Compiler Optimizations</vt:lpstr>
      <vt:lpstr>Loop Interchange</vt:lpstr>
      <vt:lpstr>Loop Fusion</vt:lpstr>
      <vt:lpstr>Matrix Multiply, Naïve Code</vt:lpstr>
      <vt:lpstr>Matrix Multiply with Cache Tiling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252 Graduate Computer Architecture   Lec 01 - Introduction  </dc:title>
  <dc:subject/>
  <dc:creator> </dc:creator>
  <cp:keywords/>
  <dc:description/>
  <cp:lastModifiedBy>Krste Asanovic</cp:lastModifiedBy>
  <cp:revision>273</cp:revision>
  <cp:lastPrinted>2008-02-12T04:07:55Z</cp:lastPrinted>
  <dcterms:created xsi:type="dcterms:W3CDTF">2011-02-09T17:46:51Z</dcterms:created>
  <dcterms:modified xsi:type="dcterms:W3CDTF">2011-02-09T19:02:34Z</dcterms:modified>
  <cp:category/>
</cp:coreProperties>
</file>