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11" r:id="rId2"/>
    <p:sldId id="645" r:id="rId3"/>
    <p:sldId id="646" r:id="rId4"/>
    <p:sldId id="647" r:id="rId5"/>
    <p:sldId id="648" r:id="rId6"/>
    <p:sldId id="649" r:id="rId7"/>
    <p:sldId id="650" r:id="rId8"/>
    <p:sldId id="665" r:id="rId9"/>
    <p:sldId id="666" r:id="rId10"/>
    <p:sldId id="667" r:id="rId11"/>
    <p:sldId id="687" r:id="rId12"/>
    <p:sldId id="668" r:id="rId13"/>
    <p:sldId id="670" r:id="rId14"/>
    <p:sldId id="671" r:id="rId15"/>
    <p:sldId id="672" r:id="rId16"/>
    <p:sldId id="673" r:id="rId17"/>
    <p:sldId id="468" r:id="rId18"/>
    <p:sldId id="674" r:id="rId19"/>
    <p:sldId id="669" r:id="rId20"/>
    <p:sldId id="675" r:id="rId21"/>
    <p:sldId id="676" r:id="rId22"/>
    <p:sldId id="677" r:id="rId23"/>
    <p:sldId id="678" r:id="rId24"/>
    <p:sldId id="679" r:id="rId25"/>
    <p:sldId id="680" r:id="rId26"/>
    <p:sldId id="681" r:id="rId27"/>
    <p:sldId id="682" r:id="rId28"/>
    <p:sldId id="684" r:id="rId29"/>
    <p:sldId id="686" r:id="rId30"/>
    <p:sldId id="617" r:id="rId31"/>
  </p:sldIdLst>
  <p:sldSz cx="9144000" cy="6858000" type="letter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 autoAdjust="0"/>
    <p:restoredTop sz="94660" autoAdjust="0"/>
  </p:normalViewPr>
  <p:slideViewPr>
    <p:cSldViewPr>
      <p:cViewPr varScale="1">
        <p:scale>
          <a:sx n="159" d="100"/>
          <a:sy n="159" d="100"/>
        </p:scale>
        <p:origin x="-2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/>
            </a:lvl1pPr>
          </a:lstStyle>
          <a:p>
            <a:fld id="{E33DD769-13A9-3B40-A8AC-16B7B10330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735263" y="9147175"/>
            <a:ext cx="1844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NOW Handout Page </a:t>
            </a:r>
            <a:fld id="{CAC925B2-DBA7-4748-82A9-230F3969D543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l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latin typeface="Times New Roman" charset="0"/>
              </a:defRPr>
            </a:lvl1pPr>
          </a:lstStyle>
          <a:p>
            <a:fld id="{D74267FC-9F26-C040-8D32-E9A598D9EB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defTabSz="919163">
              <a:lnSpc>
                <a:spcPct val="90000"/>
              </a:lnSpc>
              <a:spcBef>
                <a:spcPct val="0"/>
              </a:spcBef>
            </a:pPr>
            <a:r>
              <a:rPr lang="en-US" sz="1300"/>
              <a:t>Page </a:t>
            </a:r>
            <a:fld id="{8E01420B-D7A8-A948-A6A5-BA99E9E8FBEB}" type="slidenum">
              <a:rPr lang="en-US" sz="1300"/>
              <a:pPr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/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0BE52-FF67-274B-94BB-BCD4BEA2B760}" type="slidenum">
              <a:rPr lang="en-US"/>
              <a:pPr/>
              <a:t>1</a:t>
            </a:fld>
            <a:endParaRPr lang="en-US"/>
          </a:p>
        </p:txBody>
      </p:sp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47035-37A4-4240-9D22-78D2EEA24FE1}" type="slidenum">
              <a:rPr lang="en-US"/>
              <a:pPr/>
              <a:t>10</a:t>
            </a:fld>
            <a:endParaRPr lang="en-US"/>
          </a:p>
        </p:txBody>
      </p:sp>
      <p:sp>
        <p:nvSpPr>
          <p:cNvPr id="156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980A2-6FE0-4141-9BB5-6876A23ADD8D}" type="slidenum">
              <a:rPr lang="en-US"/>
              <a:pPr/>
              <a:t>12</a:t>
            </a:fld>
            <a:endParaRPr lang="en-US"/>
          </a:p>
        </p:txBody>
      </p:sp>
      <p:sp>
        <p:nvSpPr>
          <p:cNvPr id="1566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6C4CF-EA4C-D843-827A-D610A83A9375}" type="slidenum">
              <a:rPr lang="en-US"/>
              <a:pPr/>
              <a:t>13</a:t>
            </a:fld>
            <a:endParaRPr lang="en-US"/>
          </a:p>
        </p:txBody>
      </p:sp>
      <p:sp>
        <p:nvSpPr>
          <p:cNvPr id="1570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C6AC4B-5503-7343-9A49-EA8E828B1216}" type="slidenum">
              <a:rPr lang="en-US"/>
              <a:pPr/>
              <a:t>14</a:t>
            </a:fld>
            <a:endParaRPr lang="en-US"/>
          </a:p>
        </p:txBody>
      </p:sp>
      <p:sp>
        <p:nvSpPr>
          <p:cNvPr id="1572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96425-20D2-CC44-86FB-F9CE864EF6F5}" type="slidenum">
              <a:rPr lang="en-US"/>
              <a:pPr/>
              <a:t>15</a:t>
            </a:fld>
            <a:endParaRPr lang="en-US"/>
          </a:p>
        </p:txBody>
      </p:sp>
      <p:sp>
        <p:nvSpPr>
          <p:cNvPr id="1574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30D0D-E4D3-BB44-A072-4DD11EA70800}" type="slidenum">
              <a:rPr lang="en-US"/>
              <a:pPr/>
              <a:t>16</a:t>
            </a:fld>
            <a:endParaRPr lang="en-US"/>
          </a:p>
        </p:txBody>
      </p:sp>
      <p:sp>
        <p:nvSpPr>
          <p:cNvPr id="1576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0A765-2606-F24A-8D26-EEE7D16F98CF}" type="slidenum">
              <a:rPr lang="en-US"/>
              <a:pPr/>
              <a:t>17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6654A-78B0-C446-92CD-35C6F08BAE8C}" type="slidenum">
              <a:rPr lang="en-US"/>
              <a:pPr/>
              <a:t>18</a:t>
            </a:fld>
            <a:endParaRPr lang="en-US"/>
          </a:p>
        </p:txBody>
      </p:sp>
      <p:sp>
        <p:nvSpPr>
          <p:cNvPr id="157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FE307-49E5-3D45-8534-B1A736D242C4}" type="slidenum">
              <a:rPr lang="en-US"/>
              <a:pPr/>
              <a:t>19</a:t>
            </a:fld>
            <a:endParaRPr lang="en-US"/>
          </a:p>
        </p:txBody>
      </p:sp>
      <p:sp>
        <p:nvSpPr>
          <p:cNvPr id="156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8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Update protocols, or write broadcast.  Latency between writing a word in one processor</a:t>
            </a:r>
          </a:p>
          <a:p>
            <a:r>
              <a:rPr lang="en-US"/>
              <a:t>and reading it in another is usually smaller in a write update scheme.</a:t>
            </a:r>
          </a:p>
          <a:p>
            <a:r>
              <a:rPr lang="en-US"/>
              <a:t>But since bandwidth is more precious, most multiprocessors use a write invalidate scheme.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20036-1E86-1745-8F70-6C7AE8D49C1F}" type="slidenum">
              <a:rPr lang="en-US"/>
              <a:pPr/>
              <a:t>20</a:t>
            </a:fld>
            <a:endParaRPr lang="en-US"/>
          </a:p>
        </p:txBody>
      </p:sp>
      <p:sp>
        <p:nvSpPr>
          <p:cNvPr id="1581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B4F43-6179-7048-A0C2-CDA1CC79DBCD}" type="slidenum">
              <a:rPr lang="en-US"/>
              <a:pPr/>
              <a:t>2</a:t>
            </a:fld>
            <a:endParaRPr lang="en-US"/>
          </a:p>
        </p:txBody>
      </p:sp>
      <p:sp>
        <p:nvSpPr>
          <p:cNvPr id="1519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9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10C6E-57E1-DB4D-AD99-544660EA6ED9}" type="slidenum">
              <a:rPr lang="en-US"/>
              <a:pPr/>
              <a:t>21</a:t>
            </a:fld>
            <a:endParaRPr lang="en-US"/>
          </a:p>
        </p:txBody>
      </p:sp>
      <p:sp>
        <p:nvSpPr>
          <p:cNvPr id="1583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1BA81-2AC1-2041-AA6C-629F67F74E35}" type="slidenum">
              <a:rPr lang="en-US"/>
              <a:pPr/>
              <a:t>22</a:t>
            </a:fld>
            <a:endParaRPr lang="en-US"/>
          </a:p>
        </p:txBody>
      </p:sp>
      <p:sp>
        <p:nvSpPr>
          <p:cNvPr id="1585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43810-DC55-4B42-8B95-43413A782DF4}" type="slidenum">
              <a:rPr lang="en-US"/>
              <a:pPr/>
              <a:t>23</a:t>
            </a:fld>
            <a:endParaRPr lang="en-US"/>
          </a:p>
        </p:txBody>
      </p:sp>
      <p:sp>
        <p:nvSpPr>
          <p:cNvPr id="158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290C5-F8A8-2D45-AC05-197BAB173352}" type="slidenum">
              <a:rPr lang="en-US"/>
              <a:pPr/>
              <a:t>24</a:t>
            </a:fld>
            <a:endParaRPr lang="en-US"/>
          </a:p>
        </p:txBody>
      </p:sp>
      <p:sp>
        <p:nvSpPr>
          <p:cNvPr id="158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Interlocks are required when both CPU-L1 and L2-Bus interactions involve </a:t>
            </a:r>
          </a:p>
          <a:p>
            <a:r>
              <a:rPr lang="en-US"/>
              <a:t>the same address.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64AB8-A3A7-F04E-997D-085C7425025A}" type="slidenum">
              <a:rPr lang="en-US"/>
              <a:pPr/>
              <a:t>25</a:t>
            </a:fld>
            <a:endParaRPr lang="en-US"/>
          </a:p>
        </p:txBody>
      </p:sp>
      <p:sp>
        <p:nvSpPr>
          <p:cNvPr id="1591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EBC1C-575C-BF47-8D26-8D3B4E7C5421}" type="slidenum">
              <a:rPr lang="en-US"/>
              <a:pPr/>
              <a:t>26</a:t>
            </a:fld>
            <a:endParaRPr lang="en-US"/>
          </a:p>
        </p:txBody>
      </p:sp>
      <p:sp>
        <p:nvSpPr>
          <p:cNvPr id="159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9300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8" tIns="47524" rIns="95048" bIns="47524">
            <a:prstTxWarp prst="textNoShape">
              <a:avLst/>
            </a:prstTxWarp>
          </a:bodyPr>
          <a:lstStyle/>
          <a:p>
            <a:r>
              <a:rPr lang="en-US"/>
              <a:t>The block may be invalidated many times unnecessarily because</a:t>
            </a:r>
          </a:p>
          <a:p>
            <a:r>
              <a:rPr lang="en-US"/>
              <a:t>the addresses share a common block.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BE300-82CA-D347-A587-BAF2B0122ECE}" type="slidenum">
              <a:rPr lang="en-US"/>
              <a:pPr/>
              <a:t>27</a:t>
            </a:fld>
            <a:endParaRPr lang="en-US"/>
          </a:p>
        </p:txBody>
      </p:sp>
      <p:sp>
        <p:nvSpPr>
          <p:cNvPr id="1595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424BE-0B5F-9148-A09C-742A2C4E83F8}" type="slidenum">
              <a:rPr lang="en-US"/>
              <a:pPr/>
              <a:t>28</a:t>
            </a:fld>
            <a:endParaRPr lang="en-US"/>
          </a:p>
        </p:txBody>
      </p:sp>
      <p:sp>
        <p:nvSpPr>
          <p:cNvPr id="1599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9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40AEDC-F72E-884B-A48D-16A7E20CFABA}" type="slidenum">
              <a:rPr lang="en-US"/>
              <a:pPr/>
              <a:t>29</a:t>
            </a:fld>
            <a:endParaRPr lang="en-US"/>
          </a:p>
        </p:txBody>
      </p:sp>
      <p:sp>
        <p:nvSpPr>
          <p:cNvPr id="1603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3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8D1876-65FE-2443-AEF9-A08743543812}" type="slidenum">
              <a:rPr lang="en-US"/>
              <a:pPr/>
              <a:t>30</a:t>
            </a:fld>
            <a:endParaRPr lang="en-US"/>
          </a:p>
        </p:txBody>
      </p:sp>
      <p:sp>
        <p:nvSpPr>
          <p:cNvPr id="146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5E27E-5CAC-FD4B-8458-0B85A68497FD}" type="slidenum">
              <a:rPr lang="en-US"/>
              <a:pPr/>
              <a:t>3</a:t>
            </a:fld>
            <a:endParaRPr lang="en-US"/>
          </a:p>
        </p:txBody>
      </p:sp>
      <p:sp>
        <p:nvSpPr>
          <p:cNvPr id="152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B632B-ADE3-224A-A3D2-D9CA90DB47BB}" type="slidenum">
              <a:rPr lang="en-US"/>
              <a:pPr/>
              <a:t>4</a:t>
            </a:fld>
            <a:endParaRPr lang="en-US"/>
          </a:p>
        </p:txBody>
      </p:sp>
      <p:sp>
        <p:nvSpPr>
          <p:cNvPr id="152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F594F-4A31-3141-974B-C2F610E39773}" type="slidenum">
              <a:rPr lang="en-US"/>
              <a:pPr/>
              <a:t>5</a:t>
            </a:fld>
            <a:endParaRPr lang="en-US"/>
          </a:p>
        </p:txBody>
      </p:sp>
      <p:sp>
        <p:nvSpPr>
          <p:cNvPr id="1525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C856F6-D61B-3A4F-BB71-13103F0D24B8}" type="slidenum">
              <a:rPr lang="en-US"/>
              <a:pPr/>
              <a:t>6</a:t>
            </a:fld>
            <a:endParaRPr lang="en-US"/>
          </a:p>
        </p:txBody>
      </p:sp>
      <p:sp>
        <p:nvSpPr>
          <p:cNvPr id="1527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F8BFB3-0CCB-AC4C-AF5A-822FB71C229E}" type="slidenum">
              <a:rPr lang="en-US"/>
              <a:pPr/>
              <a:t>7</a:t>
            </a:fld>
            <a:endParaRPr lang="en-US"/>
          </a:p>
        </p:txBody>
      </p:sp>
      <p:sp>
        <p:nvSpPr>
          <p:cNvPr id="1529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73A265-D370-E343-8470-E71159648681}" type="slidenum">
              <a:rPr lang="en-US"/>
              <a:pPr/>
              <a:t>8</a:t>
            </a:fld>
            <a:endParaRPr lang="en-US"/>
          </a:p>
        </p:txBody>
      </p:sp>
      <p:sp>
        <p:nvSpPr>
          <p:cNvPr id="1560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73EB2-DA50-D046-B8F5-DA3925330711}" type="slidenum">
              <a:rPr lang="en-US"/>
              <a:pPr/>
              <a:t>9</a:t>
            </a:fld>
            <a:endParaRPr lang="en-US"/>
          </a:p>
        </p:txBody>
      </p:sp>
      <p:sp>
        <p:nvSpPr>
          <p:cNvPr id="1562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DBA726-D53F-CF4E-8436-DA5B9937BB78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74012D-6FE6-B04A-9CD1-4F018010754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4B20A28-6D53-6642-B4C3-A20FC74BBA5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927BE52-A1BA-5049-B46D-8DDF0C19AF0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0746D1-F9B5-8043-86B0-A3AC26464E0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058C115D-A6F3-F744-827B-B21211BC939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550BC7-B23E-0041-B18A-485AADA87499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A54693-7C2A-2A4A-B1C1-A705D97C9530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95E14C3-7D32-6447-98D9-BB1BBE2291B5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BF04377-0741-DC47-B7D1-B428B76DF880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D76584E-A6D0-8449-80BC-788F566C8688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135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393B6F54-A7E0-A34A-8227-969B7F01306E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3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401600" y="6519446"/>
            <a:ext cx="1450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April</a:t>
            </a:r>
            <a:r>
              <a:rPr lang="en-US" sz="1600" baseline="0" dirty="0" smtClean="0">
                <a:solidFill>
                  <a:srgbClr val="FF0000"/>
                </a:solidFill>
              </a:rPr>
              <a:t> 15</a:t>
            </a:r>
            <a:r>
              <a:rPr lang="en-US" sz="1600" dirty="0" smtClean="0">
                <a:solidFill>
                  <a:srgbClr val="FF0000"/>
                </a:solidFill>
              </a:rPr>
              <a:t>, 2010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639949" y="6519446"/>
            <a:ext cx="2269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CS152, Spring 2010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98650"/>
            <a:ext cx="8058150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/>
              <a:t>CS 152 Computer Architecture</a:t>
            </a:r>
            <a:br>
              <a:rPr lang="en-US"/>
            </a:br>
            <a:r>
              <a:rPr lang="en-US"/>
              <a:t>and Engineering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Lecture 20: Snoopy Caches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3588" y="4289425"/>
            <a:ext cx="7662862" cy="1811338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California,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/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/>
              <a:t>http://inst.cs.berkeley.edu/~cs152 </a:t>
            </a:r>
          </a:p>
          <a:p>
            <a:pPr>
              <a:lnSpc>
                <a:spcPct val="70000"/>
              </a:lnSpc>
            </a:pPr>
            <a:endParaRPr lang="en-US" sz="2000" b="1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BD92EE-DAC6-7C41-B929-489BE20A75A0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304800"/>
            <a:ext cx="7848600" cy="6223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Write-through Caches &amp; SC</a:t>
            </a:r>
          </a:p>
        </p:txBody>
      </p:sp>
      <p:grpSp>
        <p:nvGrpSpPr>
          <p:cNvPr id="1563651" name="Group 3"/>
          <p:cNvGrpSpPr>
            <a:grpSpLocks/>
          </p:cNvGrpSpPr>
          <p:nvPr/>
        </p:nvGrpSpPr>
        <p:grpSpPr bwMode="auto">
          <a:xfrm>
            <a:off x="3479800" y="1104900"/>
            <a:ext cx="3300413" cy="1311275"/>
            <a:chOff x="2192" y="864"/>
            <a:chExt cx="2079" cy="826"/>
          </a:xfrm>
        </p:grpSpPr>
        <p:sp>
          <p:nvSpPr>
            <p:cNvPr id="1563652" name="Rectangle 4"/>
            <p:cNvSpPr>
              <a:spLocks noChangeArrowheads="1"/>
            </p:cNvSpPr>
            <p:nvPr/>
          </p:nvSpPr>
          <p:spPr bwMode="auto">
            <a:xfrm>
              <a:off x="3743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3" name="Rectangle 5"/>
            <p:cNvSpPr>
              <a:spLocks noChangeArrowheads="1"/>
            </p:cNvSpPr>
            <p:nvPr/>
          </p:nvSpPr>
          <p:spPr bwMode="auto">
            <a:xfrm flipH="1">
              <a:off x="3650" y="864"/>
              <a:ext cx="621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  <p:sp>
          <p:nvSpPr>
            <p:cNvPr id="1563654" name="Rectangle 6"/>
            <p:cNvSpPr>
              <a:spLocks noChangeArrowheads="1"/>
            </p:cNvSpPr>
            <p:nvPr/>
          </p:nvSpPr>
          <p:spPr bwMode="auto">
            <a:xfrm>
              <a:off x="2996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5" name="Rectangle 7"/>
            <p:cNvSpPr>
              <a:spLocks noChangeArrowheads="1"/>
            </p:cNvSpPr>
            <p:nvPr/>
          </p:nvSpPr>
          <p:spPr bwMode="auto">
            <a:xfrm flipH="1">
              <a:off x="2882" y="864"/>
              <a:ext cx="647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3656" name="Rectangle 8"/>
            <p:cNvSpPr>
              <a:spLocks noChangeArrowheads="1"/>
            </p:cNvSpPr>
            <p:nvPr/>
          </p:nvSpPr>
          <p:spPr bwMode="auto">
            <a:xfrm>
              <a:off x="2285" y="104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7" name="Rectangle 9"/>
            <p:cNvSpPr>
              <a:spLocks noChangeArrowheads="1"/>
            </p:cNvSpPr>
            <p:nvPr/>
          </p:nvSpPr>
          <p:spPr bwMode="auto">
            <a:xfrm flipH="1">
              <a:off x="2192" y="864"/>
              <a:ext cx="621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Y=10</a:t>
              </a:r>
            </a:p>
          </p:txBody>
        </p:sp>
      </p:grpSp>
      <p:grpSp>
        <p:nvGrpSpPr>
          <p:cNvPr id="1563658" name="Group 10"/>
          <p:cNvGrpSpPr>
            <a:grpSpLocks/>
          </p:cNvGrpSpPr>
          <p:nvPr/>
        </p:nvGrpSpPr>
        <p:grpSpPr bwMode="auto">
          <a:xfrm>
            <a:off x="7243763" y="1028700"/>
            <a:ext cx="1111250" cy="1311275"/>
            <a:chOff x="1706" y="1646"/>
            <a:chExt cx="700" cy="826"/>
          </a:xfrm>
        </p:grpSpPr>
        <p:sp>
          <p:nvSpPr>
            <p:cNvPr id="1563659" name="Rectangle 11"/>
            <p:cNvSpPr>
              <a:spLocks noChangeArrowheads="1"/>
            </p:cNvSpPr>
            <p:nvPr/>
          </p:nvSpPr>
          <p:spPr bwMode="auto">
            <a:xfrm>
              <a:off x="1740" y="1832"/>
              <a:ext cx="600" cy="632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0" name="Rectangle 12"/>
            <p:cNvSpPr>
              <a:spLocks noChangeArrowheads="1"/>
            </p:cNvSpPr>
            <p:nvPr/>
          </p:nvSpPr>
          <p:spPr bwMode="auto">
            <a:xfrm flipH="1">
              <a:off x="1706" y="1646"/>
              <a:ext cx="700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prog T2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LD Y, R1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ST Y’, R1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LD X, R2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ST X’,R2</a:t>
              </a:r>
            </a:p>
          </p:txBody>
        </p:sp>
      </p:grpSp>
      <p:grpSp>
        <p:nvGrpSpPr>
          <p:cNvPr id="1563661" name="Group 13"/>
          <p:cNvGrpSpPr>
            <a:grpSpLocks/>
          </p:cNvGrpSpPr>
          <p:nvPr/>
        </p:nvGrpSpPr>
        <p:grpSpPr bwMode="auto">
          <a:xfrm>
            <a:off x="2198688" y="1155700"/>
            <a:ext cx="1116012" cy="822325"/>
            <a:chOff x="1385" y="896"/>
            <a:chExt cx="703" cy="518"/>
          </a:xfrm>
        </p:grpSpPr>
        <p:sp>
          <p:nvSpPr>
            <p:cNvPr id="1563662" name="Rectangle 14"/>
            <p:cNvSpPr>
              <a:spLocks noChangeArrowheads="1"/>
            </p:cNvSpPr>
            <p:nvPr/>
          </p:nvSpPr>
          <p:spPr bwMode="auto">
            <a:xfrm flipH="1">
              <a:off x="1385" y="896"/>
              <a:ext cx="703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prog T1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X,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Y,11</a:t>
              </a:r>
            </a:p>
          </p:txBody>
        </p:sp>
        <p:sp>
          <p:nvSpPr>
            <p:cNvPr id="1563663" name="Rectangle 15"/>
            <p:cNvSpPr>
              <a:spLocks noChangeArrowheads="1"/>
            </p:cNvSpPr>
            <p:nvPr/>
          </p:nvSpPr>
          <p:spPr bwMode="auto">
            <a:xfrm>
              <a:off x="1495" y="1074"/>
              <a:ext cx="566" cy="320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63664" name="Rectangle 16"/>
          <p:cNvSpPr>
            <a:spLocks noChangeArrowheads="1"/>
          </p:cNvSpPr>
          <p:nvPr/>
        </p:nvSpPr>
        <p:spPr bwMode="auto">
          <a:xfrm>
            <a:off x="2374900" y="5341938"/>
            <a:ext cx="6070600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Write-through caches don’t preserve sequential consistency either</a:t>
            </a:r>
          </a:p>
        </p:txBody>
      </p:sp>
      <p:sp>
        <p:nvSpPr>
          <p:cNvPr id="1563665" name="Rectangle 17"/>
          <p:cNvSpPr>
            <a:spLocks noChangeArrowheads="1"/>
          </p:cNvSpPr>
          <p:nvPr/>
        </p:nvSpPr>
        <p:spPr bwMode="auto">
          <a:xfrm>
            <a:off x="533400" y="3030538"/>
            <a:ext cx="23304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T1 executed</a:t>
            </a:r>
          </a:p>
        </p:txBody>
      </p:sp>
      <p:grpSp>
        <p:nvGrpSpPr>
          <p:cNvPr id="1563666" name="Group 18"/>
          <p:cNvGrpSpPr>
            <a:grpSpLocks/>
          </p:cNvGrpSpPr>
          <p:nvPr/>
        </p:nvGrpSpPr>
        <p:grpSpPr bwMode="auto">
          <a:xfrm>
            <a:off x="3505200" y="2476500"/>
            <a:ext cx="3252788" cy="1311275"/>
            <a:chOff x="2208" y="1728"/>
            <a:chExt cx="2049" cy="826"/>
          </a:xfrm>
        </p:grpSpPr>
        <p:sp>
          <p:nvSpPr>
            <p:cNvPr id="1563667" name="Rectangle 19"/>
            <p:cNvSpPr>
              <a:spLocks noChangeArrowheads="1"/>
            </p:cNvSpPr>
            <p:nvPr/>
          </p:nvSpPr>
          <p:spPr bwMode="auto">
            <a:xfrm>
              <a:off x="3761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8" name="Rectangle 20"/>
            <p:cNvSpPr>
              <a:spLocks noChangeArrowheads="1"/>
            </p:cNvSpPr>
            <p:nvPr/>
          </p:nvSpPr>
          <p:spPr bwMode="auto">
            <a:xfrm flipH="1">
              <a:off x="3668" y="1728"/>
              <a:ext cx="568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  <p:sp>
          <p:nvSpPr>
            <p:cNvPr id="1563669" name="Rectangle 21"/>
            <p:cNvSpPr>
              <a:spLocks noChangeArrowheads="1"/>
            </p:cNvSpPr>
            <p:nvPr/>
          </p:nvSpPr>
          <p:spPr bwMode="auto">
            <a:xfrm>
              <a:off x="3014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0" name="Rectangle 22"/>
            <p:cNvSpPr>
              <a:spLocks noChangeArrowheads="1"/>
            </p:cNvSpPr>
            <p:nvPr/>
          </p:nvSpPr>
          <p:spPr bwMode="auto">
            <a:xfrm flipH="1">
              <a:off x="2901" y="1728"/>
              <a:ext cx="595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3671" name="Rectangle 23"/>
            <p:cNvSpPr>
              <a:spLocks noChangeArrowheads="1"/>
            </p:cNvSpPr>
            <p:nvPr/>
          </p:nvSpPr>
          <p:spPr bwMode="auto">
            <a:xfrm>
              <a:off x="2303" y="190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2" name="Rectangle 24"/>
            <p:cNvSpPr>
              <a:spLocks noChangeArrowheads="1"/>
            </p:cNvSpPr>
            <p:nvPr/>
          </p:nvSpPr>
          <p:spPr bwMode="auto">
            <a:xfrm flipH="1">
              <a:off x="2208" y="1728"/>
              <a:ext cx="550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</p:grpSp>
      <p:sp>
        <p:nvSpPr>
          <p:cNvPr id="1563673" name="Rectangle 25"/>
          <p:cNvSpPr>
            <a:spLocks noChangeArrowheads="1"/>
          </p:cNvSpPr>
          <p:nvPr/>
        </p:nvSpPr>
        <p:spPr bwMode="auto">
          <a:xfrm>
            <a:off x="533400" y="4097338"/>
            <a:ext cx="23304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T2 executed</a:t>
            </a:r>
          </a:p>
        </p:txBody>
      </p:sp>
      <p:grpSp>
        <p:nvGrpSpPr>
          <p:cNvPr id="1563674" name="Group 26"/>
          <p:cNvGrpSpPr>
            <a:grpSpLocks/>
          </p:cNvGrpSpPr>
          <p:nvPr/>
        </p:nvGrpSpPr>
        <p:grpSpPr bwMode="auto">
          <a:xfrm>
            <a:off x="3533775" y="3779838"/>
            <a:ext cx="3332163" cy="1311275"/>
            <a:chOff x="2226" y="2549"/>
            <a:chExt cx="2099" cy="826"/>
          </a:xfrm>
        </p:grpSpPr>
        <p:sp>
          <p:nvSpPr>
            <p:cNvPr id="1563675" name="Rectangle 27"/>
            <p:cNvSpPr>
              <a:spLocks noChangeArrowheads="1"/>
            </p:cNvSpPr>
            <p:nvPr/>
          </p:nvSpPr>
          <p:spPr bwMode="auto">
            <a:xfrm>
              <a:off x="3779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6" name="Rectangle 28"/>
            <p:cNvSpPr>
              <a:spLocks noChangeArrowheads="1"/>
            </p:cNvSpPr>
            <p:nvPr/>
          </p:nvSpPr>
          <p:spPr bwMode="auto">
            <a:xfrm flipH="1">
              <a:off x="3685" y="2549"/>
              <a:ext cx="640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563677" name="Rectangle 29"/>
            <p:cNvSpPr>
              <a:spLocks noChangeArrowheads="1"/>
            </p:cNvSpPr>
            <p:nvPr/>
          </p:nvSpPr>
          <p:spPr bwMode="auto">
            <a:xfrm>
              <a:off x="3032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8" name="Rectangle 30"/>
            <p:cNvSpPr>
              <a:spLocks noChangeArrowheads="1"/>
            </p:cNvSpPr>
            <p:nvPr/>
          </p:nvSpPr>
          <p:spPr bwMode="auto">
            <a:xfrm flipH="1">
              <a:off x="2919" y="2549"/>
              <a:ext cx="595" cy="8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3679" name="Rectangle 31"/>
            <p:cNvSpPr>
              <a:spLocks noChangeArrowheads="1"/>
            </p:cNvSpPr>
            <p:nvPr/>
          </p:nvSpPr>
          <p:spPr bwMode="auto">
            <a:xfrm>
              <a:off x="2321" y="2725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0" name="Rectangle 32"/>
            <p:cNvSpPr>
              <a:spLocks noChangeArrowheads="1"/>
            </p:cNvSpPr>
            <p:nvPr/>
          </p:nvSpPr>
          <p:spPr bwMode="auto">
            <a:xfrm flipH="1">
              <a:off x="2226" y="2549"/>
              <a:ext cx="550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endParaRPr lang="en-US">
                <a:solidFill>
                  <a:srgbClr val="56127A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6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330200"/>
            <a:ext cx="5867399" cy="736600"/>
          </a:xfrm>
        </p:spPr>
        <p:txBody>
          <a:bodyPr/>
          <a:lstStyle/>
          <a:p>
            <a:r>
              <a:rPr lang="en-US" dirty="0" smtClean="0"/>
              <a:t>Cache Coherence vs. Memory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130800"/>
          </a:xfrm>
        </p:spPr>
        <p:txBody>
          <a:bodyPr/>
          <a:lstStyle/>
          <a:p>
            <a:r>
              <a:rPr lang="en-US" dirty="0" smtClean="0"/>
              <a:t>A cache coherence protocol ensures that all writes by one processor are eventually visible to other processors</a:t>
            </a:r>
          </a:p>
          <a:p>
            <a:pPr lvl="1"/>
            <a:r>
              <a:rPr lang="en-US" dirty="0" smtClean="0"/>
              <a:t>i.e., updates are not lost</a:t>
            </a:r>
          </a:p>
          <a:p>
            <a:r>
              <a:rPr lang="en-US" dirty="0" smtClean="0"/>
              <a:t>A memory consistency model gives the rules on when a write by one processor can be observed by a read on another</a:t>
            </a:r>
          </a:p>
          <a:p>
            <a:pPr lvl="1"/>
            <a:r>
              <a:rPr lang="en-US" dirty="0" smtClean="0"/>
              <a:t>Equivalently, what values can be seen by a load</a:t>
            </a:r>
          </a:p>
          <a:p>
            <a:r>
              <a:rPr lang="en-US" dirty="0" smtClean="0"/>
              <a:t>A cache coherence protocol is not enough to ensure sequential consistency</a:t>
            </a:r>
          </a:p>
          <a:p>
            <a:pPr lvl="1"/>
            <a:r>
              <a:rPr lang="en-US" dirty="0" smtClean="0"/>
              <a:t>But if sequentially consistent, then caches must be coherent</a:t>
            </a:r>
          </a:p>
          <a:p>
            <a:r>
              <a:rPr lang="en-US" dirty="0" smtClean="0"/>
              <a:t>Combination of cache coherence protocol plus processor memory reorder buffer implements a given machine’s memory consistency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27BE52-A1BA-5049-B46D-8DDF0C19AF09}" type="slidenum">
              <a:rPr lang="en-US" smtClean="0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BD271A-89B0-C048-8833-74504AEB8E34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406400"/>
            <a:ext cx="88519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Maintaining</a:t>
            </a:r>
            <a:r>
              <a:rPr lang="en-US" dirty="0" smtClean="0"/>
              <a:t> Cache Coherence</a:t>
            </a:r>
            <a:endParaRPr lang="en-US" dirty="0"/>
          </a:p>
        </p:txBody>
      </p:sp>
      <p:sp>
        <p:nvSpPr>
          <p:cNvPr id="1565699" name="Rectangle 3"/>
          <p:cNvSpPr>
            <a:spLocks noChangeArrowheads="1"/>
          </p:cNvSpPr>
          <p:nvPr/>
        </p:nvSpPr>
        <p:spPr bwMode="auto">
          <a:xfrm>
            <a:off x="901700" y="1384300"/>
            <a:ext cx="7325724" cy="304442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endParaRPr lang="en-US" sz="2400" dirty="0" smtClean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Hardware support is required such that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only one processor at a time has write </a:t>
            </a:r>
          </a:p>
          <a:p>
            <a:pPr lvl="2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 permission for a location</a:t>
            </a:r>
          </a:p>
          <a:p>
            <a:pPr lvl="2" algn="l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no processor can load a stale copy of </a:t>
            </a:r>
          </a:p>
          <a:p>
            <a:pPr lvl="2" algn="l">
              <a:spcBef>
                <a:spcPct val="0"/>
              </a:spcBef>
            </a:pPr>
            <a:r>
              <a:rPr lang="en-US" sz="2400" dirty="0">
                <a:solidFill>
                  <a:srgbClr val="56127A"/>
                </a:solidFill>
                <a:latin typeface="Verdana" charset="0"/>
              </a:rPr>
              <a:t>  the location after a write</a:t>
            </a:r>
          </a:p>
          <a:p>
            <a:pPr lvl="2" algn="l">
              <a:spcBef>
                <a:spcPct val="0"/>
              </a:spcBef>
            </a:pPr>
            <a:endParaRPr lang="en-US" sz="2400" dirty="0">
              <a:solidFill>
                <a:srgbClr val="56127A"/>
              </a:solidFill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400" dirty="0" err="1">
                <a:solidFill>
                  <a:schemeClr val="tx2"/>
                </a:solidFill>
                <a:latin typeface="Symbol" charset="2"/>
              </a:rPr>
              <a:t></a:t>
            </a:r>
            <a:r>
              <a:rPr lang="en-US" sz="2400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cache coherence protocols</a:t>
            </a:r>
            <a:endParaRPr lang="en-US" sz="2400" dirty="0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91BF59-0CC9-ED4C-BED6-78CE55722A40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455613"/>
            <a:ext cx="7648575" cy="831850"/>
          </a:xfrm>
        </p:spPr>
        <p:txBody>
          <a:bodyPr/>
          <a:lstStyle/>
          <a:p>
            <a:r>
              <a:rPr lang="en-US"/>
              <a:t>Warmup: Parallel I/O</a:t>
            </a:r>
          </a:p>
        </p:txBody>
      </p:sp>
      <p:sp>
        <p:nvSpPr>
          <p:cNvPr id="1569795" name="Rectangle 3"/>
          <p:cNvSpPr>
            <a:spLocks noChangeArrowheads="1"/>
          </p:cNvSpPr>
          <p:nvPr/>
        </p:nvSpPr>
        <p:spPr bwMode="auto">
          <a:xfrm>
            <a:off x="381000" y="5638800"/>
            <a:ext cx="8458199" cy="70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(DMA stands for Direct Memory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Access, means the I/O device can read/write memory autonomous from the CPU)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69796" name="Rectangle 4"/>
          <p:cNvSpPr>
            <a:spLocks noChangeArrowheads="1"/>
          </p:cNvSpPr>
          <p:nvPr/>
        </p:nvSpPr>
        <p:spPr bwMode="auto">
          <a:xfrm>
            <a:off x="1041400" y="4241800"/>
            <a:ext cx="33575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Either Cache or DMA can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be the Bus Master and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effect transfers</a:t>
            </a:r>
          </a:p>
        </p:txBody>
      </p:sp>
      <p:sp>
        <p:nvSpPr>
          <p:cNvPr id="1569797" name="Rectangle 5"/>
          <p:cNvSpPr>
            <a:spLocks noChangeArrowheads="1"/>
          </p:cNvSpPr>
          <p:nvPr/>
        </p:nvSpPr>
        <p:spPr bwMode="auto">
          <a:xfrm>
            <a:off x="6829425" y="4665663"/>
            <a:ext cx="925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DISK</a:t>
            </a:r>
          </a:p>
        </p:txBody>
      </p:sp>
      <p:sp>
        <p:nvSpPr>
          <p:cNvPr id="1569798" name="Rectangle 6"/>
          <p:cNvSpPr>
            <a:spLocks noChangeArrowheads="1"/>
          </p:cNvSpPr>
          <p:nvPr/>
        </p:nvSpPr>
        <p:spPr bwMode="auto">
          <a:xfrm>
            <a:off x="5610225" y="4264025"/>
            <a:ext cx="857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DMA</a:t>
            </a:r>
          </a:p>
        </p:txBody>
      </p:sp>
      <p:sp>
        <p:nvSpPr>
          <p:cNvPr id="1569799" name="Rectangle 7"/>
          <p:cNvSpPr>
            <a:spLocks noChangeArrowheads="1"/>
          </p:cNvSpPr>
          <p:nvPr/>
        </p:nvSpPr>
        <p:spPr bwMode="auto">
          <a:xfrm>
            <a:off x="5457825" y="1617663"/>
            <a:ext cx="1209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569800" name="Rectangle 8"/>
          <p:cNvSpPr>
            <a:spLocks noChangeArrowheads="1"/>
          </p:cNvSpPr>
          <p:nvPr/>
        </p:nvSpPr>
        <p:spPr bwMode="auto">
          <a:xfrm>
            <a:off x="1079500" y="2070100"/>
            <a:ext cx="889000" cy="1041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1" name="Rectangle 9"/>
          <p:cNvSpPr>
            <a:spLocks noChangeArrowheads="1"/>
          </p:cNvSpPr>
          <p:nvPr/>
        </p:nvSpPr>
        <p:spPr bwMode="auto">
          <a:xfrm>
            <a:off x="1127125" y="2343150"/>
            <a:ext cx="931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Proc.</a:t>
            </a:r>
            <a:r>
              <a:rPr lang="en-US" sz="2400">
                <a:latin typeface="Verdana" charset="0"/>
              </a:rPr>
              <a:t> </a:t>
            </a:r>
          </a:p>
        </p:txBody>
      </p:sp>
      <p:sp>
        <p:nvSpPr>
          <p:cNvPr id="1569802" name="Line 10"/>
          <p:cNvSpPr>
            <a:spLocks noChangeShapeType="1"/>
          </p:cNvSpPr>
          <p:nvPr/>
        </p:nvSpPr>
        <p:spPr bwMode="auto">
          <a:xfrm>
            <a:off x="4495800" y="22098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3" name="Oval 11"/>
          <p:cNvSpPr>
            <a:spLocks noChangeArrowheads="1"/>
          </p:cNvSpPr>
          <p:nvPr/>
        </p:nvSpPr>
        <p:spPr bwMode="auto">
          <a:xfrm>
            <a:off x="6870700" y="51181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4" name="Oval 12"/>
          <p:cNvSpPr>
            <a:spLocks noChangeArrowheads="1"/>
          </p:cNvSpPr>
          <p:nvPr/>
        </p:nvSpPr>
        <p:spPr bwMode="auto">
          <a:xfrm>
            <a:off x="6870700" y="38989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5" name="Line 13"/>
          <p:cNvSpPr>
            <a:spLocks noChangeShapeType="1"/>
          </p:cNvSpPr>
          <p:nvPr/>
        </p:nvSpPr>
        <p:spPr bwMode="auto">
          <a:xfrm>
            <a:off x="6858000" y="40386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6" name="Line 14"/>
          <p:cNvSpPr>
            <a:spLocks noChangeShapeType="1"/>
          </p:cNvSpPr>
          <p:nvPr/>
        </p:nvSpPr>
        <p:spPr bwMode="auto">
          <a:xfrm>
            <a:off x="7772400" y="40386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7" name="Rectangle 15"/>
          <p:cNvSpPr>
            <a:spLocks noChangeArrowheads="1"/>
          </p:cNvSpPr>
          <p:nvPr/>
        </p:nvSpPr>
        <p:spPr bwMode="auto">
          <a:xfrm>
            <a:off x="5499100" y="1460500"/>
            <a:ext cx="1193800" cy="157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8" name="Rectangle 16"/>
          <p:cNvSpPr>
            <a:spLocks noChangeArrowheads="1"/>
          </p:cNvSpPr>
          <p:nvPr/>
        </p:nvSpPr>
        <p:spPr bwMode="auto">
          <a:xfrm>
            <a:off x="5575300" y="4051300"/>
            <a:ext cx="965200" cy="81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09" name="Rectangle 17"/>
          <p:cNvSpPr>
            <a:spLocks noChangeArrowheads="1"/>
          </p:cNvSpPr>
          <p:nvPr/>
        </p:nvSpPr>
        <p:spPr bwMode="auto">
          <a:xfrm>
            <a:off x="3441700" y="2146300"/>
            <a:ext cx="10414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0" name="Line 18"/>
          <p:cNvSpPr>
            <a:spLocks noChangeShapeType="1"/>
          </p:cNvSpPr>
          <p:nvPr/>
        </p:nvSpPr>
        <p:spPr bwMode="auto">
          <a:xfrm>
            <a:off x="4495800" y="24384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1" name="Line 19"/>
          <p:cNvSpPr>
            <a:spLocks noChangeShapeType="1"/>
          </p:cNvSpPr>
          <p:nvPr/>
        </p:nvSpPr>
        <p:spPr bwMode="auto">
          <a:xfrm>
            <a:off x="4495800" y="29718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2" name="Rectangle 20"/>
          <p:cNvSpPr>
            <a:spLocks noChangeArrowheads="1"/>
          </p:cNvSpPr>
          <p:nvPr/>
        </p:nvSpPr>
        <p:spPr bwMode="auto">
          <a:xfrm>
            <a:off x="2336800" y="2965450"/>
            <a:ext cx="690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R/W </a:t>
            </a:r>
          </a:p>
        </p:txBody>
      </p:sp>
      <p:sp>
        <p:nvSpPr>
          <p:cNvPr id="1569813" name="Rectangle 21"/>
          <p:cNvSpPr>
            <a:spLocks noChangeArrowheads="1"/>
          </p:cNvSpPr>
          <p:nvPr/>
        </p:nvSpPr>
        <p:spPr bwMode="auto">
          <a:xfrm>
            <a:off x="2260600" y="2457450"/>
            <a:ext cx="1077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Data (D)</a:t>
            </a:r>
          </a:p>
        </p:txBody>
      </p:sp>
      <p:sp>
        <p:nvSpPr>
          <p:cNvPr id="1569814" name="Line 22"/>
          <p:cNvSpPr>
            <a:spLocks noChangeShapeType="1"/>
          </p:cNvSpPr>
          <p:nvPr/>
        </p:nvSpPr>
        <p:spPr bwMode="auto">
          <a:xfrm>
            <a:off x="5029200" y="35052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5" name="Line 23"/>
          <p:cNvSpPr>
            <a:spLocks noChangeShapeType="1"/>
          </p:cNvSpPr>
          <p:nvPr/>
        </p:nvSpPr>
        <p:spPr bwMode="auto">
          <a:xfrm>
            <a:off x="5029200" y="41910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6" name="Line 24"/>
          <p:cNvSpPr>
            <a:spLocks noChangeShapeType="1"/>
          </p:cNvSpPr>
          <p:nvPr/>
        </p:nvSpPr>
        <p:spPr bwMode="auto">
          <a:xfrm>
            <a:off x="4876800" y="3505200"/>
            <a:ext cx="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7" name="Line 25"/>
          <p:cNvSpPr>
            <a:spLocks noChangeShapeType="1"/>
          </p:cNvSpPr>
          <p:nvPr/>
        </p:nvSpPr>
        <p:spPr bwMode="auto">
          <a:xfrm>
            <a:off x="4876800" y="4495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8" name="Line 26"/>
          <p:cNvSpPr>
            <a:spLocks noChangeShapeType="1"/>
          </p:cNvSpPr>
          <p:nvPr/>
        </p:nvSpPr>
        <p:spPr bwMode="auto">
          <a:xfrm>
            <a:off x="6553200" y="4495800"/>
            <a:ext cx="304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19" name="Line 27"/>
          <p:cNvSpPr>
            <a:spLocks noChangeShapeType="1"/>
          </p:cNvSpPr>
          <p:nvPr/>
        </p:nvSpPr>
        <p:spPr bwMode="auto">
          <a:xfrm>
            <a:off x="1981200" y="29718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0" name="Line 28"/>
          <p:cNvSpPr>
            <a:spLocks noChangeShapeType="1"/>
          </p:cNvSpPr>
          <p:nvPr/>
        </p:nvSpPr>
        <p:spPr bwMode="auto">
          <a:xfrm>
            <a:off x="1981200" y="2438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1" name="Line 29"/>
          <p:cNvSpPr>
            <a:spLocks noChangeShapeType="1"/>
          </p:cNvSpPr>
          <p:nvPr/>
        </p:nvSpPr>
        <p:spPr bwMode="auto">
          <a:xfrm>
            <a:off x="1981200" y="22098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2" name="Line 30"/>
          <p:cNvSpPr>
            <a:spLocks noChangeShapeType="1"/>
          </p:cNvSpPr>
          <p:nvPr/>
        </p:nvSpPr>
        <p:spPr bwMode="auto">
          <a:xfrm>
            <a:off x="4724400" y="3505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3" name="Line 31"/>
          <p:cNvSpPr>
            <a:spLocks noChangeShapeType="1"/>
          </p:cNvSpPr>
          <p:nvPr/>
        </p:nvSpPr>
        <p:spPr bwMode="auto">
          <a:xfrm>
            <a:off x="4724400" y="4724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24" name="Rectangle 32"/>
          <p:cNvSpPr>
            <a:spLocks noChangeArrowheads="1"/>
          </p:cNvSpPr>
          <p:nvPr/>
        </p:nvSpPr>
        <p:spPr bwMode="auto">
          <a:xfrm>
            <a:off x="3482975" y="2371725"/>
            <a:ext cx="958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</a:t>
            </a:r>
          </a:p>
        </p:txBody>
      </p:sp>
      <p:sp>
        <p:nvSpPr>
          <p:cNvPr id="1569825" name="Rectangle 33"/>
          <p:cNvSpPr>
            <a:spLocks noChangeArrowheads="1"/>
          </p:cNvSpPr>
          <p:nvPr/>
        </p:nvSpPr>
        <p:spPr bwMode="auto">
          <a:xfrm>
            <a:off x="2032000" y="1847850"/>
            <a:ext cx="139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Address (A)</a:t>
            </a:r>
          </a:p>
        </p:txBody>
      </p:sp>
      <p:sp>
        <p:nvSpPr>
          <p:cNvPr id="1569826" name="Rectangle 34"/>
          <p:cNvSpPr>
            <a:spLocks noChangeArrowheads="1"/>
          </p:cNvSpPr>
          <p:nvPr/>
        </p:nvSpPr>
        <p:spPr bwMode="auto">
          <a:xfrm>
            <a:off x="5080000" y="3905250"/>
            <a:ext cx="323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A</a:t>
            </a:r>
          </a:p>
        </p:txBody>
      </p:sp>
      <p:sp>
        <p:nvSpPr>
          <p:cNvPr id="1569827" name="Rectangle 35"/>
          <p:cNvSpPr>
            <a:spLocks noChangeArrowheads="1"/>
          </p:cNvSpPr>
          <p:nvPr/>
        </p:nvSpPr>
        <p:spPr bwMode="auto">
          <a:xfrm>
            <a:off x="5080000" y="4210050"/>
            <a:ext cx="341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D</a:t>
            </a:r>
          </a:p>
        </p:txBody>
      </p:sp>
      <p:sp>
        <p:nvSpPr>
          <p:cNvPr id="1569828" name="Rectangle 36"/>
          <p:cNvSpPr>
            <a:spLocks noChangeArrowheads="1"/>
          </p:cNvSpPr>
          <p:nvPr/>
        </p:nvSpPr>
        <p:spPr bwMode="auto">
          <a:xfrm>
            <a:off x="4902200" y="4730750"/>
            <a:ext cx="690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R/W </a:t>
            </a:r>
          </a:p>
        </p:txBody>
      </p:sp>
      <p:sp>
        <p:nvSpPr>
          <p:cNvPr id="1569829" name="Rectangle 37"/>
          <p:cNvSpPr>
            <a:spLocks noChangeArrowheads="1"/>
          </p:cNvSpPr>
          <p:nvPr/>
        </p:nvSpPr>
        <p:spPr bwMode="auto">
          <a:xfrm>
            <a:off x="5640388" y="3155950"/>
            <a:ext cx="2252662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Page transfers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occur while the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Processor is running</a:t>
            </a:r>
          </a:p>
        </p:txBody>
      </p:sp>
      <p:sp>
        <p:nvSpPr>
          <p:cNvPr id="1569830" name="Rectangle 38"/>
          <p:cNvSpPr>
            <a:spLocks noChangeArrowheads="1"/>
          </p:cNvSpPr>
          <p:nvPr/>
        </p:nvSpPr>
        <p:spPr bwMode="auto">
          <a:xfrm>
            <a:off x="4410075" y="1681163"/>
            <a:ext cx="10048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Memory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  Bus</a:t>
            </a:r>
          </a:p>
        </p:txBody>
      </p:sp>
      <p:sp>
        <p:nvSpPr>
          <p:cNvPr id="1569831" name="Line 39"/>
          <p:cNvSpPr>
            <a:spLocks noChangeShapeType="1"/>
          </p:cNvSpPr>
          <p:nvPr/>
        </p:nvSpPr>
        <p:spPr bwMode="auto">
          <a:xfrm>
            <a:off x="4724400" y="29718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2" name="Line 40"/>
          <p:cNvSpPr>
            <a:spLocks noChangeShapeType="1"/>
          </p:cNvSpPr>
          <p:nvPr/>
        </p:nvSpPr>
        <p:spPr bwMode="auto">
          <a:xfrm>
            <a:off x="4876800" y="24384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3" name="Line 41"/>
          <p:cNvSpPr>
            <a:spLocks noChangeShapeType="1"/>
          </p:cNvSpPr>
          <p:nvPr/>
        </p:nvSpPr>
        <p:spPr bwMode="auto">
          <a:xfrm>
            <a:off x="5029200" y="2209800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4" name="Freeform 42"/>
          <p:cNvSpPr>
            <a:spLocks/>
          </p:cNvSpPr>
          <p:nvPr/>
        </p:nvSpPr>
        <p:spPr bwMode="auto">
          <a:xfrm>
            <a:off x="5002213" y="2806700"/>
            <a:ext cx="2097087" cy="1562100"/>
          </a:xfrm>
          <a:custGeom>
            <a:avLst/>
            <a:gdLst/>
            <a:ahLst/>
            <a:cxnLst>
              <a:cxn ang="0">
                <a:pos x="489" y="0"/>
              </a:cxn>
              <a:cxn ang="0">
                <a:pos x="161" y="192"/>
              </a:cxn>
              <a:cxn ang="0">
                <a:pos x="193" y="672"/>
              </a:cxn>
              <a:cxn ang="0">
                <a:pos x="1321" y="984"/>
              </a:cxn>
            </a:cxnLst>
            <a:rect l="0" t="0" r="r" b="b"/>
            <a:pathLst>
              <a:path w="1321" h="984">
                <a:moveTo>
                  <a:pt x="489" y="0"/>
                </a:moveTo>
                <a:cubicBezTo>
                  <a:pt x="349" y="40"/>
                  <a:pt x="210" y="80"/>
                  <a:pt x="161" y="192"/>
                </a:cubicBezTo>
                <a:cubicBezTo>
                  <a:pt x="112" y="304"/>
                  <a:pt x="0" y="540"/>
                  <a:pt x="193" y="672"/>
                </a:cubicBezTo>
                <a:cubicBezTo>
                  <a:pt x="386" y="804"/>
                  <a:pt x="853" y="894"/>
                  <a:pt x="1321" y="984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5" name="Rectangle 43"/>
          <p:cNvSpPr>
            <a:spLocks noChangeArrowheads="1"/>
          </p:cNvSpPr>
          <p:nvPr/>
        </p:nvSpPr>
        <p:spPr bwMode="auto">
          <a:xfrm>
            <a:off x="7200900" y="4286250"/>
            <a:ext cx="203200" cy="20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9836" name="Rectangle 44"/>
          <p:cNvSpPr>
            <a:spLocks noChangeArrowheads="1"/>
          </p:cNvSpPr>
          <p:nvPr/>
        </p:nvSpPr>
        <p:spPr bwMode="auto">
          <a:xfrm>
            <a:off x="5873750" y="2730500"/>
            <a:ext cx="203200" cy="203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09EC36-0784-0D4F-B510-596ADD7E4286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Problems with Parallel I/O</a:t>
            </a:r>
          </a:p>
        </p:txBody>
      </p:sp>
      <p:sp>
        <p:nvSpPr>
          <p:cNvPr id="1571843" name="Rectangle 3"/>
          <p:cNvSpPr>
            <a:spLocks noChangeArrowheads="1"/>
          </p:cNvSpPr>
          <p:nvPr/>
        </p:nvSpPr>
        <p:spPr bwMode="auto">
          <a:xfrm>
            <a:off x="1041400" y="4622800"/>
            <a:ext cx="6986588" cy="1631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Memory      Disk: Physical memory may be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                             stale if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 cache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copy is dirty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/>
            </a:r>
            <a:br>
              <a:rPr lang="en-US" sz="2000" dirty="0">
                <a:solidFill>
                  <a:srgbClr val="56127A"/>
                </a:solidFill>
                <a:latin typeface="Verdana" charset="0"/>
              </a:rPr>
            </a:b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Disk     Memory:  Cache may hold </a:t>
            </a: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stale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data and not 			see memory writes </a:t>
            </a:r>
            <a:endParaRPr lang="en-US" sz="2000" u="sng" dirty="0">
              <a:solidFill>
                <a:srgbClr val="56127A"/>
              </a:solidFill>
              <a:latin typeface="Verdana" charset="0"/>
            </a:endParaRPr>
          </a:p>
        </p:txBody>
      </p:sp>
      <p:grpSp>
        <p:nvGrpSpPr>
          <p:cNvPr id="1571844" name="Group 4"/>
          <p:cNvGrpSpPr>
            <a:grpSpLocks/>
          </p:cNvGrpSpPr>
          <p:nvPr/>
        </p:nvGrpSpPr>
        <p:grpSpPr bwMode="auto">
          <a:xfrm>
            <a:off x="1079500" y="1446213"/>
            <a:ext cx="6769100" cy="3494087"/>
            <a:chOff x="680" y="911"/>
            <a:chExt cx="4264" cy="2201"/>
          </a:xfrm>
        </p:grpSpPr>
        <p:sp>
          <p:nvSpPr>
            <p:cNvPr id="1571845" name="Rectangle 5"/>
            <p:cNvSpPr>
              <a:spLocks noChangeArrowheads="1"/>
            </p:cNvSpPr>
            <p:nvPr/>
          </p:nvSpPr>
          <p:spPr bwMode="auto">
            <a:xfrm>
              <a:off x="4350" y="2699"/>
              <a:ext cx="5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DISK</a:t>
              </a:r>
            </a:p>
          </p:txBody>
        </p:sp>
        <p:sp>
          <p:nvSpPr>
            <p:cNvPr id="1571846" name="Rectangle 6"/>
            <p:cNvSpPr>
              <a:spLocks noChangeArrowheads="1"/>
            </p:cNvSpPr>
            <p:nvPr/>
          </p:nvSpPr>
          <p:spPr bwMode="auto">
            <a:xfrm>
              <a:off x="2830" y="2366"/>
              <a:ext cx="5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latin typeface="Verdana" charset="0"/>
                </a:rPr>
                <a:t> </a:t>
              </a:r>
              <a:r>
                <a:rPr lang="en-US" sz="2000">
                  <a:latin typeface="Verdana" charset="0"/>
                </a:rPr>
                <a:t>DMA</a:t>
              </a:r>
            </a:p>
          </p:txBody>
        </p:sp>
        <p:sp>
          <p:nvSpPr>
            <p:cNvPr id="1571847" name="Rectangle 7"/>
            <p:cNvSpPr>
              <a:spLocks noChangeArrowheads="1"/>
            </p:cNvSpPr>
            <p:nvPr/>
          </p:nvSpPr>
          <p:spPr bwMode="auto">
            <a:xfrm>
              <a:off x="3630" y="1067"/>
              <a:ext cx="76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Physical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Memory</a:t>
              </a:r>
            </a:p>
          </p:txBody>
        </p:sp>
        <p:sp>
          <p:nvSpPr>
            <p:cNvPr id="1571848" name="Rectangle 8"/>
            <p:cNvSpPr>
              <a:spLocks noChangeArrowheads="1"/>
            </p:cNvSpPr>
            <p:nvPr/>
          </p:nvSpPr>
          <p:spPr bwMode="auto">
            <a:xfrm>
              <a:off x="680" y="1400"/>
              <a:ext cx="560" cy="6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49" name="Rectangle 9"/>
            <p:cNvSpPr>
              <a:spLocks noChangeArrowheads="1"/>
            </p:cNvSpPr>
            <p:nvPr/>
          </p:nvSpPr>
          <p:spPr bwMode="auto">
            <a:xfrm>
              <a:off x="702" y="1596"/>
              <a:ext cx="5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Proc.</a:t>
              </a:r>
              <a:endParaRPr lang="en-US" sz="2400">
                <a:latin typeface="Verdana" charset="0"/>
              </a:endParaRPr>
            </a:p>
          </p:txBody>
        </p:sp>
        <p:sp>
          <p:nvSpPr>
            <p:cNvPr id="1571850" name="Oval 10"/>
            <p:cNvSpPr>
              <a:spLocks noChangeArrowheads="1"/>
            </p:cNvSpPr>
            <p:nvPr/>
          </p:nvSpPr>
          <p:spPr bwMode="auto">
            <a:xfrm>
              <a:off x="4376" y="2936"/>
              <a:ext cx="560" cy="1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1" name="Oval 11"/>
            <p:cNvSpPr>
              <a:spLocks noChangeArrowheads="1"/>
            </p:cNvSpPr>
            <p:nvPr/>
          </p:nvSpPr>
          <p:spPr bwMode="auto">
            <a:xfrm>
              <a:off x="4376" y="2120"/>
              <a:ext cx="560" cy="17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2" name="Line 12"/>
            <p:cNvSpPr>
              <a:spLocks noChangeShapeType="1"/>
            </p:cNvSpPr>
            <p:nvPr/>
          </p:nvSpPr>
          <p:spPr bwMode="auto">
            <a:xfrm>
              <a:off x="4368" y="2208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3" name="Line 13"/>
            <p:cNvSpPr>
              <a:spLocks noChangeShapeType="1"/>
            </p:cNvSpPr>
            <p:nvPr/>
          </p:nvSpPr>
          <p:spPr bwMode="auto">
            <a:xfrm>
              <a:off x="4944" y="2208"/>
              <a:ext cx="0" cy="8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4" name="Rectangle 14"/>
            <p:cNvSpPr>
              <a:spLocks noChangeArrowheads="1"/>
            </p:cNvSpPr>
            <p:nvPr/>
          </p:nvSpPr>
          <p:spPr bwMode="auto">
            <a:xfrm>
              <a:off x="3656" y="1016"/>
              <a:ext cx="752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5" name="Rectangle 15"/>
            <p:cNvSpPr>
              <a:spLocks noChangeArrowheads="1"/>
            </p:cNvSpPr>
            <p:nvPr/>
          </p:nvSpPr>
          <p:spPr bwMode="auto">
            <a:xfrm>
              <a:off x="2840" y="2312"/>
              <a:ext cx="608" cy="4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6" name="Rectangle 16"/>
            <p:cNvSpPr>
              <a:spLocks noChangeArrowheads="1"/>
            </p:cNvSpPr>
            <p:nvPr/>
          </p:nvSpPr>
          <p:spPr bwMode="auto">
            <a:xfrm>
              <a:off x="1784" y="1304"/>
              <a:ext cx="656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7" name="Line 17"/>
            <p:cNvSpPr>
              <a:spLocks noChangeShapeType="1"/>
            </p:cNvSpPr>
            <p:nvPr/>
          </p:nvSpPr>
          <p:spPr bwMode="auto">
            <a:xfrm>
              <a:off x="3456" y="2496"/>
              <a:ext cx="912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58" name="Rectangle 18"/>
            <p:cNvSpPr>
              <a:spLocks noChangeArrowheads="1"/>
            </p:cNvSpPr>
            <p:nvPr/>
          </p:nvSpPr>
          <p:spPr bwMode="auto">
            <a:xfrm>
              <a:off x="1810" y="1750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Cache</a:t>
              </a:r>
            </a:p>
          </p:txBody>
        </p:sp>
        <p:sp>
          <p:nvSpPr>
            <p:cNvPr id="1571859" name="Arc 19"/>
            <p:cNvSpPr>
              <a:spLocks/>
            </p:cNvSpPr>
            <p:nvPr/>
          </p:nvSpPr>
          <p:spPr bwMode="auto">
            <a:xfrm>
              <a:off x="3397" y="2064"/>
              <a:ext cx="1200" cy="384"/>
            </a:xfrm>
            <a:custGeom>
              <a:avLst/>
              <a:gdLst>
                <a:gd name="G0" fmla="+- 18899 0 0"/>
                <a:gd name="G1" fmla="+- 0 0 0"/>
                <a:gd name="G2" fmla="+- 21600 0 0"/>
                <a:gd name="T0" fmla="*/ 18899 w 18899"/>
                <a:gd name="T1" fmla="*/ 21600 h 21600"/>
                <a:gd name="T2" fmla="*/ 0 w 18899"/>
                <a:gd name="T3" fmla="*/ 10459 h 21600"/>
                <a:gd name="T4" fmla="*/ 18899 w 1889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899" h="21600" fill="none" extrusionOk="0">
                  <a:moveTo>
                    <a:pt x="18899" y="21599"/>
                  </a:moveTo>
                  <a:cubicBezTo>
                    <a:pt x="11041" y="21599"/>
                    <a:pt x="3804" y="17333"/>
                    <a:pt x="0" y="10458"/>
                  </a:cubicBezTo>
                </a:path>
                <a:path w="18899" h="21600" stroke="0" extrusionOk="0">
                  <a:moveTo>
                    <a:pt x="18899" y="21599"/>
                  </a:moveTo>
                  <a:cubicBezTo>
                    <a:pt x="11041" y="21599"/>
                    <a:pt x="3804" y="17333"/>
                    <a:pt x="0" y="10458"/>
                  </a:cubicBezTo>
                  <a:lnTo>
                    <a:pt x="18899" y="0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0" name="Arc 20"/>
            <p:cNvSpPr>
              <a:spLocks/>
            </p:cNvSpPr>
            <p:nvPr/>
          </p:nvSpPr>
          <p:spPr bwMode="auto">
            <a:xfrm>
              <a:off x="3361" y="1777"/>
              <a:ext cx="576" cy="288"/>
            </a:xfrm>
            <a:custGeom>
              <a:avLst/>
              <a:gdLst>
                <a:gd name="G0" fmla="+- 17114 0 0"/>
                <a:gd name="G1" fmla="+- 21600 0 0"/>
                <a:gd name="G2" fmla="+- 21600 0 0"/>
                <a:gd name="T0" fmla="*/ 0 w 17114"/>
                <a:gd name="T1" fmla="*/ 8422 h 21600"/>
                <a:gd name="T2" fmla="*/ 17084 w 17114"/>
                <a:gd name="T3" fmla="*/ 0 h 21600"/>
                <a:gd name="T4" fmla="*/ 17114 w 171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114" h="21600" fill="none" extrusionOk="0">
                  <a:moveTo>
                    <a:pt x="-1" y="8421"/>
                  </a:moveTo>
                  <a:cubicBezTo>
                    <a:pt x="4082" y="3119"/>
                    <a:pt x="10392" y="9"/>
                    <a:pt x="17084" y="0"/>
                  </a:cubicBezTo>
                </a:path>
                <a:path w="17114" h="21600" stroke="0" extrusionOk="0">
                  <a:moveTo>
                    <a:pt x="-1" y="8421"/>
                  </a:moveTo>
                  <a:cubicBezTo>
                    <a:pt x="4082" y="3119"/>
                    <a:pt x="10392" y="9"/>
                    <a:pt x="17084" y="0"/>
                  </a:cubicBezTo>
                  <a:lnTo>
                    <a:pt x="17114" y="21600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1" name="Rectangle 21"/>
            <p:cNvSpPr>
              <a:spLocks noChangeArrowheads="1"/>
            </p:cNvSpPr>
            <p:nvPr/>
          </p:nvSpPr>
          <p:spPr bwMode="auto">
            <a:xfrm>
              <a:off x="3892" y="1544"/>
              <a:ext cx="276" cy="3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2" name="Rectangle 22"/>
            <p:cNvSpPr>
              <a:spLocks noChangeArrowheads="1"/>
            </p:cNvSpPr>
            <p:nvPr/>
          </p:nvSpPr>
          <p:spPr bwMode="auto">
            <a:xfrm>
              <a:off x="2778" y="1299"/>
              <a:ext cx="69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Memory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 Bus</a:t>
              </a:r>
            </a:p>
          </p:txBody>
        </p:sp>
        <p:sp>
          <p:nvSpPr>
            <p:cNvPr id="1571863" name="Line 23"/>
            <p:cNvSpPr>
              <a:spLocks noChangeShapeType="1"/>
            </p:cNvSpPr>
            <p:nvPr/>
          </p:nvSpPr>
          <p:spPr bwMode="auto">
            <a:xfrm>
              <a:off x="1248" y="1728"/>
              <a:ext cx="528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4" name="Rectangle 24" descr="Light vertical"/>
            <p:cNvSpPr>
              <a:spLocks noChangeArrowheads="1"/>
            </p:cNvSpPr>
            <p:nvPr/>
          </p:nvSpPr>
          <p:spPr bwMode="auto">
            <a:xfrm>
              <a:off x="3896" y="1592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5" name="Rectangle 25" descr="Light vertical"/>
            <p:cNvSpPr>
              <a:spLocks noChangeArrowheads="1"/>
            </p:cNvSpPr>
            <p:nvPr/>
          </p:nvSpPr>
          <p:spPr bwMode="auto">
            <a:xfrm>
              <a:off x="3896" y="1784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6" name="Rectangle 26" descr="Light vertical"/>
            <p:cNvSpPr>
              <a:spLocks noChangeArrowheads="1"/>
            </p:cNvSpPr>
            <p:nvPr/>
          </p:nvSpPr>
          <p:spPr bwMode="auto">
            <a:xfrm>
              <a:off x="1976" y="1400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7" name="Rectangle 27" descr="Light vertical"/>
            <p:cNvSpPr>
              <a:spLocks noChangeArrowheads="1"/>
            </p:cNvSpPr>
            <p:nvPr/>
          </p:nvSpPr>
          <p:spPr bwMode="auto">
            <a:xfrm>
              <a:off x="1976" y="1592"/>
              <a:ext cx="272" cy="80"/>
            </a:xfrm>
            <a:prstGeom prst="rect">
              <a:avLst/>
            </a:prstGeom>
            <a:pattFill prst="ltVert">
              <a:fgClr>
                <a:schemeClr val="accent1"/>
              </a:fgClr>
              <a:bgClr>
                <a:schemeClr val="bg1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8" name="Line 28"/>
            <p:cNvSpPr>
              <a:spLocks noChangeShapeType="1"/>
            </p:cNvSpPr>
            <p:nvPr/>
          </p:nvSpPr>
          <p:spPr bwMode="auto">
            <a:xfrm>
              <a:off x="2448" y="1680"/>
              <a:ext cx="120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69" name="Rectangle 29"/>
            <p:cNvSpPr>
              <a:spLocks noChangeArrowheads="1"/>
            </p:cNvSpPr>
            <p:nvPr/>
          </p:nvSpPr>
          <p:spPr bwMode="auto">
            <a:xfrm>
              <a:off x="4564" y="2360"/>
              <a:ext cx="276" cy="32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0" name="Line 30"/>
            <p:cNvSpPr>
              <a:spLocks noChangeShapeType="1"/>
            </p:cNvSpPr>
            <p:nvPr/>
          </p:nvSpPr>
          <p:spPr bwMode="auto">
            <a:xfrm>
              <a:off x="3072" y="1680"/>
              <a:ext cx="0" cy="624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1" name="Arc 31"/>
            <p:cNvSpPr>
              <a:spLocks/>
            </p:cNvSpPr>
            <p:nvPr/>
          </p:nvSpPr>
          <p:spPr bwMode="auto">
            <a:xfrm>
              <a:off x="3313" y="1897"/>
              <a:ext cx="96" cy="360"/>
            </a:xfrm>
            <a:custGeom>
              <a:avLst/>
              <a:gdLst>
                <a:gd name="G0" fmla="+- 21600 0 0"/>
                <a:gd name="G1" fmla="+- 18877 0 0"/>
                <a:gd name="G2" fmla="+- 21600 0 0"/>
                <a:gd name="T0" fmla="*/ 21600 w 21600"/>
                <a:gd name="T1" fmla="*/ 40477 h 40477"/>
                <a:gd name="T2" fmla="*/ 11101 w 21600"/>
                <a:gd name="T3" fmla="*/ 0 h 40477"/>
                <a:gd name="T4" fmla="*/ 21600 w 21600"/>
                <a:gd name="T5" fmla="*/ 18877 h 40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0477" fill="none" extrusionOk="0">
                  <a:moveTo>
                    <a:pt x="21600" y="40476"/>
                  </a:moveTo>
                  <a:cubicBezTo>
                    <a:pt x="9670" y="40477"/>
                    <a:pt x="0" y="30806"/>
                    <a:pt x="0" y="18877"/>
                  </a:cubicBezTo>
                  <a:cubicBezTo>
                    <a:pt x="0" y="11036"/>
                    <a:pt x="4248" y="3811"/>
                    <a:pt x="11101" y="0"/>
                  </a:cubicBezTo>
                </a:path>
                <a:path w="21600" h="40477" stroke="0" extrusionOk="0">
                  <a:moveTo>
                    <a:pt x="21600" y="40476"/>
                  </a:moveTo>
                  <a:cubicBezTo>
                    <a:pt x="9670" y="40477"/>
                    <a:pt x="0" y="30806"/>
                    <a:pt x="0" y="18877"/>
                  </a:cubicBezTo>
                  <a:cubicBezTo>
                    <a:pt x="0" y="11036"/>
                    <a:pt x="4248" y="3811"/>
                    <a:pt x="11101" y="0"/>
                  </a:cubicBezTo>
                  <a:lnTo>
                    <a:pt x="21600" y="18877"/>
                  </a:lnTo>
                  <a:close/>
                </a:path>
              </a:pathLst>
            </a:custGeom>
            <a:noFill/>
            <a:ln w="50800" cap="rnd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2" name="Rectangle 32"/>
            <p:cNvSpPr>
              <a:spLocks noChangeArrowheads="1"/>
            </p:cNvSpPr>
            <p:nvPr/>
          </p:nvSpPr>
          <p:spPr bwMode="auto">
            <a:xfrm>
              <a:off x="1910" y="911"/>
              <a:ext cx="115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Cached portions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     of page</a:t>
              </a:r>
            </a:p>
          </p:txBody>
        </p:sp>
        <p:sp>
          <p:nvSpPr>
            <p:cNvPr id="1571873" name="Arc 33"/>
            <p:cNvSpPr>
              <a:spLocks/>
            </p:cNvSpPr>
            <p:nvPr/>
          </p:nvSpPr>
          <p:spPr bwMode="auto">
            <a:xfrm>
              <a:off x="1681" y="1009"/>
              <a:ext cx="240" cy="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967 w 21967"/>
                <a:gd name="T1" fmla="*/ 43197 h 43200"/>
                <a:gd name="T2" fmla="*/ 21508 w 21967"/>
                <a:gd name="T3" fmla="*/ 0 h 43200"/>
                <a:gd name="T4" fmla="*/ 21600 w 2196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67" h="43200" fill="none" extrusionOk="0">
                  <a:moveTo>
                    <a:pt x="21966" y="43196"/>
                  </a:moveTo>
                  <a:cubicBezTo>
                    <a:pt x="21844" y="43198"/>
                    <a:pt x="21722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6"/>
                    <a:pt x="9614" y="50"/>
                    <a:pt x="21508" y="0"/>
                  </a:cubicBezTo>
                </a:path>
                <a:path w="21967" h="43200" stroke="0" extrusionOk="0">
                  <a:moveTo>
                    <a:pt x="21966" y="43196"/>
                  </a:moveTo>
                  <a:cubicBezTo>
                    <a:pt x="21844" y="43198"/>
                    <a:pt x="21722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6"/>
                    <a:pt x="9614" y="50"/>
                    <a:pt x="2150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4" name="Arc 34"/>
            <p:cNvSpPr>
              <a:spLocks/>
            </p:cNvSpPr>
            <p:nvPr/>
          </p:nvSpPr>
          <p:spPr bwMode="auto">
            <a:xfrm>
              <a:off x="1681" y="1344"/>
              <a:ext cx="240" cy="96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</a:path>
                <a:path w="21600" h="21600" stroke="0" extrusionOk="0">
                  <a:moveTo>
                    <a:pt x="21600" y="21599"/>
                  </a:moveTo>
                  <a:cubicBezTo>
                    <a:pt x="9670" y="21599"/>
                    <a:pt x="-1" y="11929"/>
                    <a:pt x="-1" y="-1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875" name="Rectangle 35"/>
            <p:cNvSpPr>
              <a:spLocks noChangeArrowheads="1"/>
            </p:cNvSpPr>
            <p:nvPr/>
          </p:nvSpPr>
          <p:spPr bwMode="auto">
            <a:xfrm>
              <a:off x="3350" y="2015"/>
              <a:ext cx="10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DMA transfers</a:t>
              </a:r>
            </a:p>
          </p:txBody>
        </p:sp>
        <p:sp>
          <p:nvSpPr>
            <p:cNvPr id="1571876" name="Line 36"/>
            <p:cNvSpPr>
              <a:spLocks noChangeShapeType="1"/>
            </p:cNvSpPr>
            <p:nvPr/>
          </p:nvSpPr>
          <p:spPr bwMode="auto">
            <a:xfrm>
              <a:off x="1440" y="3034"/>
              <a:ext cx="144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1877" name="Line 37"/>
          <p:cNvSpPr>
            <a:spLocks noChangeShapeType="1"/>
          </p:cNvSpPr>
          <p:nvPr/>
        </p:nvSpPr>
        <p:spPr bwMode="auto">
          <a:xfrm>
            <a:off x="1782763" y="5730875"/>
            <a:ext cx="228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058884-EFCC-7C4C-8296-C859A3286BF4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Snoopy Cache</a:t>
            </a:r>
            <a:r>
              <a:rPr lang="en-US" sz="3600" i="1"/>
              <a:t> </a:t>
            </a:r>
            <a:r>
              <a:rPr lang="en-US" sz="2800" i="1"/>
              <a:t>Goodman 1983</a:t>
            </a:r>
          </a:p>
        </p:txBody>
      </p:sp>
      <p:sp>
        <p:nvSpPr>
          <p:cNvPr id="157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193800"/>
            <a:ext cx="7683500" cy="1890713"/>
          </a:xfrm>
        </p:spPr>
        <p:txBody>
          <a:bodyPr/>
          <a:lstStyle/>
          <a:p>
            <a:r>
              <a:rPr lang="en-US"/>
              <a:t>Idea: Have cache watch (or snoop upon) DMA transfers, and then “do the right thing”</a:t>
            </a:r>
          </a:p>
          <a:p>
            <a:r>
              <a:rPr lang="en-US"/>
              <a:t>Snoopy cache tags are dual-ported</a:t>
            </a:r>
          </a:p>
        </p:txBody>
      </p:sp>
      <p:grpSp>
        <p:nvGrpSpPr>
          <p:cNvPr id="1573892" name="Group 4"/>
          <p:cNvGrpSpPr>
            <a:grpSpLocks/>
          </p:cNvGrpSpPr>
          <p:nvPr/>
        </p:nvGrpSpPr>
        <p:grpSpPr bwMode="auto">
          <a:xfrm>
            <a:off x="1673225" y="3163888"/>
            <a:ext cx="6602413" cy="2919412"/>
            <a:chOff x="1054" y="1993"/>
            <a:chExt cx="4159" cy="1839"/>
          </a:xfrm>
        </p:grpSpPr>
        <p:sp>
          <p:nvSpPr>
            <p:cNvPr id="1573893" name="Rectangle 5"/>
            <p:cNvSpPr>
              <a:spLocks noChangeArrowheads="1"/>
            </p:cNvSpPr>
            <p:nvPr/>
          </p:nvSpPr>
          <p:spPr bwMode="auto">
            <a:xfrm>
              <a:off x="1064" y="264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4" name="Rectangle 6"/>
            <p:cNvSpPr>
              <a:spLocks noChangeArrowheads="1"/>
            </p:cNvSpPr>
            <p:nvPr/>
          </p:nvSpPr>
          <p:spPr bwMode="auto">
            <a:xfrm>
              <a:off x="1054" y="2844"/>
              <a:ext cx="6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Proc.</a:t>
              </a:r>
              <a:r>
                <a:rPr lang="en-US" sz="2400">
                  <a:latin typeface="Verdana" charset="0"/>
                </a:rPr>
                <a:t> </a:t>
              </a:r>
            </a:p>
          </p:txBody>
        </p:sp>
        <p:sp>
          <p:nvSpPr>
            <p:cNvPr id="1573895" name="Rectangle 7"/>
            <p:cNvSpPr>
              <a:spLocks noChangeArrowheads="1"/>
            </p:cNvSpPr>
            <p:nvPr/>
          </p:nvSpPr>
          <p:spPr bwMode="auto">
            <a:xfrm>
              <a:off x="2120" y="2552"/>
              <a:ext cx="944" cy="12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6" name="Rectangle 8"/>
            <p:cNvSpPr>
              <a:spLocks noChangeArrowheads="1"/>
            </p:cNvSpPr>
            <p:nvPr/>
          </p:nvSpPr>
          <p:spPr bwMode="auto">
            <a:xfrm>
              <a:off x="2250" y="3534"/>
              <a:ext cx="6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 Cache</a:t>
              </a:r>
            </a:p>
          </p:txBody>
        </p:sp>
        <p:sp>
          <p:nvSpPr>
            <p:cNvPr id="1573897" name="Rectangle 9"/>
            <p:cNvSpPr>
              <a:spLocks noChangeArrowheads="1"/>
            </p:cNvSpPr>
            <p:nvPr/>
          </p:nvSpPr>
          <p:spPr bwMode="auto">
            <a:xfrm>
              <a:off x="3642" y="2665"/>
              <a:ext cx="1571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Snoopy read port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attached to Memory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Bus</a:t>
              </a:r>
            </a:p>
          </p:txBody>
        </p:sp>
        <p:sp>
          <p:nvSpPr>
            <p:cNvPr id="1573898" name="Line 10"/>
            <p:cNvSpPr>
              <a:spLocks noChangeShapeType="1"/>
            </p:cNvSpPr>
            <p:nvPr/>
          </p:nvSpPr>
          <p:spPr bwMode="auto">
            <a:xfrm>
              <a:off x="1632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899" name="Line 11"/>
            <p:cNvSpPr>
              <a:spLocks noChangeShapeType="1"/>
            </p:cNvSpPr>
            <p:nvPr/>
          </p:nvSpPr>
          <p:spPr bwMode="auto">
            <a:xfrm>
              <a:off x="1632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0" name="Line 12"/>
            <p:cNvSpPr>
              <a:spLocks noChangeShapeType="1"/>
            </p:cNvSpPr>
            <p:nvPr/>
          </p:nvSpPr>
          <p:spPr bwMode="auto">
            <a:xfrm>
              <a:off x="1632" y="326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1" name="Rectangle 13"/>
            <p:cNvSpPr>
              <a:spLocks noChangeArrowheads="1"/>
            </p:cNvSpPr>
            <p:nvPr/>
          </p:nvSpPr>
          <p:spPr bwMode="auto">
            <a:xfrm>
              <a:off x="2264" y="3128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2" name="Rectangle 14"/>
            <p:cNvSpPr>
              <a:spLocks noChangeArrowheads="1"/>
            </p:cNvSpPr>
            <p:nvPr/>
          </p:nvSpPr>
          <p:spPr bwMode="auto">
            <a:xfrm>
              <a:off x="2264" y="2696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3" name="Rectangle 15"/>
            <p:cNvSpPr>
              <a:spLocks noChangeArrowheads="1"/>
            </p:cNvSpPr>
            <p:nvPr/>
          </p:nvSpPr>
          <p:spPr bwMode="auto">
            <a:xfrm>
              <a:off x="2346" y="3123"/>
              <a:ext cx="526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 Data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(lines)</a:t>
              </a:r>
            </a:p>
          </p:txBody>
        </p:sp>
        <p:sp>
          <p:nvSpPr>
            <p:cNvPr id="1573904" name="Rectangle 16"/>
            <p:cNvSpPr>
              <a:spLocks noChangeArrowheads="1"/>
            </p:cNvSpPr>
            <p:nvPr/>
          </p:nvSpPr>
          <p:spPr bwMode="auto">
            <a:xfrm>
              <a:off x="2250" y="2691"/>
              <a:ext cx="701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Tags and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    State</a:t>
              </a:r>
            </a:p>
          </p:txBody>
        </p:sp>
        <p:sp>
          <p:nvSpPr>
            <p:cNvPr id="1573905" name="Line 17"/>
            <p:cNvSpPr>
              <a:spLocks noChangeShapeType="1"/>
            </p:cNvSpPr>
            <p:nvPr/>
          </p:nvSpPr>
          <p:spPr bwMode="auto">
            <a:xfrm>
              <a:off x="2928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6" name="Line 18"/>
            <p:cNvSpPr>
              <a:spLocks noChangeShapeType="1"/>
            </p:cNvSpPr>
            <p:nvPr/>
          </p:nvSpPr>
          <p:spPr bwMode="auto">
            <a:xfrm>
              <a:off x="2928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07" name="Rectangle 19"/>
            <p:cNvSpPr>
              <a:spLocks noChangeArrowheads="1"/>
            </p:cNvSpPr>
            <p:nvPr/>
          </p:nvSpPr>
          <p:spPr bwMode="auto">
            <a:xfrm>
              <a:off x="1712" y="2556"/>
              <a:ext cx="2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A</a:t>
              </a:r>
            </a:p>
          </p:txBody>
        </p:sp>
        <p:sp>
          <p:nvSpPr>
            <p:cNvPr id="1573908" name="Rectangle 20"/>
            <p:cNvSpPr>
              <a:spLocks noChangeArrowheads="1"/>
            </p:cNvSpPr>
            <p:nvPr/>
          </p:nvSpPr>
          <p:spPr bwMode="auto">
            <a:xfrm>
              <a:off x="1760" y="3276"/>
              <a:ext cx="21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D</a:t>
              </a:r>
            </a:p>
          </p:txBody>
        </p:sp>
        <p:sp>
          <p:nvSpPr>
            <p:cNvPr id="1573909" name="Rectangle 21"/>
            <p:cNvSpPr>
              <a:spLocks noChangeArrowheads="1"/>
            </p:cNvSpPr>
            <p:nvPr/>
          </p:nvSpPr>
          <p:spPr bwMode="auto">
            <a:xfrm>
              <a:off x="1672" y="2852"/>
              <a:ext cx="4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R/W </a:t>
              </a:r>
            </a:p>
          </p:txBody>
        </p:sp>
        <p:sp>
          <p:nvSpPr>
            <p:cNvPr id="1573910" name="Line 22"/>
            <p:cNvSpPr>
              <a:spLocks noChangeShapeType="1"/>
            </p:cNvSpPr>
            <p:nvPr/>
          </p:nvSpPr>
          <p:spPr bwMode="auto">
            <a:xfrm flipV="1">
              <a:off x="1920" y="2112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1" name="Line 23"/>
            <p:cNvSpPr>
              <a:spLocks noChangeShapeType="1"/>
            </p:cNvSpPr>
            <p:nvPr/>
          </p:nvSpPr>
          <p:spPr bwMode="auto">
            <a:xfrm>
              <a:off x="1920" y="2112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2" name="Line 24"/>
            <p:cNvSpPr>
              <a:spLocks noChangeShapeType="1"/>
            </p:cNvSpPr>
            <p:nvPr/>
          </p:nvSpPr>
          <p:spPr bwMode="auto">
            <a:xfrm flipV="1">
              <a:off x="2016" y="2256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3" name="Line 25"/>
            <p:cNvSpPr>
              <a:spLocks noChangeShapeType="1"/>
            </p:cNvSpPr>
            <p:nvPr/>
          </p:nvSpPr>
          <p:spPr bwMode="auto">
            <a:xfrm>
              <a:off x="2016" y="2256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914" name="Rectangle 26"/>
            <p:cNvSpPr>
              <a:spLocks noChangeArrowheads="1"/>
            </p:cNvSpPr>
            <p:nvPr/>
          </p:nvSpPr>
          <p:spPr bwMode="auto">
            <a:xfrm>
              <a:off x="2682" y="1993"/>
              <a:ext cx="202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Used to drive Memory Bus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when Cache is Bus Master</a:t>
              </a:r>
            </a:p>
          </p:txBody>
        </p:sp>
        <p:sp>
          <p:nvSpPr>
            <p:cNvPr id="1573915" name="Rectangle 27"/>
            <p:cNvSpPr>
              <a:spLocks noChangeArrowheads="1"/>
            </p:cNvSpPr>
            <p:nvPr/>
          </p:nvSpPr>
          <p:spPr bwMode="auto">
            <a:xfrm>
              <a:off x="3248" y="2556"/>
              <a:ext cx="2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A</a:t>
              </a:r>
            </a:p>
          </p:txBody>
        </p:sp>
        <p:sp>
          <p:nvSpPr>
            <p:cNvPr id="1573916" name="Rectangle 28"/>
            <p:cNvSpPr>
              <a:spLocks noChangeArrowheads="1"/>
            </p:cNvSpPr>
            <p:nvPr/>
          </p:nvSpPr>
          <p:spPr bwMode="auto">
            <a:xfrm>
              <a:off x="3168" y="2860"/>
              <a:ext cx="4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latin typeface="Verdana" charset="0"/>
                </a:rPr>
                <a:t>R/W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CDF41-6897-8049-831F-D0AB3D39587B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Snoopy Cache Actions for DMA</a:t>
            </a:r>
          </a:p>
        </p:txBody>
      </p:sp>
      <p:sp>
        <p:nvSpPr>
          <p:cNvPr id="1575939" name="Rectangle 3"/>
          <p:cNvSpPr>
            <a:spLocks noChangeArrowheads="1"/>
          </p:cNvSpPr>
          <p:nvPr/>
        </p:nvSpPr>
        <p:spPr bwMode="auto">
          <a:xfrm>
            <a:off x="685800" y="1447800"/>
            <a:ext cx="7162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Observed Bus       </a:t>
            </a:r>
            <a:br>
              <a:rPr lang="en-US" sz="2000">
                <a:solidFill>
                  <a:srgbClr val="56127A"/>
                </a:solidFill>
              </a:rPr>
            </a:br>
            <a:r>
              <a:rPr lang="en-US" sz="2000">
                <a:solidFill>
                  <a:srgbClr val="56127A"/>
                </a:solidFill>
              </a:rPr>
              <a:t>   Cycle                 Cache State                    Cache Action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endParaRPr lang="en-US" sz="2400">
              <a:solidFill>
                <a:srgbClr val="56127A"/>
              </a:solidFill>
            </a:endParaRP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800"/>
              <a:t>                      </a:t>
            </a:r>
            <a:r>
              <a:rPr lang="en-US" sz="2000"/>
              <a:t>Address not cached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DMA Read</a:t>
            </a:r>
            <a:r>
              <a:rPr lang="en-US" sz="2800"/>
              <a:t>         </a:t>
            </a:r>
            <a:r>
              <a:rPr lang="en-US" sz="2000"/>
              <a:t>Cached, unmodified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Memory      Disk</a:t>
            </a:r>
            <a:r>
              <a:rPr lang="en-US" sz="2400">
                <a:solidFill>
                  <a:schemeClr val="accent2"/>
                </a:solidFill>
              </a:rPr>
              <a:t>    </a:t>
            </a:r>
            <a:r>
              <a:rPr lang="en-US" sz="2000"/>
              <a:t>Cached, modified</a:t>
            </a:r>
            <a:endParaRPr lang="en-US" sz="2800"/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800"/>
              <a:t>                      </a:t>
            </a:r>
            <a:r>
              <a:rPr lang="en-US" sz="2000"/>
              <a:t>Address not cached</a:t>
            </a:r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DMA Write </a:t>
            </a:r>
            <a:r>
              <a:rPr lang="en-US" sz="2800"/>
              <a:t>         </a:t>
            </a:r>
            <a:r>
              <a:rPr lang="en-US" sz="2000"/>
              <a:t>Cached, unmodified</a:t>
            </a:r>
            <a:endParaRPr lang="en-US" sz="2800"/>
          </a:p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000">
                <a:solidFill>
                  <a:srgbClr val="56127A"/>
                </a:solidFill>
              </a:rPr>
              <a:t>Disk     Memory</a:t>
            </a:r>
            <a:r>
              <a:rPr lang="en-US" sz="2400">
                <a:solidFill>
                  <a:schemeClr val="accent2"/>
                </a:solidFill>
              </a:rPr>
              <a:t>     </a:t>
            </a:r>
            <a:r>
              <a:rPr lang="en-US" sz="2000"/>
              <a:t>Cached, modified</a:t>
            </a:r>
            <a:endParaRPr lang="en-US" sz="100" u="sng"/>
          </a:p>
        </p:txBody>
      </p:sp>
      <p:sp>
        <p:nvSpPr>
          <p:cNvPr id="1575940" name="Line 4"/>
          <p:cNvSpPr>
            <a:spLocks noChangeShapeType="1"/>
          </p:cNvSpPr>
          <p:nvPr/>
        </p:nvSpPr>
        <p:spPr bwMode="auto">
          <a:xfrm>
            <a:off x="685800" y="2209800"/>
            <a:ext cx="71628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1" name="Line 5"/>
          <p:cNvSpPr>
            <a:spLocks noChangeShapeType="1"/>
          </p:cNvSpPr>
          <p:nvPr/>
        </p:nvSpPr>
        <p:spPr bwMode="auto">
          <a:xfrm>
            <a:off x="2819400" y="1371600"/>
            <a:ext cx="0" cy="472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2" name="Line 6"/>
          <p:cNvSpPr>
            <a:spLocks noChangeShapeType="1"/>
          </p:cNvSpPr>
          <p:nvPr/>
        </p:nvSpPr>
        <p:spPr bwMode="auto">
          <a:xfrm>
            <a:off x="5715000" y="1371600"/>
            <a:ext cx="0" cy="472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3" name="Line 7"/>
          <p:cNvSpPr>
            <a:spLocks noChangeShapeType="1"/>
          </p:cNvSpPr>
          <p:nvPr/>
        </p:nvSpPr>
        <p:spPr bwMode="auto">
          <a:xfrm>
            <a:off x="762000" y="6096000"/>
            <a:ext cx="70866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4" name="Line 8"/>
          <p:cNvSpPr>
            <a:spLocks noChangeShapeType="1"/>
          </p:cNvSpPr>
          <p:nvPr/>
        </p:nvSpPr>
        <p:spPr bwMode="auto">
          <a:xfrm>
            <a:off x="762000" y="1371600"/>
            <a:ext cx="71628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5" name="Line 9"/>
          <p:cNvSpPr>
            <a:spLocks noChangeShapeType="1"/>
          </p:cNvSpPr>
          <p:nvPr/>
        </p:nvSpPr>
        <p:spPr bwMode="auto">
          <a:xfrm>
            <a:off x="1752600" y="38100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6" name="Line 10"/>
          <p:cNvSpPr>
            <a:spLocks noChangeShapeType="1"/>
          </p:cNvSpPr>
          <p:nvPr/>
        </p:nvSpPr>
        <p:spPr bwMode="auto">
          <a:xfrm>
            <a:off x="1371600" y="525780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5947" name="Rectangle 11"/>
          <p:cNvSpPr>
            <a:spLocks noChangeArrowheads="1"/>
          </p:cNvSpPr>
          <p:nvPr/>
        </p:nvSpPr>
        <p:spPr bwMode="auto">
          <a:xfrm>
            <a:off x="5867400" y="25908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48" name="Rectangle 12"/>
          <p:cNvSpPr>
            <a:spLocks noChangeArrowheads="1"/>
          </p:cNvSpPr>
          <p:nvPr/>
        </p:nvSpPr>
        <p:spPr bwMode="auto">
          <a:xfrm>
            <a:off x="5867400" y="41148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49" name="Rectangle 13"/>
          <p:cNvSpPr>
            <a:spLocks noChangeArrowheads="1"/>
          </p:cNvSpPr>
          <p:nvPr/>
        </p:nvSpPr>
        <p:spPr bwMode="auto">
          <a:xfrm>
            <a:off x="5867400" y="3124200"/>
            <a:ext cx="1387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No action</a:t>
            </a:r>
          </a:p>
        </p:txBody>
      </p:sp>
      <p:sp>
        <p:nvSpPr>
          <p:cNvPr id="1575950" name="Rectangle 14"/>
          <p:cNvSpPr>
            <a:spLocks noChangeArrowheads="1"/>
          </p:cNvSpPr>
          <p:nvPr/>
        </p:nvSpPr>
        <p:spPr bwMode="auto">
          <a:xfrm>
            <a:off x="5867400" y="3581400"/>
            <a:ext cx="2384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Cache intervenes</a:t>
            </a:r>
          </a:p>
        </p:txBody>
      </p:sp>
      <p:sp>
        <p:nvSpPr>
          <p:cNvPr id="1575951" name="Rectangle 15"/>
          <p:cNvSpPr>
            <a:spLocks noChangeArrowheads="1"/>
          </p:cNvSpPr>
          <p:nvPr/>
        </p:nvSpPr>
        <p:spPr bwMode="auto">
          <a:xfrm>
            <a:off x="5867400" y="4572000"/>
            <a:ext cx="299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Cache purges its copy</a:t>
            </a:r>
          </a:p>
        </p:txBody>
      </p:sp>
      <p:sp>
        <p:nvSpPr>
          <p:cNvPr id="1575952" name="Rectangle 16"/>
          <p:cNvSpPr>
            <a:spLocks noChangeArrowheads="1"/>
          </p:cNvSpPr>
          <p:nvPr/>
        </p:nvSpPr>
        <p:spPr bwMode="auto">
          <a:xfrm>
            <a:off x="5943600" y="5105400"/>
            <a:ext cx="600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???</a:t>
            </a:r>
          </a:p>
        </p:txBody>
      </p:sp>
      <p:sp>
        <p:nvSpPr>
          <p:cNvPr id="1575953" name="Line 17"/>
          <p:cNvSpPr>
            <a:spLocks noChangeShapeType="1"/>
          </p:cNvSpPr>
          <p:nvPr/>
        </p:nvSpPr>
        <p:spPr bwMode="auto">
          <a:xfrm>
            <a:off x="711200" y="41275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5947" grpId="0" autoUpdateAnimBg="0"/>
      <p:bldP spid="1575948" grpId="0" autoUpdateAnimBg="0"/>
      <p:bldP spid="1575949" grpId="0" autoUpdateAnimBg="0"/>
      <p:bldP spid="1575950" grpId="0" autoUpdateAnimBg="0"/>
      <p:bldP spid="1575951" grpId="0" autoUpdateAnimBg="0"/>
      <p:bldP spid="157595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B16743-133D-444B-BA5C-CEA31E73848C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F79240-9C24-5A4F-93B6-429AE758A1C3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Memory Multiprocessor</a:t>
            </a:r>
          </a:p>
        </p:txBody>
      </p:sp>
      <p:sp>
        <p:nvSpPr>
          <p:cNvPr id="1577987" name="Rectangle 3"/>
          <p:cNvSpPr>
            <a:spLocks noChangeArrowheads="1"/>
          </p:cNvSpPr>
          <p:nvPr/>
        </p:nvSpPr>
        <p:spPr bwMode="auto">
          <a:xfrm>
            <a:off x="1765300" y="23749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88" name="Rectangle 4"/>
          <p:cNvSpPr>
            <a:spLocks noChangeArrowheads="1"/>
          </p:cNvSpPr>
          <p:nvPr/>
        </p:nvSpPr>
        <p:spPr bwMode="auto">
          <a:xfrm>
            <a:off x="1524000" y="54864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/>
              <a:t>   Use snoopy mechanism to keep all processors’ view of memory coherent</a:t>
            </a:r>
          </a:p>
        </p:txBody>
      </p:sp>
      <p:sp>
        <p:nvSpPr>
          <p:cNvPr id="1577989" name="Rectangle 5"/>
          <p:cNvSpPr>
            <a:spLocks noChangeArrowheads="1"/>
          </p:cNvSpPr>
          <p:nvPr/>
        </p:nvSpPr>
        <p:spPr bwMode="auto">
          <a:xfrm>
            <a:off x="1858963" y="24765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</a:p>
        </p:txBody>
      </p:sp>
      <p:sp>
        <p:nvSpPr>
          <p:cNvPr id="1577990" name="Rectangle 6"/>
          <p:cNvSpPr>
            <a:spLocks noChangeArrowheads="1"/>
          </p:cNvSpPr>
          <p:nvPr/>
        </p:nvSpPr>
        <p:spPr bwMode="auto">
          <a:xfrm>
            <a:off x="1765300" y="33655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1" name="Rectangle 7"/>
          <p:cNvSpPr>
            <a:spLocks noChangeArrowheads="1"/>
          </p:cNvSpPr>
          <p:nvPr/>
        </p:nvSpPr>
        <p:spPr bwMode="auto">
          <a:xfrm>
            <a:off x="1858963" y="34671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</p:txBody>
      </p:sp>
      <p:sp>
        <p:nvSpPr>
          <p:cNvPr id="1577992" name="Rectangle 8"/>
          <p:cNvSpPr>
            <a:spLocks noChangeArrowheads="1"/>
          </p:cNvSpPr>
          <p:nvPr/>
        </p:nvSpPr>
        <p:spPr bwMode="auto">
          <a:xfrm>
            <a:off x="1765300" y="4356100"/>
            <a:ext cx="7366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3" name="Rectangle 9"/>
          <p:cNvSpPr>
            <a:spLocks noChangeArrowheads="1"/>
          </p:cNvSpPr>
          <p:nvPr/>
        </p:nvSpPr>
        <p:spPr bwMode="auto">
          <a:xfrm>
            <a:off x="1858963" y="44577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3</a:t>
            </a:r>
          </a:p>
        </p:txBody>
      </p:sp>
      <p:sp>
        <p:nvSpPr>
          <p:cNvPr id="1577994" name="Rectangle 10"/>
          <p:cNvSpPr>
            <a:spLocks noChangeArrowheads="1"/>
          </p:cNvSpPr>
          <p:nvPr/>
        </p:nvSpPr>
        <p:spPr bwMode="auto">
          <a:xfrm>
            <a:off x="3289300" y="23749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5" name="Rectangle 11"/>
          <p:cNvSpPr>
            <a:spLocks noChangeArrowheads="1"/>
          </p:cNvSpPr>
          <p:nvPr/>
        </p:nvSpPr>
        <p:spPr bwMode="auto">
          <a:xfrm>
            <a:off x="3232150" y="2427288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7996" name="Rectangle 12"/>
          <p:cNvSpPr>
            <a:spLocks noChangeArrowheads="1"/>
          </p:cNvSpPr>
          <p:nvPr/>
        </p:nvSpPr>
        <p:spPr bwMode="auto">
          <a:xfrm>
            <a:off x="3289300" y="33655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7" name="Rectangle 13"/>
          <p:cNvSpPr>
            <a:spLocks noChangeArrowheads="1"/>
          </p:cNvSpPr>
          <p:nvPr/>
        </p:nvSpPr>
        <p:spPr bwMode="auto">
          <a:xfrm>
            <a:off x="3289300" y="4356100"/>
            <a:ext cx="812800" cy="660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8" name="Rectangle 14"/>
          <p:cNvSpPr>
            <a:spLocks noChangeArrowheads="1"/>
          </p:cNvSpPr>
          <p:nvPr/>
        </p:nvSpPr>
        <p:spPr bwMode="auto">
          <a:xfrm>
            <a:off x="5727700" y="2222500"/>
            <a:ext cx="1574800" cy="1422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7999" name="Rectangle 15"/>
          <p:cNvSpPr>
            <a:spLocks noChangeArrowheads="1"/>
          </p:cNvSpPr>
          <p:nvPr/>
        </p:nvSpPr>
        <p:spPr bwMode="auto">
          <a:xfrm>
            <a:off x="5956300" y="4051300"/>
            <a:ext cx="1041400" cy="1041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0" name="Rectangle 16"/>
          <p:cNvSpPr>
            <a:spLocks noChangeArrowheads="1"/>
          </p:cNvSpPr>
          <p:nvPr/>
        </p:nvSpPr>
        <p:spPr bwMode="auto">
          <a:xfrm>
            <a:off x="6049963" y="4381500"/>
            <a:ext cx="884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DMA</a:t>
            </a:r>
          </a:p>
        </p:txBody>
      </p:sp>
      <p:sp>
        <p:nvSpPr>
          <p:cNvPr id="1578001" name="Rectangle 17"/>
          <p:cNvSpPr>
            <a:spLocks noChangeArrowheads="1"/>
          </p:cNvSpPr>
          <p:nvPr/>
        </p:nvSpPr>
        <p:spPr bwMode="auto">
          <a:xfrm>
            <a:off x="5821363" y="2552700"/>
            <a:ext cx="1522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Physical</a:t>
            </a:r>
          </a:p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 Memory</a:t>
            </a:r>
          </a:p>
        </p:txBody>
      </p:sp>
      <p:sp>
        <p:nvSpPr>
          <p:cNvPr id="1578002" name="Line 18"/>
          <p:cNvSpPr>
            <a:spLocks noChangeShapeType="1"/>
          </p:cNvSpPr>
          <p:nvPr/>
        </p:nvSpPr>
        <p:spPr bwMode="auto">
          <a:xfrm>
            <a:off x="2514600" y="27432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3" name="Line 19"/>
          <p:cNvSpPr>
            <a:spLocks noChangeShapeType="1"/>
          </p:cNvSpPr>
          <p:nvPr/>
        </p:nvSpPr>
        <p:spPr bwMode="auto">
          <a:xfrm>
            <a:off x="2514600" y="37338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4" name="Line 20"/>
          <p:cNvSpPr>
            <a:spLocks noChangeShapeType="1"/>
          </p:cNvSpPr>
          <p:nvPr/>
        </p:nvSpPr>
        <p:spPr bwMode="auto">
          <a:xfrm>
            <a:off x="2514600" y="47244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5" name="Line 21"/>
          <p:cNvSpPr>
            <a:spLocks noChangeShapeType="1"/>
          </p:cNvSpPr>
          <p:nvPr/>
        </p:nvSpPr>
        <p:spPr bwMode="auto">
          <a:xfrm>
            <a:off x="4876800" y="1905000"/>
            <a:ext cx="0" cy="335280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6" name="Line 22"/>
          <p:cNvSpPr>
            <a:spLocks noChangeShapeType="1"/>
          </p:cNvSpPr>
          <p:nvPr/>
        </p:nvSpPr>
        <p:spPr bwMode="auto">
          <a:xfrm>
            <a:off x="4114800" y="27432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7" name="Line 23"/>
          <p:cNvSpPr>
            <a:spLocks noChangeShapeType="1"/>
          </p:cNvSpPr>
          <p:nvPr/>
        </p:nvSpPr>
        <p:spPr bwMode="auto">
          <a:xfrm>
            <a:off x="4114800" y="37338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8" name="Line 24"/>
          <p:cNvSpPr>
            <a:spLocks noChangeShapeType="1"/>
          </p:cNvSpPr>
          <p:nvPr/>
        </p:nvSpPr>
        <p:spPr bwMode="auto">
          <a:xfrm>
            <a:off x="4114800" y="4724400"/>
            <a:ext cx="7620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09" name="Line 25"/>
          <p:cNvSpPr>
            <a:spLocks noChangeShapeType="1"/>
          </p:cNvSpPr>
          <p:nvPr/>
        </p:nvSpPr>
        <p:spPr bwMode="auto">
          <a:xfrm>
            <a:off x="4876800" y="4495800"/>
            <a:ext cx="10668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0" name="Line 26"/>
          <p:cNvSpPr>
            <a:spLocks noChangeShapeType="1"/>
          </p:cNvSpPr>
          <p:nvPr/>
        </p:nvSpPr>
        <p:spPr bwMode="auto">
          <a:xfrm>
            <a:off x="4876800" y="2971800"/>
            <a:ext cx="8382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1" name="Rectangle 27"/>
          <p:cNvSpPr>
            <a:spLocks noChangeArrowheads="1"/>
          </p:cNvSpPr>
          <p:nvPr/>
        </p:nvSpPr>
        <p:spPr bwMode="auto">
          <a:xfrm>
            <a:off x="4333875" y="1357313"/>
            <a:ext cx="1209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Memory</a:t>
            </a:r>
          </a:p>
          <a:p>
            <a:pPr algn="l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Bus</a:t>
            </a:r>
          </a:p>
        </p:txBody>
      </p:sp>
      <p:sp>
        <p:nvSpPr>
          <p:cNvPr id="1578012" name="Rectangle 28"/>
          <p:cNvSpPr>
            <a:spLocks noChangeArrowheads="1"/>
          </p:cNvSpPr>
          <p:nvPr/>
        </p:nvSpPr>
        <p:spPr bwMode="auto">
          <a:xfrm>
            <a:off x="3222625" y="3417888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8013" name="Rectangle 29"/>
          <p:cNvSpPr>
            <a:spLocks noChangeArrowheads="1"/>
          </p:cNvSpPr>
          <p:nvPr/>
        </p:nvSpPr>
        <p:spPr bwMode="auto">
          <a:xfrm>
            <a:off x="3216275" y="4410075"/>
            <a:ext cx="944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Snoopy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Cache</a:t>
            </a:r>
          </a:p>
        </p:txBody>
      </p:sp>
      <p:sp>
        <p:nvSpPr>
          <p:cNvPr id="1578014" name="Line 30"/>
          <p:cNvSpPr>
            <a:spLocks noChangeShapeType="1"/>
          </p:cNvSpPr>
          <p:nvPr/>
        </p:nvSpPr>
        <p:spPr bwMode="auto">
          <a:xfrm>
            <a:off x="7010400" y="4572000"/>
            <a:ext cx="457200" cy="0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5" name="Rectangle 31"/>
          <p:cNvSpPr>
            <a:spLocks noChangeArrowheads="1"/>
          </p:cNvSpPr>
          <p:nvPr/>
        </p:nvSpPr>
        <p:spPr bwMode="auto">
          <a:xfrm>
            <a:off x="7362825" y="4437063"/>
            <a:ext cx="1098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DISKS</a:t>
            </a:r>
          </a:p>
        </p:txBody>
      </p:sp>
      <p:sp>
        <p:nvSpPr>
          <p:cNvPr id="1578016" name="Oval 32"/>
          <p:cNvSpPr>
            <a:spLocks noChangeArrowheads="1"/>
          </p:cNvSpPr>
          <p:nvPr/>
        </p:nvSpPr>
        <p:spPr bwMode="auto">
          <a:xfrm>
            <a:off x="7480300" y="48895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7" name="Oval 33"/>
          <p:cNvSpPr>
            <a:spLocks noChangeArrowheads="1"/>
          </p:cNvSpPr>
          <p:nvPr/>
        </p:nvSpPr>
        <p:spPr bwMode="auto">
          <a:xfrm>
            <a:off x="7480300" y="4051300"/>
            <a:ext cx="889000" cy="279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8" name="Line 34"/>
          <p:cNvSpPr>
            <a:spLocks noChangeShapeType="1"/>
          </p:cNvSpPr>
          <p:nvPr/>
        </p:nvSpPr>
        <p:spPr bwMode="auto">
          <a:xfrm>
            <a:off x="7467600" y="4191000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8019" name="Line 35"/>
          <p:cNvSpPr>
            <a:spLocks noChangeShapeType="1"/>
          </p:cNvSpPr>
          <p:nvPr/>
        </p:nvSpPr>
        <p:spPr bwMode="auto">
          <a:xfrm>
            <a:off x="8382000" y="4191000"/>
            <a:ext cx="0" cy="838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8A87FB-5CB8-A64C-AE19-3252980805D3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406400"/>
            <a:ext cx="82931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Snoopy Cache </a:t>
            </a:r>
            <a:r>
              <a:rPr lang="en-US" dirty="0"/>
              <a:t>Coherence </a:t>
            </a:r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1567747" name="Rectangle 3"/>
          <p:cNvSpPr>
            <a:spLocks noChangeArrowheads="1"/>
          </p:cNvSpPr>
          <p:nvPr/>
        </p:nvSpPr>
        <p:spPr bwMode="auto">
          <a:xfrm>
            <a:off x="685800" y="1600200"/>
            <a:ext cx="8050213" cy="34137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</a:t>
            </a:r>
            <a:r>
              <a:rPr lang="en-US" sz="2400" i="1" dirty="0" smtClean="0">
                <a:solidFill>
                  <a:srgbClr val="56127A"/>
                </a:solidFill>
                <a:latin typeface="Verdana" charset="0"/>
              </a:rPr>
              <a:t> miss:</a:t>
            </a:r>
            <a:r>
              <a:rPr lang="en-US" sz="2400" i="1" dirty="0" smtClean="0">
                <a:latin typeface="Verdana" charset="0"/>
              </a:rPr>
              <a:t>  </a:t>
            </a:r>
            <a:endParaRPr lang="en-US" sz="2400" i="1" dirty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the address is</a:t>
            </a:r>
            <a:r>
              <a:rPr lang="en-US" sz="2400" i="1" dirty="0">
                <a:latin typeface="Verdana" charset="0"/>
              </a:rPr>
              <a:t> invalidated</a:t>
            </a:r>
            <a:r>
              <a:rPr lang="en-US" sz="2400" i="1" dirty="0" smtClean="0">
                <a:latin typeface="Verdana" charset="0"/>
              </a:rPr>
              <a:t> </a:t>
            </a:r>
            <a:r>
              <a:rPr lang="en-US" sz="2400" dirty="0" smtClean="0">
                <a:latin typeface="Verdana" charset="0"/>
              </a:rPr>
              <a:t>in </a:t>
            </a:r>
            <a:r>
              <a:rPr lang="en-US" sz="2400" dirty="0">
                <a:latin typeface="Verdana" charset="0"/>
              </a:rPr>
              <a:t>all other</a:t>
            </a: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caches </a:t>
            </a:r>
            <a:r>
              <a:rPr lang="en-US" sz="2400" i="1" dirty="0">
                <a:latin typeface="Verdana" charset="0"/>
              </a:rPr>
              <a:t>before</a:t>
            </a:r>
            <a:r>
              <a:rPr lang="en-US" sz="2400" dirty="0" smtClean="0">
                <a:latin typeface="Verdana" charset="0"/>
              </a:rPr>
              <a:t> the </a:t>
            </a:r>
            <a:r>
              <a:rPr lang="en-US" sz="2400" dirty="0">
                <a:latin typeface="Verdana" charset="0"/>
              </a:rPr>
              <a:t>write is performed</a:t>
            </a:r>
          </a:p>
          <a:p>
            <a:pPr algn="l">
              <a:spcBef>
                <a:spcPct val="0"/>
              </a:spcBef>
            </a:pPr>
            <a:endParaRPr lang="en-US" sz="2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read</a:t>
            </a:r>
            <a:r>
              <a:rPr lang="en-US" sz="2400" i="1" dirty="0" smtClean="0">
                <a:solidFill>
                  <a:srgbClr val="56127A"/>
                </a:solidFill>
                <a:latin typeface="Verdana" charset="0"/>
              </a:rPr>
              <a:t> miss:</a:t>
            </a:r>
            <a:r>
              <a:rPr lang="en-US" sz="2400" i="1" dirty="0" smtClean="0">
                <a:latin typeface="Verdana" charset="0"/>
              </a:rPr>
              <a:t>  </a:t>
            </a:r>
            <a:endParaRPr lang="en-US" sz="2400" i="1" dirty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if a dirty copy is found in some cache, a write-back is performed before the memory is read  </a:t>
            </a:r>
          </a:p>
          <a:p>
            <a:pPr lvl="1" algn="l">
              <a:spcBef>
                <a:spcPct val="0"/>
              </a:spcBef>
            </a:pPr>
            <a:r>
              <a:rPr lang="en-US" sz="2000" dirty="0" smtClean="0">
                <a:latin typeface="Verdana" charset="0"/>
              </a:rPr>
              <a:t>	</a:t>
            </a:r>
            <a:endParaRPr lang="en-US" sz="2400" dirty="0" smtClean="0">
              <a:latin typeface="Verdana" charset="0"/>
            </a:endParaRPr>
          </a:p>
          <a:p>
            <a:pPr lvl="1" algn="l">
              <a:spcBef>
                <a:spcPct val="0"/>
              </a:spcBef>
            </a:pPr>
            <a:endParaRPr lang="en-US" sz="2400" dirty="0" smtClean="0"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709638-6EC1-9A45-8610-91BE633D08AA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18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Recap: Sequential Consistency</a:t>
            </a:r>
            <a:br>
              <a:rPr lang="en-US"/>
            </a:br>
            <a:r>
              <a:rPr lang="en-US" sz="2000" i="1"/>
              <a:t>A Memory Model</a:t>
            </a:r>
          </a:p>
        </p:txBody>
      </p:sp>
      <p:sp>
        <p:nvSpPr>
          <p:cNvPr id="1518595" name="Rectangle 3"/>
          <p:cNvSpPr>
            <a:spLocks noChangeArrowheads="1"/>
          </p:cNvSpPr>
          <p:nvPr/>
        </p:nvSpPr>
        <p:spPr bwMode="auto">
          <a:xfrm>
            <a:off x="1066800" y="3009900"/>
            <a:ext cx="7096125" cy="3136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“ A system is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sequentially consistent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if the result of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any execution is the same as if the operations of all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the processors were executed in some sequential 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order, and the operations of each individual processor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appear in the order specified by the program”</a:t>
            </a: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	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Leslie Lamport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= 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arbitrary </a:t>
            </a:r>
            <a:r>
              <a:rPr lang="en-US" sz="2000" i="1">
                <a:latin typeface="Verdana" charset="0"/>
              </a:rPr>
              <a:t>order-preserving interleaving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of memory references of sequential programs</a:t>
            </a:r>
          </a:p>
        </p:txBody>
      </p:sp>
      <p:grpSp>
        <p:nvGrpSpPr>
          <p:cNvPr id="1518596" name="Group 4"/>
          <p:cNvGrpSpPr>
            <a:grpSpLocks/>
          </p:cNvGrpSpPr>
          <p:nvPr/>
        </p:nvGrpSpPr>
        <p:grpSpPr bwMode="auto">
          <a:xfrm>
            <a:off x="2955925" y="1384300"/>
            <a:ext cx="3074988" cy="1254125"/>
            <a:chOff x="1862" y="872"/>
            <a:chExt cx="1937" cy="790"/>
          </a:xfrm>
        </p:grpSpPr>
        <p:sp>
          <p:nvSpPr>
            <p:cNvPr id="1518597" name="Rectangle 5"/>
            <p:cNvSpPr>
              <a:spLocks noChangeArrowheads="1"/>
            </p:cNvSpPr>
            <p:nvPr/>
          </p:nvSpPr>
          <p:spPr bwMode="auto">
            <a:xfrm>
              <a:off x="2664" y="1425"/>
              <a:ext cx="243" cy="23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M</a:t>
              </a:r>
            </a:p>
          </p:txBody>
        </p:sp>
        <p:sp>
          <p:nvSpPr>
            <p:cNvPr id="1518598" name="Rectangle 6"/>
            <p:cNvSpPr>
              <a:spLocks noChangeArrowheads="1"/>
            </p:cNvSpPr>
            <p:nvPr/>
          </p:nvSpPr>
          <p:spPr bwMode="auto">
            <a:xfrm>
              <a:off x="1864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grpSp>
          <p:nvGrpSpPr>
            <p:cNvPr id="1518599" name="Group 7"/>
            <p:cNvGrpSpPr>
              <a:grpSpLocks/>
            </p:cNvGrpSpPr>
            <p:nvPr/>
          </p:nvGrpSpPr>
          <p:grpSpPr bwMode="auto">
            <a:xfrm>
              <a:off x="1862" y="1097"/>
              <a:ext cx="1904" cy="330"/>
              <a:chOff x="1894" y="1041"/>
              <a:chExt cx="1840" cy="330"/>
            </a:xfrm>
          </p:grpSpPr>
          <p:sp>
            <p:nvSpPr>
              <p:cNvPr id="1518600" name="Line 8"/>
              <p:cNvSpPr>
                <a:spLocks noChangeShapeType="1"/>
              </p:cNvSpPr>
              <p:nvPr/>
            </p:nvSpPr>
            <p:spPr bwMode="auto">
              <a:xfrm>
                <a:off x="1894" y="1206"/>
                <a:ext cx="18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1" name="Line 9"/>
              <p:cNvSpPr>
                <a:spLocks noChangeShapeType="1"/>
              </p:cNvSpPr>
              <p:nvPr/>
            </p:nvSpPr>
            <p:spPr bwMode="auto">
              <a:xfrm>
                <a:off x="2790" y="1214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2" name="Line 10"/>
              <p:cNvSpPr>
                <a:spLocks noChangeShapeType="1"/>
              </p:cNvSpPr>
              <p:nvPr/>
            </p:nvSpPr>
            <p:spPr bwMode="auto">
              <a:xfrm>
                <a:off x="197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3" name="Line 11"/>
              <p:cNvSpPr>
                <a:spLocks noChangeShapeType="1"/>
              </p:cNvSpPr>
              <p:nvPr/>
            </p:nvSpPr>
            <p:spPr bwMode="auto">
              <a:xfrm>
                <a:off x="365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4" name="Line 12"/>
              <p:cNvSpPr>
                <a:spLocks noChangeShapeType="1"/>
              </p:cNvSpPr>
              <p:nvPr/>
            </p:nvSpPr>
            <p:spPr bwMode="auto">
              <a:xfrm>
                <a:off x="3318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5" name="Line 13"/>
              <p:cNvSpPr>
                <a:spLocks noChangeShapeType="1"/>
              </p:cNvSpPr>
              <p:nvPr/>
            </p:nvSpPr>
            <p:spPr bwMode="auto">
              <a:xfrm>
                <a:off x="2646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6" name="Line 14"/>
              <p:cNvSpPr>
                <a:spLocks noChangeShapeType="1"/>
              </p:cNvSpPr>
              <p:nvPr/>
            </p:nvSpPr>
            <p:spPr bwMode="auto">
              <a:xfrm>
                <a:off x="2982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8607" name="Line 15"/>
              <p:cNvSpPr>
                <a:spLocks noChangeShapeType="1"/>
              </p:cNvSpPr>
              <p:nvPr/>
            </p:nvSpPr>
            <p:spPr bwMode="auto">
              <a:xfrm>
                <a:off x="2310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18608" name="Rectangle 16"/>
            <p:cNvSpPr>
              <a:spLocks noChangeArrowheads="1"/>
            </p:cNvSpPr>
            <p:nvPr/>
          </p:nvSpPr>
          <p:spPr bwMode="auto">
            <a:xfrm>
              <a:off x="2209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18609" name="Rectangle 17"/>
            <p:cNvSpPr>
              <a:spLocks noChangeArrowheads="1"/>
            </p:cNvSpPr>
            <p:nvPr/>
          </p:nvSpPr>
          <p:spPr bwMode="auto">
            <a:xfrm>
              <a:off x="2555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18610" name="Rectangle 18"/>
            <p:cNvSpPr>
              <a:spLocks noChangeArrowheads="1"/>
            </p:cNvSpPr>
            <p:nvPr/>
          </p:nvSpPr>
          <p:spPr bwMode="auto">
            <a:xfrm>
              <a:off x="2900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18611" name="Rectangle 19"/>
            <p:cNvSpPr>
              <a:spLocks noChangeArrowheads="1"/>
            </p:cNvSpPr>
            <p:nvPr/>
          </p:nvSpPr>
          <p:spPr bwMode="auto">
            <a:xfrm>
              <a:off x="3246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18612" name="Rectangle 20"/>
            <p:cNvSpPr>
              <a:spLocks noChangeArrowheads="1"/>
            </p:cNvSpPr>
            <p:nvPr/>
          </p:nvSpPr>
          <p:spPr bwMode="auto">
            <a:xfrm>
              <a:off x="3592" y="872"/>
              <a:ext cx="207" cy="23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2891D1-3774-A449-A842-0068DC89C93C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Cache State Transition Diagram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The MSI protocol</a:t>
            </a:r>
            <a:endParaRPr lang="en-US"/>
          </a:p>
        </p:txBody>
      </p:sp>
      <p:sp>
        <p:nvSpPr>
          <p:cNvPr id="1580035" name="Oval 3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6" name="Oval 4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7" name="Oval 5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0038" name="Rectangle 6"/>
          <p:cNvSpPr>
            <a:spLocks noChangeArrowheads="1"/>
          </p:cNvSpPr>
          <p:nvPr/>
        </p:nvSpPr>
        <p:spPr bwMode="auto">
          <a:xfrm>
            <a:off x="58769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0040" name="Rectangle 8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1580041" name="Group 9"/>
          <p:cNvGrpSpPr>
            <a:grpSpLocks/>
          </p:cNvGrpSpPr>
          <p:nvPr/>
        </p:nvGrpSpPr>
        <p:grpSpPr bwMode="auto">
          <a:xfrm>
            <a:off x="949325" y="1160463"/>
            <a:ext cx="5772150" cy="1633537"/>
            <a:chOff x="614" y="835"/>
            <a:chExt cx="3636" cy="1029"/>
          </a:xfrm>
        </p:grpSpPr>
        <p:sp>
          <p:nvSpPr>
            <p:cNvPr id="1580042" name="Rectangle 10"/>
            <p:cNvSpPr>
              <a:spLocks noChangeArrowheads="1"/>
            </p:cNvSpPr>
            <p:nvPr/>
          </p:nvSpPr>
          <p:spPr bwMode="auto">
            <a:xfrm>
              <a:off x="3200" y="835"/>
              <a:ext cx="105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>
                  <a:latin typeface="Verdana" charset="0"/>
                </a:rPr>
                <a:t>: 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>
                  <a:latin typeface="Verdana" charset="0"/>
                </a:rPr>
                <a:t>: Shared</a:t>
              </a:r>
              <a:r>
                <a:rPr lang="en-US" sz="200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>
                  <a:latin typeface="Verdana" charset="0"/>
                </a:rPr>
                <a:t>: Invalid</a:t>
              </a:r>
            </a:p>
          </p:txBody>
        </p:sp>
        <p:sp>
          <p:nvSpPr>
            <p:cNvPr id="1580043" name="Rectangle 11"/>
            <p:cNvSpPr>
              <a:spLocks noChangeArrowheads="1"/>
            </p:cNvSpPr>
            <p:nvPr/>
          </p:nvSpPr>
          <p:spPr bwMode="auto">
            <a:xfrm>
              <a:off x="614" y="854"/>
              <a:ext cx="25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 dirty="0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cache line has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</a:rPr>
                <a:t> state bits</a:t>
              </a:r>
              <a:endParaRPr lang="en-US" sz="2000" dirty="0">
                <a:solidFill>
                  <a:srgbClr val="56127A"/>
                </a:solidFill>
                <a:latin typeface="Verdana" charset="0"/>
              </a:endParaRPr>
            </a:p>
          </p:txBody>
        </p:sp>
        <p:sp>
          <p:nvSpPr>
            <p:cNvPr id="1580044" name="Rectangle 12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5" name="Line 13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6" name="Line 14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47" name="Rectangle 15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0048" name="Rectangle 16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0049" name="Line 17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0" name="Line 18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0051" name="Group 19"/>
          <p:cNvGrpSpPr>
            <a:grpSpLocks/>
          </p:cNvGrpSpPr>
          <p:nvPr/>
        </p:nvGrpSpPr>
        <p:grpSpPr bwMode="auto">
          <a:xfrm>
            <a:off x="2363042" y="2437423"/>
            <a:ext cx="3429650" cy="923300"/>
            <a:chOff x="2407" y="1938"/>
            <a:chExt cx="1376" cy="311"/>
          </a:xfrm>
        </p:grpSpPr>
        <p:sp>
          <p:nvSpPr>
            <p:cNvPr id="1580052" name="Line 20"/>
            <p:cNvSpPr>
              <a:spLocks noChangeShapeType="1"/>
            </p:cNvSpPr>
            <p:nvPr/>
          </p:nvSpPr>
          <p:spPr bwMode="auto">
            <a:xfrm>
              <a:off x="3691" y="2144"/>
              <a:ext cx="92" cy="2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3" name="Rectangle 21"/>
            <p:cNvSpPr>
              <a:spLocks noChangeArrowheads="1"/>
            </p:cNvSpPr>
            <p:nvPr/>
          </p:nvSpPr>
          <p:spPr bwMode="auto">
            <a:xfrm>
              <a:off x="2407" y="1938"/>
              <a:ext cx="1376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</a:t>
              </a:r>
              <a:r>
                <a:rPr lang="en-US" sz="1800" dirty="0" smtClean="0">
                  <a:latin typeface="Verdana" charset="0"/>
                </a:rPr>
                <a:t>miss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(P1 gets line from memory)</a:t>
              </a:r>
            </a:p>
            <a:p>
              <a:pPr algn="l">
                <a:spcBef>
                  <a:spcPct val="0"/>
                </a:spcBef>
              </a:pP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1580054" name="Group 22"/>
          <p:cNvGrpSpPr>
            <a:grpSpLocks/>
          </p:cNvGrpSpPr>
          <p:nvPr/>
        </p:nvGrpSpPr>
        <p:grpSpPr bwMode="auto">
          <a:xfrm>
            <a:off x="6096013" y="3708400"/>
            <a:ext cx="2454279" cy="1406525"/>
            <a:chOff x="3840" y="2448"/>
            <a:chExt cx="1546" cy="886"/>
          </a:xfrm>
        </p:grpSpPr>
        <p:sp>
          <p:nvSpPr>
            <p:cNvPr id="1580055" name="Line 23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6" name="Rectangle 24"/>
            <p:cNvSpPr>
              <a:spLocks noChangeArrowheads="1"/>
            </p:cNvSpPr>
            <p:nvPr/>
          </p:nvSpPr>
          <p:spPr bwMode="auto">
            <a:xfrm>
              <a:off x="3984" y="2752"/>
              <a:ext cx="140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</a:t>
              </a:r>
              <a:r>
                <a:rPr lang="en-US" sz="1800" dirty="0" smtClean="0">
                  <a:latin typeface="Verdana" charset="0"/>
                </a:rPr>
                <a:t>write (P</a:t>
              </a:r>
              <a:r>
                <a:rPr lang="en-US" sz="1800" baseline="-25000" dirty="0" smtClean="0">
                  <a:latin typeface="Verdana" charset="0"/>
                </a:rPr>
                <a:t>1</a:t>
              </a:r>
              <a:r>
                <a:rPr lang="en-US" sz="1800" dirty="0" smtClean="0">
                  <a:latin typeface="Verdana" charset="0"/>
                </a:rPr>
                <a:t> writes back)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1580057" name="Group 25"/>
          <p:cNvGrpSpPr>
            <a:grpSpLocks/>
          </p:cNvGrpSpPr>
          <p:nvPr/>
        </p:nvGrpSpPr>
        <p:grpSpPr bwMode="auto">
          <a:xfrm>
            <a:off x="0" y="4267200"/>
            <a:ext cx="3429000" cy="762000"/>
            <a:chOff x="998" y="3118"/>
            <a:chExt cx="946" cy="480"/>
          </a:xfrm>
        </p:grpSpPr>
        <p:sp>
          <p:nvSpPr>
            <p:cNvPr id="1580058" name="Line 26"/>
            <p:cNvSpPr>
              <a:spLocks noChangeShapeType="1"/>
            </p:cNvSpPr>
            <p:nvPr/>
          </p:nvSpPr>
          <p:spPr bwMode="auto">
            <a:xfrm>
              <a:off x="1566" y="3454"/>
              <a:ext cx="29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59" name="Rectangle 27"/>
            <p:cNvSpPr>
              <a:spLocks noChangeArrowheads="1"/>
            </p:cNvSpPr>
            <p:nvPr/>
          </p:nvSpPr>
          <p:spPr bwMode="auto">
            <a:xfrm>
              <a:off x="998" y="3118"/>
              <a:ext cx="94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 </a:t>
              </a:r>
              <a:r>
                <a:rPr lang="en-US" sz="1800" dirty="0" smtClean="0">
                  <a:latin typeface="Verdana" charset="0"/>
                </a:rPr>
                <a:t>Read miss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(P1 gets line from memory)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1580060" name="Group 28"/>
          <p:cNvGrpSpPr>
            <a:grpSpLocks/>
          </p:cNvGrpSpPr>
          <p:nvPr/>
        </p:nvGrpSpPr>
        <p:grpSpPr bwMode="auto">
          <a:xfrm>
            <a:off x="3581400" y="3479800"/>
            <a:ext cx="2373313" cy="1600200"/>
            <a:chOff x="2256" y="2304"/>
            <a:chExt cx="1495" cy="1008"/>
          </a:xfrm>
        </p:grpSpPr>
        <p:sp>
          <p:nvSpPr>
            <p:cNvPr id="1580061" name="Line 29"/>
            <p:cNvSpPr>
              <a:spLocks noChangeShapeType="1"/>
            </p:cNvSpPr>
            <p:nvPr/>
          </p:nvSpPr>
          <p:spPr bwMode="auto">
            <a:xfrm flipV="1">
              <a:off x="2256" y="2304"/>
              <a:ext cx="1392" cy="100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2" name="Rectangle 30"/>
            <p:cNvSpPr>
              <a:spLocks noChangeArrowheads="1"/>
            </p:cNvSpPr>
            <p:nvPr/>
          </p:nvSpPr>
          <p:spPr bwMode="auto">
            <a:xfrm rot="19440000">
              <a:off x="2409" y="2781"/>
              <a:ext cx="1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1580063" name="Group 31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0064" name="Line 32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5" name="Rectangle 33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1580066" name="Group 34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0067" name="Arc 35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68" name="Rectangle 36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1580069" name="Group 37"/>
          <p:cNvGrpSpPr>
            <a:grpSpLocks/>
          </p:cNvGrpSpPr>
          <p:nvPr/>
        </p:nvGrpSpPr>
        <p:grpSpPr bwMode="auto">
          <a:xfrm>
            <a:off x="6219825" y="2846388"/>
            <a:ext cx="1739900" cy="641350"/>
            <a:chOff x="3918" y="1905"/>
            <a:chExt cx="1096" cy="404"/>
          </a:xfrm>
        </p:grpSpPr>
        <p:sp>
          <p:nvSpPr>
            <p:cNvPr id="1580070" name="Arc 38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071" name="Rectangle 39"/>
            <p:cNvSpPr>
              <a:spLocks noChangeArrowheads="1"/>
            </p:cNvSpPr>
            <p:nvPr/>
          </p:nvSpPr>
          <p:spPr bwMode="auto">
            <a:xfrm>
              <a:off x="4262" y="1905"/>
              <a:ext cx="7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reads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writes</a:t>
              </a:r>
            </a:p>
          </p:txBody>
        </p:sp>
      </p:grpSp>
      <p:sp>
        <p:nvSpPr>
          <p:cNvPr id="1580072" name="Text Box 40"/>
          <p:cNvSpPr txBox="1">
            <a:spLocks noChangeArrowheads="1"/>
          </p:cNvSpPr>
          <p:nvPr/>
        </p:nvSpPr>
        <p:spPr bwMode="auto">
          <a:xfrm>
            <a:off x="6461125" y="5638800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580073" name="Group 41"/>
          <p:cNvGrpSpPr>
            <a:grpSpLocks/>
          </p:cNvGrpSpPr>
          <p:nvPr/>
        </p:nvGrpSpPr>
        <p:grpSpPr bwMode="auto">
          <a:xfrm>
            <a:off x="2460625" y="3240088"/>
            <a:ext cx="3254375" cy="1725612"/>
            <a:chOff x="1550" y="2153"/>
            <a:chExt cx="2050" cy="1087"/>
          </a:xfrm>
        </p:grpSpPr>
        <p:sp>
          <p:nvSpPr>
            <p:cNvPr id="1580074" name="Rectangle 42"/>
            <p:cNvSpPr>
              <a:spLocks noChangeArrowheads="1"/>
            </p:cNvSpPr>
            <p:nvPr/>
          </p:nvSpPr>
          <p:spPr bwMode="auto">
            <a:xfrm>
              <a:off x="1550" y="2153"/>
              <a:ext cx="17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 reads</a:t>
              </a:r>
              <a:endParaRPr lang="en-US" sz="1800" dirty="0" smtClean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(P</a:t>
              </a:r>
              <a:r>
                <a:rPr lang="en-US" sz="1800" baseline="-25000" dirty="0" smtClean="0">
                  <a:latin typeface="Verdana" charset="0"/>
                </a:rPr>
                <a:t>1</a:t>
              </a:r>
              <a:r>
                <a:rPr lang="en-US" sz="1800" dirty="0" smtClean="0">
                  <a:latin typeface="Verdana" charset="0"/>
                </a:rPr>
                <a:t> </a:t>
              </a:r>
              <a:r>
                <a:rPr lang="en-US" sz="1800" dirty="0">
                  <a:latin typeface="Verdana" charset="0"/>
                </a:rPr>
                <a:t>writes </a:t>
              </a:r>
              <a:r>
                <a:rPr lang="en-US" sz="1800" dirty="0" smtClean="0">
                  <a:latin typeface="Verdana" charset="0"/>
                </a:rPr>
                <a:t>back)</a:t>
              </a:r>
              <a:endParaRPr lang="en-US" sz="1800" dirty="0">
                <a:latin typeface="Verdana" charset="0"/>
              </a:endParaRPr>
            </a:p>
          </p:txBody>
        </p:sp>
        <p:sp>
          <p:nvSpPr>
            <p:cNvPr id="1580075" name="Freeform 43"/>
            <p:cNvSpPr>
              <a:spLocks/>
            </p:cNvSpPr>
            <p:nvPr/>
          </p:nvSpPr>
          <p:spPr bwMode="auto">
            <a:xfrm>
              <a:off x="2192" y="2232"/>
              <a:ext cx="1408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520" y="376"/>
                </a:cxn>
                <a:cxn ang="0">
                  <a:pos x="1408" y="0"/>
                </a:cxn>
              </a:cxnLst>
              <a:rect l="0" t="0" r="r" b="b"/>
              <a:pathLst>
                <a:path w="1408" h="1008">
                  <a:moveTo>
                    <a:pt x="0" y="1008"/>
                  </a:moveTo>
                  <a:cubicBezTo>
                    <a:pt x="142" y="776"/>
                    <a:pt x="285" y="544"/>
                    <a:pt x="520" y="376"/>
                  </a:cubicBezTo>
                  <a:cubicBezTo>
                    <a:pt x="755" y="208"/>
                    <a:pt x="1081" y="104"/>
                    <a:pt x="1408" y="0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58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D79EFC-93FE-DB4D-857C-A272C7409456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292975" cy="736600"/>
          </a:xfrm>
        </p:spPr>
        <p:txBody>
          <a:bodyPr/>
          <a:lstStyle/>
          <a:p>
            <a:r>
              <a:rPr lang="en-US"/>
              <a:t>Two Processor Example</a:t>
            </a:r>
            <a:br>
              <a:rPr lang="en-US"/>
            </a:br>
            <a:r>
              <a:rPr lang="en-US" sz="2000"/>
              <a:t>(Reading and writing the same cache line)</a:t>
            </a:r>
            <a:endParaRPr lang="en-US"/>
          </a:p>
        </p:txBody>
      </p:sp>
      <p:sp>
        <p:nvSpPr>
          <p:cNvPr id="1582083" name="Arc 3"/>
          <p:cNvSpPr>
            <a:spLocks/>
          </p:cNvSpPr>
          <p:nvPr/>
        </p:nvSpPr>
        <p:spPr bwMode="auto">
          <a:xfrm>
            <a:off x="6518275" y="1055688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4" name="Line 4"/>
          <p:cNvSpPr>
            <a:spLocks noChangeShapeType="1"/>
          </p:cNvSpPr>
          <p:nvPr/>
        </p:nvSpPr>
        <p:spPr bwMode="auto">
          <a:xfrm flipH="1" flipV="1">
            <a:off x="6699250" y="1663700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5" name="Oval 5"/>
          <p:cNvSpPr>
            <a:spLocks noChangeArrowheads="1"/>
          </p:cNvSpPr>
          <p:nvPr/>
        </p:nvSpPr>
        <p:spPr bwMode="auto">
          <a:xfrm>
            <a:off x="6026150" y="11430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6" name="Oval 6"/>
          <p:cNvSpPr>
            <a:spLocks noChangeArrowheads="1"/>
          </p:cNvSpPr>
          <p:nvPr/>
        </p:nvSpPr>
        <p:spPr bwMode="auto">
          <a:xfrm>
            <a:off x="32829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7" name="Oval 7"/>
          <p:cNvSpPr>
            <a:spLocks noChangeArrowheads="1"/>
          </p:cNvSpPr>
          <p:nvPr/>
        </p:nvSpPr>
        <p:spPr bwMode="auto">
          <a:xfrm>
            <a:off x="60261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88" name="Rectangle 8"/>
          <p:cNvSpPr>
            <a:spLocks noChangeArrowheads="1"/>
          </p:cNvSpPr>
          <p:nvPr/>
        </p:nvSpPr>
        <p:spPr bwMode="auto">
          <a:xfrm>
            <a:off x="6175375" y="12827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2089" name="Rectangle 9"/>
          <p:cNvSpPr>
            <a:spLocks noChangeArrowheads="1"/>
          </p:cNvSpPr>
          <p:nvPr/>
        </p:nvSpPr>
        <p:spPr bwMode="auto">
          <a:xfrm>
            <a:off x="3457575" y="2906713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2090" name="Rectangle 10"/>
          <p:cNvSpPr>
            <a:spLocks noChangeArrowheads="1"/>
          </p:cNvSpPr>
          <p:nvPr/>
        </p:nvSpPr>
        <p:spPr bwMode="auto">
          <a:xfrm>
            <a:off x="6261100" y="2906713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582091" name="Line 11"/>
          <p:cNvSpPr>
            <a:spLocks noChangeShapeType="1"/>
          </p:cNvSpPr>
          <p:nvPr/>
        </p:nvSpPr>
        <p:spPr bwMode="auto">
          <a:xfrm>
            <a:off x="4032250" y="3135313"/>
            <a:ext cx="19812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92" name="Line 12"/>
          <p:cNvSpPr>
            <a:spLocks noChangeShapeType="1"/>
          </p:cNvSpPr>
          <p:nvPr/>
        </p:nvSpPr>
        <p:spPr bwMode="auto">
          <a:xfrm>
            <a:off x="6394450" y="1892300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093" name="Rectangle 13"/>
          <p:cNvSpPr>
            <a:spLocks noChangeArrowheads="1"/>
          </p:cNvSpPr>
          <p:nvPr/>
        </p:nvSpPr>
        <p:spPr bwMode="auto">
          <a:xfrm>
            <a:off x="7216775" y="1716088"/>
            <a:ext cx="1265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Write miss</a:t>
            </a:r>
          </a:p>
        </p:txBody>
      </p:sp>
      <p:sp>
        <p:nvSpPr>
          <p:cNvPr id="1582094" name="Rectangle 14"/>
          <p:cNvSpPr>
            <a:spLocks noChangeArrowheads="1"/>
          </p:cNvSpPr>
          <p:nvPr/>
        </p:nvSpPr>
        <p:spPr bwMode="auto">
          <a:xfrm>
            <a:off x="1974850" y="2601913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Read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miss</a:t>
            </a:r>
          </a:p>
        </p:txBody>
      </p:sp>
      <p:sp>
        <p:nvSpPr>
          <p:cNvPr id="1582095" name="Rectangle 15"/>
          <p:cNvSpPr>
            <a:spLocks noChangeArrowheads="1"/>
          </p:cNvSpPr>
          <p:nvPr/>
        </p:nvSpPr>
        <p:spPr bwMode="auto">
          <a:xfrm rot="19798330">
            <a:off x="4252913" y="22479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096" name="Rectangle 16"/>
          <p:cNvSpPr>
            <a:spLocks noChangeArrowheads="1"/>
          </p:cNvSpPr>
          <p:nvPr/>
        </p:nvSpPr>
        <p:spPr bwMode="auto">
          <a:xfrm>
            <a:off x="4016375" y="31877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097" name="Rectangle 17"/>
          <p:cNvSpPr>
            <a:spLocks noChangeArrowheads="1"/>
          </p:cNvSpPr>
          <p:nvPr/>
        </p:nvSpPr>
        <p:spPr bwMode="auto">
          <a:xfrm>
            <a:off x="3443288" y="1270000"/>
            <a:ext cx="162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reads,</a:t>
            </a:r>
            <a:endParaRPr lang="en-US" sz="18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writes back</a:t>
            </a:r>
          </a:p>
        </p:txBody>
      </p:sp>
      <p:sp>
        <p:nvSpPr>
          <p:cNvPr id="1582098" name="Rectangle 18"/>
          <p:cNvSpPr>
            <a:spLocks noChangeArrowheads="1"/>
          </p:cNvSpPr>
          <p:nvPr/>
        </p:nvSpPr>
        <p:spPr bwMode="auto">
          <a:xfrm>
            <a:off x="7064375" y="1030288"/>
            <a:ext cx="1081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reads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or writes</a:t>
            </a:r>
          </a:p>
        </p:txBody>
      </p:sp>
      <p:sp>
        <p:nvSpPr>
          <p:cNvPr id="1582099" name="Rectangle 19"/>
          <p:cNvSpPr>
            <a:spLocks noChangeArrowheads="1"/>
          </p:cNvSpPr>
          <p:nvPr/>
        </p:nvSpPr>
        <p:spPr bwMode="auto">
          <a:xfrm>
            <a:off x="6394450" y="2197100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00" name="Rectangle 20"/>
          <p:cNvSpPr>
            <a:spLocks noChangeArrowheads="1"/>
          </p:cNvSpPr>
          <p:nvPr/>
        </p:nvSpPr>
        <p:spPr bwMode="auto">
          <a:xfrm>
            <a:off x="1878013" y="10318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</a:t>
            </a:r>
            <a:r>
              <a:rPr lang="en-US" sz="2400" baseline="-25000">
                <a:latin typeface="Verdana" charset="0"/>
              </a:rPr>
              <a:t>1</a:t>
            </a:r>
            <a:endParaRPr lang="en-US" sz="2400">
              <a:latin typeface="Verdana" charset="0"/>
            </a:endParaRPr>
          </a:p>
        </p:txBody>
      </p:sp>
      <p:sp>
        <p:nvSpPr>
          <p:cNvPr id="1582101" name="Arc 21"/>
          <p:cNvSpPr>
            <a:spLocks/>
          </p:cNvSpPr>
          <p:nvPr/>
        </p:nvSpPr>
        <p:spPr bwMode="auto">
          <a:xfrm>
            <a:off x="6505575" y="3825875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med" len="med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2" name="Line 22"/>
          <p:cNvSpPr>
            <a:spLocks noChangeShapeType="1"/>
          </p:cNvSpPr>
          <p:nvPr/>
        </p:nvSpPr>
        <p:spPr bwMode="auto">
          <a:xfrm flipH="1" flipV="1">
            <a:off x="6686550" y="4433888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3" name="Oval 23"/>
          <p:cNvSpPr>
            <a:spLocks noChangeArrowheads="1"/>
          </p:cNvSpPr>
          <p:nvPr/>
        </p:nvSpPr>
        <p:spPr bwMode="auto">
          <a:xfrm>
            <a:off x="5988050" y="3913188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4" name="Oval 24"/>
          <p:cNvSpPr>
            <a:spLocks noChangeArrowheads="1"/>
          </p:cNvSpPr>
          <p:nvPr/>
        </p:nvSpPr>
        <p:spPr bwMode="auto">
          <a:xfrm>
            <a:off x="32702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5" name="Oval 25"/>
          <p:cNvSpPr>
            <a:spLocks noChangeArrowheads="1"/>
          </p:cNvSpPr>
          <p:nvPr/>
        </p:nvSpPr>
        <p:spPr bwMode="auto">
          <a:xfrm>
            <a:off x="60134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06" name="Rectangle 26"/>
          <p:cNvSpPr>
            <a:spLocks noChangeArrowheads="1"/>
          </p:cNvSpPr>
          <p:nvPr/>
        </p:nvSpPr>
        <p:spPr bwMode="auto">
          <a:xfrm>
            <a:off x="6162675" y="4052888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2107" name="Rectangle 27"/>
          <p:cNvSpPr>
            <a:spLocks noChangeArrowheads="1"/>
          </p:cNvSpPr>
          <p:nvPr/>
        </p:nvSpPr>
        <p:spPr bwMode="auto">
          <a:xfrm>
            <a:off x="3444875" y="56769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2108" name="Rectangle 28"/>
          <p:cNvSpPr>
            <a:spLocks noChangeArrowheads="1"/>
          </p:cNvSpPr>
          <p:nvPr/>
        </p:nvSpPr>
        <p:spPr bwMode="auto">
          <a:xfrm>
            <a:off x="6248400" y="56769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sp>
        <p:nvSpPr>
          <p:cNvPr id="1582109" name="Line 29"/>
          <p:cNvSpPr>
            <a:spLocks noChangeShapeType="1"/>
          </p:cNvSpPr>
          <p:nvPr/>
        </p:nvSpPr>
        <p:spPr bwMode="auto">
          <a:xfrm>
            <a:off x="4019550" y="5905500"/>
            <a:ext cx="19812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0" name="Line 30"/>
          <p:cNvSpPr>
            <a:spLocks noChangeShapeType="1"/>
          </p:cNvSpPr>
          <p:nvPr/>
        </p:nvSpPr>
        <p:spPr bwMode="auto">
          <a:xfrm>
            <a:off x="6381750" y="4662488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1" name="Rectangle 31"/>
          <p:cNvSpPr>
            <a:spLocks noChangeArrowheads="1"/>
          </p:cNvSpPr>
          <p:nvPr/>
        </p:nvSpPr>
        <p:spPr bwMode="auto">
          <a:xfrm>
            <a:off x="7204075" y="4486275"/>
            <a:ext cx="1265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Write miss</a:t>
            </a:r>
          </a:p>
        </p:txBody>
      </p:sp>
      <p:sp>
        <p:nvSpPr>
          <p:cNvPr id="1582112" name="Rectangle 32"/>
          <p:cNvSpPr>
            <a:spLocks noChangeArrowheads="1"/>
          </p:cNvSpPr>
          <p:nvPr/>
        </p:nvSpPr>
        <p:spPr bwMode="auto">
          <a:xfrm>
            <a:off x="1962150" y="5372100"/>
            <a:ext cx="7667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Read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>
                <a:latin typeface="Verdana" charset="0"/>
              </a:rPr>
              <a:t> miss</a:t>
            </a:r>
          </a:p>
        </p:txBody>
      </p:sp>
      <p:sp>
        <p:nvSpPr>
          <p:cNvPr id="1582113" name="Rectangle 33"/>
          <p:cNvSpPr>
            <a:spLocks noChangeArrowheads="1"/>
          </p:cNvSpPr>
          <p:nvPr/>
        </p:nvSpPr>
        <p:spPr bwMode="auto">
          <a:xfrm rot="19798330">
            <a:off x="4240213" y="50180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4" name="Rectangle 34"/>
          <p:cNvSpPr>
            <a:spLocks noChangeArrowheads="1"/>
          </p:cNvSpPr>
          <p:nvPr/>
        </p:nvSpPr>
        <p:spPr bwMode="auto">
          <a:xfrm>
            <a:off x="4003675" y="59578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5" name="Rectangle 35"/>
          <p:cNvSpPr>
            <a:spLocks noChangeArrowheads="1"/>
          </p:cNvSpPr>
          <p:nvPr/>
        </p:nvSpPr>
        <p:spPr bwMode="auto">
          <a:xfrm>
            <a:off x="3494088" y="3938588"/>
            <a:ext cx="1628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reads,</a:t>
            </a:r>
            <a:endParaRPr lang="en-US" sz="1800"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writes back</a:t>
            </a:r>
          </a:p>
        </p:txBody>
      </p:sp>
      <p:sp>
        <p:nvSpPr>
          <p:cNvPr id="1582116" name="Rectangle 36"/>
          <p:cNvSpPr>
            <a:spLocks noChangeArrowheads="1"/>
          </p:cNvSpPr>
          <p:nvPr/>
        </p:nvSpPr>
        <p:spPr bwMode="auto">
          <a:xfrm>
            <a:off x="7051675" y="3800475"/>
            <a:ext cx="10810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</a:t>
            </a:r>
            <a:r>
              <a:rPr lang="en-US">
                <a:latin typeface="Verdana" charset="0"/>
              </a:rPr>
              <a:t> reads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or writes</a:t>
            </a:r>
          </a:p>
        </p:txBody>
      </p:sp>
      <p:sp>
        <p:nvSpPr>
          <p:cNvPr id="1582117" name="Rectangle 37"/>
          <p:cNvSpPr>
            <a:spLocks noChangeArrowheads="1"/>
          </p:cNvSpPr>
          <p:nvPr/>
        </p:nvSpPr>
        <p:spPr bwMode="auto">
          <a:xfrm>
            <a:off x="6381750" y="4967288"/>
            <a:ext cx="191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</a:t>
            </a:r>
            <a:r>
              <a:rPr lang="en-US">
                <a:latin typeface="Verdana" charset="0"/>
              </a:rPr>
              <a:t> intent to write</a:t>
            </a:r>
          </a:p>
        </p:txBody>
      </p:sp>
      <p:sp>
        <p:nvSpPr>
          <p:cNvPr id="1582118" name="Freeform 38"/>
          <p:cNvSpPr>
            <a:spLocks/>
          </p:cNvSpPr>
          <p:nvPr/>
        </p:nvSpPr>
        <p:spPr bwMode="auto">
          <a:xfrm>
            <a:off x="3822700" y="15367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19" name="Freeform 39"/>
          <p:cNvSpPr>
            <a:spLocks/>
          </p:cNvSpPr>
          <p:nvPr/>
        </p:nvSpPr>
        <p:spPr bwMode="auto">
          <a:xfrm>
            <a:off x="3733800" y="42418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0" name="Line 40"/>
          <p:cNvSpPr>
            <a:spLocks noChangeShapeType="1"/>
          </p:cNvSpPr>
          <p:nvPr/>
        </p:nvSpPr>
        <p:spPr bwMode="auto">
          <a:xfrm flipV="1">
            <a:off x="3867150" y="4433888"/>
            <a:ext cx="2209800" cy="1295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1" name="Line 41"/>
          <p:cNvSpPr>
            <a:spLocks noChangeShapeType="1"/>
          </p:cNvSpPr>
          <p:nvPr/>
        </p:nvSpPr>
        <p:spPr bwMode="auto">
          <a:xfrm>
            <a:off x="2647950" y="5600700"/>
            <a:ext cx="6858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2" name="Line 42"/>
          <p:cNvSpPr>
            <a:spLocks noChangeShapeType="1"/>
          </p:cNvSpPr>
          <p:nvPr/>
        </p:nvSpPr>
        <p:spPr bwMode="auto">
          <a:xfrm flipV="1">
            <a:off x="3879850" y="1663700"/>
            <a:ext cx="2209800" cy="129540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3" name="Line 43"/>
          <p:cNvSpPr>
            <a:spLocks noChangeShapeType="1"/>
          </p:cNvSpPr>
          <p:nvPr/>
        </p:nvSpPr>
        <p:spPr bwMode="auto">
          <a:xfrm>
            <a:off x="2660650" y="2830513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4" name="Rectangle 44"/>
          <p:cNvSpPr>
            <a:spLocks noChangeArrowheads="1"/>
          </p:cNvSpPr>
          <p:nvPr/>
        </p:nvSpPr>
        <p:spPr bwMode="auto">
          <a:xfrm>
            <a:off x="1866900" y="10064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5" name="Rectangle 45"/>
          <p:cNvSpPr>
            <a:spLocks noChangeArrowheads="1"/>
          </p:cNvSpPr>
          <p:nvPr/>
        </p:nvSpPr>
        <p:spPr bwMode="auto">
          <a:xfrm>
            <a:off x="1885950" y="37877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P</a:t>
            </a:r>
            <a:r>
              <a:rPr lang="en-US" sz="2400" baseline="-25000">
                <a:latin typeface="Verdana" charset="0"/>
              </a:rPr>
              <a:t>2</a:t>
            </a:r>
            <a:endParaRPr lang="en-US" sz="2400">
              <a:latin typeface="Verdana" charset="0"/>
            </a:endParaRPr>
          </a:p>
        </p:txBody>
      </p:sp>
      <p:sp>
        <p:nvSpPr>
          <p:cNvPr id="1582126" name="Rectangle 46"/>
          <p:cNvSpPr>
            <a:spLocks noChangeArrowheads="1"/>
          </p:cNvSpPr>
          <p:nvPr/>
        </p:nvSpPr>
        <p:spPr bwMode="auto">
          <a:xfrm>
            <a:off x="1874838" y="37623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2127" name="Rectangle 47"/>
          <p:cNvSpPr>
            <a:spLocks noChangeArrowheads="1"/>
          </p:cNvSpPr>
          <p:nvPr/>
        </p:nvSpPr>
        <p:spPr bwMode="auto">
          <a:xfrm>
            <a:off x="355600" y="11461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28" name="Rectangle 48"/>
          <p:cNvSpPr>
            <a:spLocks noChangeArrowheads="1"/>
          </p:cNvSpPr>
          <p:nvPr/>
        </p:nvSpPr>
        <p:spPr bwMode="auto">
          <a:xfrm>
            <a:off x="355600" y="14509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29" name="Rectangle 49"/>
          <p:cNvSpPr>
            <a:spLocks noChangeArrowheads="1"/>
          </p:cNvSpPr>
          <p:nvPr/>
        </p:nvSpPr>
        <p:spPr bwMode="auto">
          <a:xfrm>
            <a:off x="355600" y="17653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30" name="Rectangle 50"/>
          <p:cNvSpPr>
            <a:spLocks noChangeArrowheads="1"/>
          </p:cNvSpPr>
          <p:nvPr/>
        </p:nvSpPr>
        <p:spPr bwMode="auto">
          <a:xfrm>
            <a:off x="355600" y="204152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1" name="Rectangle 51"/>
          <p:cNvSpPr>
            <a:spLocks noChangeArrowheads="1"/>
          </p:cNvSpPr>
          <p:nvPr/>
        </p:nvSpPr>
        <p:spPr bwMode="auto">
          <a:xfrm>
            <a:off x="346075" y="26416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2" name="Rectangle 52"/>
          <p:cNvSpPr>
            <a:spLocks noChangeArrowheads="1"/>
          </p:cNvSpPr>
          <p:nvPr/>
        </p:nvSpPr>
        <p:spPr bwMode="auto">
          <a:xfrm>
            <a:off x="346075" y="2936875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2 </a:t>
            </a:r>
            <a:r>
              <a:rPr lang="en-US">
                <a:latin typeface="Verdana" charset="0"/>
              </a:rPr>
              <a:t>writes</a:t>
            </a:r>
          </a:p>
        </p:txBody>
      </p:sp>
      <p:sp>
        <p:nvSpPr>
          <p:cNvPr id="1582133" name="Rectangle 53"/>
          <p:cNvSpPr>
            <a:spLocks noChangeArrowheads="1"/>
          </p:cNvSpPr>
          <p:nvPr/>
        </p:nvSpPr>
        <p:spPr bwMode="auto">
          <a:xfrm>
            <a:off x="361950" y="2338388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reads</a:t>
            </a:r>
          </a:p>
        </p:txBody>
      </p:sp>
      <p:sp>
        <p:nvSpPr>
          <p:cNvPr id="1582134" name="Rectangle 54"/>
          <p:cNvSpPr>
            <a:spLocks noChangeArrowheads="1"/>
          </p:cNvSpPr>
          <p:nvPr/>
        </p:nvSpPr>
        <p:spPr bwMode="auto">
          <a:xfrm>
            <a:off x="346075" y="3251200"/>
            <a:ext cx="1349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Verdana" charset="0"/>
              </a:rPr>
              <a:t>P</a:t>
            </a:r>
            <a:r>
              <a:rPr lang="en-US" baseline="-25000">
                <a:latin typeface="Verdana" charset="0"/>
              </a:rPr>
              <a:t>1 </a:t>
            </a:r>
            <a:r>
              <a:rPr lang="en-US">
                <a:latin typeface="Verdana" charset="0"/>
              </a:rPr>
              <a:t>writes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8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8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8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8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8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8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8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8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8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8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8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8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 tmFilter="0, 0; .2, .5; .8, .5; 1, 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500" autoRev="1" fill="hold"/>
                                        <p:tgtEl>
                                          <p:spTgt spid="1582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 tmFilter="0, 0; .2, .5; .8, .5; 1, 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500" autoRev="1" fill="hold"/>
                                        <p:tgtEl>
                                          <p:spTgt spid="1582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8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58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8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8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 tmFilter="0, 0; .2, .5; .8, .5; 1, 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500" autoRev="1" fill="hold"/>
                                        <p:tgtEl>
                                          <p:spTgt spid="158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 tmFilter="0, 0; .2, .5; .8, .5; 1, 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500" autoRev="1" fill="hold"/>
                                        <p:tgtEl>
                                          <p:spTgt spid="15820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8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8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58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58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58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58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58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58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2083" grpId="0" animBg="1"/>
      <p:bldP spid="1582084" grpId="0" animBg="1"/>
      <p:bldP spid="1582091" grpId="0" animBg="1"/>
      <p:bldP spid="1582092" grpId="0" animBg="1"/>
      <p:bldP spid="1582093" grpId="0"/>
      <p:bldP spid="1582094" grpId="0"/>
      <p:bldP spid="1582094" grpId="1"/>
      <p:bldP spid="1582095" grpId="0"/>
      <p:bldP spid="1582095" grpId="1"/>
      <p:bldP spid="1582096" grpId="0"/>
      <p:bldP spid="1582097" grpId="0"/>
      <p:bldP spid="1582098" grpId="0"/>
      <p:bldP spid="1582099" grpId="0"/>
      <p:bldP spid="1582101" grpId="0" animBg="1"/>
      <p:bldP spid="1582102" grpId="0" animBg="1"/>
      <p:bldP spid="1582109" grpId="0" animBg="1"/>
      <p:bldP spid="1582110" grpId="0" animBg="1"/>
      <p:bldP spid="1582111" grpId="0"/>
      <p:bldP spid="1582112" grpId="0"/>
      <p:bldP spid="1582113" grpId="0"/>
      <p:bldP spid="1582114" grpId="0"/>
      <p:bldP spid="1582115" grpId="0"/>
      <p:bldP spid="1582116" grpId="0"/>
      <p:bldP spid="1582117" grpId="0"/>
      <p:bldP spid="1582118" grpId="0" animBg="1"/>
      <p:bldP spid="1582119" grpId="0" animBg="1"/>
      <p:bldP spid="1582120" grpId="0" animBg="1"/>
      <p:bldP spid="1582121" grpId="0" animBg="1"/>
      <p:bldP spid="1582122" grpId="0" animBg="1"/>
      <p:bldP spid="1582122" grpId="1" animBg="1"/>
      <p:bldP spid="1582123" grpId="0" animBg="1"/>
      <p:bldP spid="1582123" grpId="1" animBg="1"/>
      <p:bldP spid="1582127" grpId="0"/>
      <p:bldP spid="1582128" grpId="0"/>
      <p:bldP spid="1582129" grpId="0"/>
      <p:bldP spid="1582130" grpId="0"/>
      <p:bldP spid="1582131" grpId="0"/>
      <p:bldP spid="1582132" grpId="0"/>
      <p:bldP spid="1582133" grpId="0"/>
      <p:bldP spid="15821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0192E-9F7C-9F40-9174-01876195A016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</a:t>
            </a:r>
          </a:p>
        </p:txBody>
      </p:sp>
      <p:sp>
        <p:nvSpPr>
          <p:cNvPr id="158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162550"/>
            <a:ext cx="8001000" cy="1541463"/>
          </a:xfrm>
        </p:spPr>
        <p:txBody>
          <a:bodyPr/>
          <a:lstStyle/>
          <a:p>
            <a:r>
              <a:rPr lang="en-US"/>
              <a:t>If a line is in the </a:t>
            </a:r>
            <a:r>
              <a:rPr lang="en-US">
                <a:solidFill>
                  <a:srgbClr val="56127A"/>
                </a:solidFill>
              </a:rPr>
              <a:t>M</a:t>
            </a:r>
            <a:r>
              <a:rPr lang="en-US"/>
              <a:t> state then no other cache can have a copy of the line!</a:t>
            </a:r>
          </a:p>
          <a:p>
            <a:pPr lvl="1"/>
            <a:r>
              <a:rPr lang="en-US"/>
              <a:t> Memory stays coherent, multiple differing copies cannot exist</a:t>
            </a:r>
          </a:p>
        </p:txBody>
      </p:sp>
      <p:grpSp>
        <p:nvGrpSpPr>
          <p:cNvPr id="1584132" name="Group 4"/>
          <p:cNvGrpSpPr>
            <a:grpSpLocks/>
          </p:cNvGrpSpPr>
          <p:nvPr/>
        </p:nvGrpSpPr>
        <p:grpSpPr bwMode="auto">
          <a:xfrm>
            <a:off x="885825" y="1487488"/>
            <a:ext cx="7267575" cy="3232150"/>
            <a:chOff x="662" y="937"/>
            <a:chExt cx="4578" cy="2036"/>
          </a:xfrm>
        </p:grpSpPr>
        <p:sp>
          <p:nvSpPr>
            <p:cNvPr id="1584133" name="Oval 5"/>
            <p:cNvSpPr>
              <a:spLocks noChangeArrowheads="1"/>
            </p:cNvSpPr>
            <p:nvPr/>
          </p:nvSpPr>
          <p:spPr bwMode="auto">
            <a:xfrm>
              <a:off x="3608" y="1008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4" name="Oval 6"/>
            <p:cNvSpPr>
              <a:spLocks noChangeArrowheads="1"/>
            </p:cNvSpPr>
            <p:nvPr/>
          </p:nvSpPr>
          <p:spPr bwMode="auto">
            <a:xfrm>
              <a:off x="1880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5" name="Oval 7"/>
            <p:cNvSpPr>
              <a:spLocks noChangeArrowheads="1"/>
            </p:cNvSpPr>
            <p:nvPr/>
          </p:nvSpPr>
          <p:spPr bwMode="auto">
            <a:xfrm>
              <a:off x="3608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136" name="Rectangle 8"/>
            <p:cNvSpPr>
              <a:spLocks noChangeArrowheads="1"/>
            </p:cNvSpPr>
            <p:nvPr/>
          </p:nvSpPr>
          <p:spPr bwMode="auto">
            <a:xfrm>
              <a:off x="3702" y="1096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584137" name="Rectangle 9"/>
            <p:cNvSpPr>
              <a:spLocks noChangeArrowheads="1"/>
            </p:cNvSpPr>
            <p:nvPr/>
          </p:nvSpPr>
          <p:spPr bwMode="auto">
            <a:xfrm>
              <a:off x="1990" y="2344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S</a:t>
              </a:r>
            </a:p>
          </p:txBody>
        </p:sp>
        <p:sp>
          <p:nvSpPr>
            <p:cNvPr id="1584138" name="Rectangle 10"/>
            <p:cNvSpPr>
              <a:spLocks noChangeArrowheads="1"/>
            </p:cNvSpPr>
            <p:nvPr/>
          </p:nvSpPr>
          <p:spPr bwMode="auto">
            <a:xfrm>
              <a:off x="3756" y="2344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I</a:t>
              </a:r>
            </a:p>
          </p:txBody>
        </p:sp>
        <p:grpSp>
          <p:nvGrpSpPr>
            <p:cNvPr id="1584139" name="Group 11"/>
            <p:cNvGrpSpPr>
              <a:grpSpLocks/>
            </p:cNvGrpSpPr>
            <p:nvPr/>
          </p:nvGrpSpPr>
          <p:grpSpPr bwMode="auto">
            <a:xfrm>
              <a:off x="4032" y="1336"/>
              <a:ext cx="1208" cy="264"/>
              <a:chOff x="4032" y="2304"/>
              <a:chExt cx="1208" cy="264"/>
            </a:xfrm>
          </p:grpSpPr>
          <p:sp>
            <p:nvSpPr>
              <p:cNvPr id="1584140" name="Line 12"/>
              <p:cNvSpPr>
                <a:spLocks noChangeShapeType="1"/>
              </p:cNvSpPr>
              <p:nvPr/>
            </p:nvSpPr>
            <p:spPr bwMode="auto">
              <a:xfrm flipH="1" flipV="1">
                <a:off x="4032" y="230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1" name="Rectangle 13"/>
              <p:cNvSpPr>
                <a:spLocks noChangeArrowheads="1"/>
              </p:cNvSpPr>
              <p:nvPr/>
            </p:nvSpPr>
            <p:spPr bwMode="auto">
              <a:xfrm>
                <a:off x="4358" y="2337"/>
                <a:ext cx="8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Write miss</a:t>
                </a:r>
              </a:p>
            </p:txBody>
          </p:sp>
        </p:grpSp>
        <p:grpSp>
          <p:nvGrpSpPr>
            <p:cNvPr id="1584142" name="Group 14"/>
            <p:cNvGrpSpPr>
              <a:grpSpLocks/>
            </p:cNvGrpSpPr>
            <p:nvPr/>
          </p:nvGrpSpPr>
          <p:grpSpPr bwMode="auto">
            <a:xfrm>
              <a:off x="3840" y="1480"/>
              <a:ext cx="1311" cy="768"/>
              <a:chOff x="3840" y="2448"/>
              <a:chExt cx="1311" cy="768"/>
            </a:xfrm>
          </p:grpSpPr>
          <p:sp>
            <p:nvSpPr>
              <p:cNvPr id="1584143" name="Line 15"/>
              <p:cNvSpPr>
                <a:spLocks noChangeShapeType="1"/>
              </p:cNvSpPr>
              <p:nvPr/>
            </p:nvSpPr>
            <p:spPr bwMode="auto">
              <a:xfrm>
                <a:off x="3840" y="2448"/>
                <a:ext cx="0" cy="76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4" name="Rectangle 16"/>
              <p:cNvSpPr>
                <a:spLocks noChangeArrowheads="1"/>
              </p:cNvSpPr>
              <p:nvPr/>
            </p:nvSpPr>
            <p:spPr bwMode="auto">
              <a:xfrm>
                <a:off x="3878" y="2625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intent to write</a:t>
                </a:r>
              </a:p>
            </p:txBody>
          </p:sp>
        </p:grpSp>
        <p:grpSp>
          <p:nvGrpSpPr>
            <p:cNvPr id="1584145" name="Group 17"/>
            <p:cNvGrpSpPr>
              <a:grpSpLocks/>
            </p:cNvGrpSpPr>
            <p:nvPr/>
          </p:nvGrpSpPr>
          <p:grpSpPr bwMode="auto">
            <a:xfrm>
              <a:off x="998" y="2150"/>
              <a:ext cx="922" cy="370"/>
              <a:chOff x="998" y="3118"/>
              <a:chExt cx="922" cy="370"/>
            </a:xfrm>
          </p:grpSpPr>
          <p:sp>
            <p:nvSpPr>
              <p:cNvPr id="1584146" name="Line 18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432" cy="9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47" name="Rectangle 19"/>
              <p:cNvSpPr>
                <a:spLocks noChangeArrowheads="1"/>
              </p:cNvSpPr>
              <p:nvPr/>
            </p:nvSpPr>
            <p:spPr bwMode="auto">
              <a:xfrm>
                <a:off x="998" y="3118"/>
                <a:ext cx="529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Read</a:t>
                </a:r>
              </a:p>
              <a:p>
                <a:pPr algn="l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miss</a:t>
                </a:r>
              </a:p>
            </p:txBody>
          </p:sp>
        </p:grpSp>
        <p:grpSp>
          <p:nvGrpSpPr>
            <p:cNvPr id="1584148" name="Group 20"/>
            <p:cNvGrpSpPr>
              <a:grpSpLocks/>
            </p:cNvGrpSpPr>
            <p:nvPr/>
          </p:nvGrpSpPr>
          <p:grpSpPr bwMode="auto">
            <a:xfrm>
              <a:off x="2256" y="1336"/>
              <a:ext cx="1495" cy="1008"/>
              <a:chOff x="2256" y="2304"/>
              <a:chExt cx="1495" cy="1008"/>
            </a:xfrm>
          </p:grpSpPr>
          <p:sp>
            <p:nvSpPr>
              <p:cNvPr id="1584149" name="Line 21"/>
              <p:cNvSpPr>
                <a:spLocks noChangeShapeType="1"/>
              </p:cNvSpPr>
              <p:nvPr/>
            </p:nvSpPr>
            <p:spPr bwMode="auto">
              <a:xfrm flipV="1">
                <a:off x="2256" y="2304"/>
                <a:ext cx="1392" cy="100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0" name="Rectangle 22"/>
              <p:cNvSpPr>
                <a:spLocks noChangeArrowheads="1"/>
              </p:cNvSpPr>
              <p:nvPr/>
            </p:nvSpPr>
            <p:spPr bwMode="auto">
              <a:xfrm rot="19440000">
                <a:off x="2409" y="2781"/>
                <a:ext cx="13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intent to write</a:t>
                </a:r>
              </a:p>
            </p:txBody>
          </p:sp>
        </p:grpSp>
        <p:grpSp>
          <p:nvGrpSpPr>
            <p:cNvPr id="1584151" name="Group 23"/>
            <p:cNvGrpSpPr>
              <a:grpSpLocks/>
            </p:cNvGrpSpPr>
            <p:nvPr/>
          </p:nvGrpSpPr>
          <p:grpSpPr bwMode="auto">
            <a:xfrm>
              <a:off x="2342" y="2488"/>
              <a:ext cx="1273" cy="437"/>
              <a:chOff x="2342" y="3456"/>
              <a:chExt cx="1273" cy="437"/>
            </a:xfrm>
          </p:grpSpPr>
          <p:sp>
            <p:nvSpPr>
              <p:cNvPr id="1584152" name="Line 24"/>
              <p:cNvSpPr>
                <a:spLocks noChangeShapeType="1"/>
              </p:cNvSpPr>
              <p:nvPr/>
            </p:nvSpPr>
            <p:spPr bwMode="auto">
              <a:xfrm>
                <a:off x="2352" y="3456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3" name="Rectangle 25"/>
              <p:cNvSpPr>
                <a:spLocks noChangeArrowheads="1"/>
              </p:cNvSpPr>
              <p:nvPr/>
            </p:nvSpPr>
            <p:spPr bwMode="auto">
              <a:xfrm>
                <a:off x="2342" y="3489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intent to write</a:t>
                </a:r>
              </a:p>
            </p:txBody>
          </p:sp>
        </p:grpSp>
        <p:grpSp>
          <p:nvGrpSpPr>
            <p:cNvPr id="1584154" name="Group 26"/>
            <p:cNvGrpSpPr>
              <a:grpSpLocks/>
            </p:cNvGrpSpPr>
            <p:nvPr/>
          </p:nvGrpSpPr>
          <p:grpSpPr bwMode="auto">
            <a:xfrm>
              <a:off x="662" y="2441"/>
              <a:ext cx="1442" cy="532"/>
              <a:chOff x="662" y="3409"/>
              <a:chExt cx="1442" cy="532"/>
            </a:xfrm>
          </p:grpSpPr>
          <p:sp>
            <p:nvSpPr>
              <p:cNvPr id="1584155" name="Arc 27"/>
              <p:cNvSpPr>
                <a:spLocks/>
              </p:cNvSpPr>
              <p:nvPr/>
            </p:nvSpPr>
            <p:spPr bwMode="auto">
              <a:xfrm>
                <a:off x="1632" y="3409"/>
                <a:ext cx="472" cy="43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2457 w 42457"/>
                  <a:gd name="T1" fmla="*/ 27218 h 43200"/>
                  <a:gd name="T2" fmla="*/ 21510 w 42457"/>
                  <a:gd name="T3" fmla="*/ 0 h 43200"/>
                  <a:gd name="T4" fmla="*/ 21600 w 4245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457" h="43200" fill="none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</a:path>
                  <a:path w="42457" h="43200" stroke="0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med" len="med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6" name="Rectangle 28"/>
              <p:cNvSpPr>
                <a:spLocks noChangeArrowheads="1"/>
              </p:cNvSpPr>
              <p:nvPr/>
            </p:nvSpPr>
            <p:spPr bwMode="auto">
              <a:xfrm>
                <a:off x="662" y="3537"/>
                <a:ext cx="1017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Read by any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 processor</a:t>
                </a:r>
              </a:p>
            </p:txBody>
          </p:sp>
        </p:grpSp>
        <p:grpSp>
          <p:nvGrpSpPr>
            <p:cNvPr id="1584157" name="Group 29"/>
            <p:cNvGrpSpPr>
              <a:grpSpLocks/>
            </p:cNvGrpSpPr>
            <p:nvPr/>
          </p:nvGrpSpPr>
          <p:grpSpPr bwMode="auto">
            <a:xfrm>
              <a:off x="3918" y="937"/>
              <a:ext cx="1096" cy="404"/>
              <a:chOff x="3918" y="1905"/>
              <a:chExt cx="1096" cy="404"/>
            </a:xfrm>
          </p:grpSpPr>
          <p:sp>
            <p:nvSpPr>
              <p:cNvPr id="1584158" name="Arc 30"/>
              <p:cNvSpPr>
                <a:spLocks/>
              </p:cNvSpPr>
              <p:nvPr/>
            </p:nvSpPr>
            <p:spPr bwMode="auto">
              <a:xfrm>
                <a:off x="3918" y="1921"/>
                <a:ext cx="354" cy="288"/>
              </a:xfrm>
              <a:custGeom>
                <a:avLst/>
                <a:gdLst>
                  <a:gd name="G0" fmla="+- 18277 0 0"/>
                  <a:gd name="G1" fmla="+- 21600 0 0"/>
                  <a:gd name="G2" fmla="+- 21600 0 0"/>
                  <a:gd name="T0" fmla="*/ 0 w 39877"/>
                  <a:gd name="T1" fmla="*/ 10088 h 43200"/>
                  <a:gd name="T2" fmla="*/ 18277 w 39877"/>
                  <a:gd name="T3" fmla="*/ 43200 h 43200"/>
                  <a:gd name="T4" fmla="*/ 18277 w 3987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877" h="43200" fill="none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</a:path>
                  <a:path w="39877" h="43200" stroke="0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  <a:lnTo>
                      <a:pt x="18277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med" len="med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4159" name="Rectangle 31"/>
              <p:cNvSpPr>
                <a:spLocks noChangeArrowheads="1"/>
              </p:cNvSpPr>
              <p:nvPr/>
            </p:nvSpPr>
            <p:spPr bwMode="auto">
              <a:xfrm>
                <a:off x="4262" y="1905"/>
                <a:ext cx="75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reads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or writes</a:t>
                </a:r>
              </a:p>
            </p:txBody>
          </p:sp>
        </p:grpSp>
        <p:grpSp>
          <p:nvGrpSpPr>
            <p:cNvPr id="1584160" name="Group 32"/>
            <p:cNvGrpSpPr>
              <a:grpSpLocks/>
            </p:cNvGrpSpPr>
            <p:nvPr/>
          </p:nvGrpSpPr>
          <p:grpSpPr bwMode="auto">
            <a:xfrm>
              <a:off x="1550" y="1185"/>
              <a:ext cx="2050" cy="1087"/>
              <a:chOff x="1550" y="2153"/>
              <a:chExt cx="2050" cy="1087"/>
            </a:xfrm>
          </p:grpSpPr>
          <p:sp>
            <p:nvSpPr>
              <p:cNvPr id="1584161" name="Rectangle 33"/>
              <p:cNvSpPr>
                <a:spLocks noChangeArrowheads="1"/>
              </p:cNvSpPr>
              <p:nvPr/>
            </p:nvSpPr>
            <p:spPr bwMode="auto">
              <a:xfrm>
                <a:off x="1550" y="2153"/>
                <a:ext cx="172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Other processor reads</a:t>
                </a:r>
              </a:p>
              <a:p>
                <a:pPr algn="l">
                  <a:spcBef>
                    <a:spcPct val="0"/>
                  </a:spcBef>
                </a:pPr>
                <a:r>
                  <a:rPr lang="en-US" sz="1800">
                    <a:latin typeface="Verdana" charset="0"/>
                  </a:rPr>
                  <a:t>P</a:t>
                </a:r>
                <a:r>
                  <a:rPr lang="en-US" sz="1800" baseline="-25000">
                    <a:latin typeface="Verdana" charset="0"/>
                  </a:rPr>
                  <a:t>1</a:t>
                </a:r>
                <a:r>
                  <a:rPr lang="en-US" sz="1800">
                    <a:latin typeface="Verdana" charset="0"/>
                  </a:rPr>
                  <a:t> writes back</a:t>
                </a:r>
              </a:p>
            </p:txBody>
          </p:sp>
          <p:sp>
            <p:nvSpPr>
              <p:cNvPr id="1584162" name="Freeform 34"/>
              <p:cNvSpPr>
                <a:spLocks/>
              </p:cNvSpPr>
              <p:nvPr/>
            </p:nvSpPr>
            <p:spPr bwMode="auto">
              <a:xfrm>
                <a:off x="2192" y="2232"/>
                <a:ext cx="1408" cy="1008"/>
              </a:xfrm>
              <a:custGeom>
                <a:avLst/>
                <a:gdLst/>
                <a:ahLst/>
                <a:cxnLst>
                  <a:cxn ang="0">
                    <a:pos x="0" y="1008"/>
                  </a:cxn>
                  <a:cxn ang="0">
                    <a:pos x="520" y="376"/>
                  </a:cxn>
                  <a:cxn ang="0">
                    <a:pos x="1408" y="0"/>
                  </a:cxn>
                </a:cxnLst>
                <a:rect l="0" t="0" r="r" b="b"/>
                <a:pathLst>
                  <a:path w="1408" h="1008">
                    <a:moveTo>
                      <a:pt x="0" y="1008"/>
                    </a:moveTo>
                    <a:cubicBezTo>
                      <a:pt x="142" y="776"/>
                      <a:pt x="285" y="544"/>
                      <a:pt x="520" y="376"/>
                    </a:cubicBezTo>
                    <a:cubicBezTo>
                      <a:pt x="755" y="208"/>
                      <a:pt x="1081" y="104"/>
                      <a:pt x="1408" y="0"/>
                    </a:cubicBezTo>
                  </a:path>
                </a:pathLst>
              </a:custGeom>
              <a:noFill/>
              <a:ln w="28575" cap="flat" cmpd="sng">
                <a:solidFill>
                  <a:srgbClr val="B69CAC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61BDC0-8534-3640-B1D2-DF85C3420C2E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sz="2800"/>
              <a:t>MESI: An Enhanced MSI protocol</a:t>
            </a:r>
            <a:br>
              <a:rPr lang="en-US" sz="2800"/>
            </a:br>
            <a:r>
              <a:rPr lang="en-US" sz="2800"/>
              <a:t> </a:t>
            </a:r>
            <a:r>
              <a:rPr lang="en-US" sz="2000"/>
              <a:t>increased performance for private data</a:t>
            </a:r>
            <a:endParaRPr lang="en-US" sz="2800"/>
          </a:p>
        </p:txBody>
      </p:sp>
      <p:sp>
        <p:nvSpPr>
          <p:cNvPr id="1586179" name="Oval 3"/>
          <p:cNvSpPr>
            <a:spLocks noChangeArrowheads="1"/>
          </p:cNvSpPr>
          <p:nvPr/>
        </p:nvSpPr>
        <p:spPr bwMode="auto">
          <a:xfrm>
            <a:off x="29845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0" name="Oval 4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1" name="Oval 5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2" name="Oval 6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183" name="Rectangle 7"/>
          <p:cNvSpPr>
            <a:spLocks noChangeArrowheads="1"/>
          </p:cNvSpPr>
          <p:nvPr/>
        </p:nvSpPr>
        <p:spPr bwMode="auto">
          <a:xfrm>
            <a:off x="31337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5876925" y="3098800"/>
            <a:ext cx="376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E</a:t>
            </a:r>
          </a:p>
        </p:txBody>
      </p:sp>
      <p:sp>
        <p:nvSpPr>
          <p:cNvPr id="1586185" name="Rectangle 9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S</a:t>
            </a:r>
          </a:p>
        </p:txBody>
      </p:sp>
      <p:sp>
        <p:nvSpPr>
          <p:cNvPr id="1586186" name="Rectangle 10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</a:t>
            </a:r>
          </a:p>
        </p:txBody>
      </p:sp>
      <p:grpSp>
        <p:nvGrpSpPr>
          <p:cNvPr id="1586187" name="Group 11"/>
          <p:cNvGrpSpPr>
            <a:grpSpLocks/>
          </p:cNvGrpSpPr>
          <p:nvPr/>
        </p:nvGrpSpPr>
        <p:grpSpPr bwMode="auto">
          <a:xfrm>
            <a:off x="974725" y="1147763"/>
            <a:ext cx="7885114" cy="1633537"/>
            <a:chOff x="614" y="835"/>
            <a:chExt cx="4967" cy="1029"/>
          </a:xfrm>
        </p:grpSpPr>
        <p:sp>
          <p:nvSpPr>
            <p:cNvPr id="1586188" name="Rectangle 12"/>
            <p:cNvSpPr>
              <a:spLocks noChangeArrowheads="1"/>
            </p:cNvSpPr>
            <p:nvPr/>
          </p:nvSpPr>
          <p:spPr bwMode="auto">
            <a:xfrm>
              <a:off x="3200" y="835"/>
              <a:ext cx="2381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M</a:t>
              </a:r>
              <a:r>
                <a:rPr lang="en-US" sz="2000" dirty="0">
                  <a:latin typeface="Verdana" charset="0"/>
                </a:rPr>
                <a:t>: Modified Exclusive</a:t>
              </a:r>
              <a:endParaRPr lang="en-US" sz="2000" dirty="0">
                <a:solidFill>
                  <a:schemeClr val="accent2"/>
                </a:solidFill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E</a:t>
              </a:r>
              <a:r>
                <a:rPr lang="en-US" sz="2000" dirty="0">
                  <a:latin typeface="Verdana" charset="0"/>
                </a:rPr>
                <a:t>: </a:t>
              </a:r>
              <a:r>
                <a:rPr lang="en-US" sz="2000" dirty="0" smtClean="0">
                  <a:latin typeface="Verdana" charset="0"/>
                </a:rPr>
                <a:t>Exclusive but </a:t>
              </a:r>
              <a:r>
                <a:rPr lang="en-US" sz="2000" dirty="0">
                  <a:latin typeface="Verdana" charset="0"/>
                </a:rPr>
                <a:t>unmodified</a:t>
              </a: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S</a:t>
              </a:r>
              <a:r>
                <a:rPr lang="en-US" sz="2000" dirty="0">
                  <a:latin typeface="Verdana" charset="0"/>
                </a:rPr>
                <a:t>: Shared</a:t>
              </a:r>
              <a:r>
                <a:rPr lang="en-US" sz="2000" dirty="0">
                  <a:solidFill>
                    <a:schemeClr val="accent2"/>
                  </a:solidFill>
                  <a:latin typeface="Verdana" charset="0"/>
                </a:rPr>
                <a:t> </a:t>
              </a:r>
              <a:endParaRPr lang="en-US" sz="2000" dirty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Verdana" charset="0"/>
                </a:rPr>
                <a:t> I</a:t>
              </a:r>
              <a:r>
                <a:rPr lang="en-US" sz="2000" dirty="0">
                  <a:latin typeface="Verdana" charset="0"/>
                </a:rPr>
                <a:t>: Invalid</a:t>
              </a:r>
            </a:p>
          </p:txBody>
        </p:sp>
        <p:sp>
          <p:nvSpPr>
            <p:cNvPr id="1586189" name="Rectangle 13"/>
            <p:cNvSpPr>
              <a:spLocks noChangeArrowheads="1"/>
            </p:cNvSpPr>
            <p:nvPr/>
          </p:nvSpPr>
          <p:spPr bwMode="auto">
            <a:xfrm>
              <a:off x="614" y="854"/>
              <a:ext cx="25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Verdana" charset="0"/>
                </a:rPr>
                <a:t>Each </a:t>
              </a: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 line has a tag</a:t>
              </a:r>
            </a:p>
          </p:txBody>
        </p:sp>
        <p:sp>
          <p:nvSpPr>
            <p:cNvPr id="1586190" name="Rectangle 14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1" name="Line 15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2" name="Line 16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3" name="Rectangle 17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Address tag</a:t>
              </a:r>
            </a:p>
          </p:txBody>
        </p:sp>
        <p:sp>
          <p:nvSpPr>
            <p:cNvPr id="1586194" name="Rectangle 18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state</a:t>
              </a:r>
            </a:p>
            <a:p>
              <a:pPr algn="l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bits</a:t>
              </a:r>
            </a:p>
          </p:txBody>
        </p:sp>
        <p:sp>
          <p:nvSpPr>
            <p:cNvPr id="1586195" name="Line 19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6" name="Line 20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86197" name="Group 21"/>
          <p:cNvGrpSpPr>
            <a:grpSpLocks/>
          </p:cNvGrpSpPr>
          <p:nvPr/>
        </p:nvGrpSpPr>
        <p:grpSpPr bwMode="auto">
          <a:xfrm>
            <a:off x="1828801" y="2590800"/>
            <a:ext cx="1447800" cy="381000"/>
            <a:chOff x="1243" y="1641"/>
            <a:chExt cx="912" cy="240"/>
          </a:xfrm>
        </p:grpSpPr>
        <p:sp>
          <p:nvSpPr>
            <p:cNvPr id="1586198" name="Line 22"/>
            <p:cNvSpPr>
              <a:spLocks noChangeShapeType="1"/>
            </p:cNvSpPr>
            <p:nvPr/>
          </p:nvSpPr>
          <p:spPr bwMode="auto">
            <a:xfrm>
              <a:off x="2059" y="1833"/>
              <a:ext cx="96" cy="4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199" name="Rectangle 23"/>
            <p:cNvSpPr>
              <a:spLocks noChangeArrowheads="1"/>
            </p:cNvSpPr>
            <p:nvPr/>
          </p:nvSpPr>
          <p:spPr bwMode="auto">
            <a:xfrm>
              <a:off x="1243" y="1641"/>
              <a:ext cx="8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Write miss</a:t>
              </a:r>
            </a:p>
          </p:txBody>
        </p:sp>
      </p:grpSp>
      <p:grpSp>
        <p:nvGrpSpPr>
          <p:cNvPr id="1586200" name="Group 24"/>
          <p:cNvGrpSpPr>
            <a:grpSpLocks/>
          </p:cNvGrpSpPr>
          <p:nvPr/>
        </p:nvGrpSpPr>
        <p:grpSpPr bwMode="auto">
          <a:xfrm>
            <a:off x="6096000" y="3708400"/>
            <a:ext cx="2081213" cy="1219200"/>
            <a:chOff x="3840" y="2448"/>
            <a:chExt cx="1311" cy="768"/>
          </a:xfrm>
        </p:grpSpPr>
        <p:sp>
          <p:nvSpPr>
            <p:cNvPr id="1586201" name="Line 25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2" name="Rectangle 26"/>
            <p:cNvSpPr>
              <a:spLocks noChangeArrowheads="1"/>
            </p:cNvSpPr>
            <p:nvPr/>
          </p:nvSpPr>
          <p:spPr bwMode="auto">
            <a:xfrm>
              <a:off x="3878" y="2625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intent to write</a:t>
              </a:r>
            </a:p>
          </p:txBody>
        </p:sp>
      </p:grpSp>
      <p:sp>
        <p:nvSpPr>
          <p:cNvPr id="1586203" name="Line 27"/>
          <p:cNvSpPr>
            <a:spLocks noChangeShapeType="1"/>
          </p:cNvSpPr>
          <p:nvPr/>
        </p:nvSpPr>
        <p:spPr bwMode="auto">
          <a:xfrm>
            <a:off x="2362200" y="5003800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6204" name="Rectangle 28"/>
          <p:cNvSpPr>
            <a:spLocks noChangeArrowheads="1"/>
          </p:cNvSpPr>
          <p:nvPr/>
        </p:nvSpPr>
        <p:spPr bwMode="auto">
          <a:xfrm>
            <a:off x="1141413" y="4627563"/>
            <a:ext cx="1446212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Read miss,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Verdana" charset="0"/>
              </a:rPr>
              <a:t>shared</a:t>
            </a:r>
          </a:p>
        </p:txBody>
      </p:sp>
      <p:grpSp>
        <p:nvGrpSpPr>
          <p:cNvPr id="1586205" name="Group 29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6206" name="Line 30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07" name="Rectangle 31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intent to write</a:t>
              </a:r>
            </a:p>
          </p:txBody>
        </p:sp>
      </p:grpSp>
      <p:grpSp>
        <p:nvGrpSpPr>
          <p:cNvPr id="1586208" name="Group 32"/>
          <p:cNvGrpSpPr>
            <a:grpSpLocks/>
          </p:cNvGrpSpPr>
          <p:nvPr/>
        </p:nvGrpSpPr>
        <p:grpSpPr bwMode="auto">
          <a:xfrm>
            <a:off x="3733800" y="2922588"/>
            <a:ext cx="1981200" cy="404812"/>
            <a:chOff x="2352" y="1953"/>
            <a:chExt cx="1248" cy="255"/>
          </a:xfrm>
        </p:grpSpPr>
        <p:sp>
          <p:nvSpPr>
            <p:cNvPr id="1586209" name="Line 33"/>
            <p:cNvSpPr>
              <a:spLocks noChangeShapeType="1"/>
            </p:cNvSpPr>
            <p:nvPr/>
          </p:nvSpPr>
          <p:spPr bwMode="auto">
            <a:xfrm flipH="1">
              <a:off x="2352" y="2208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0" name="Rectangle 34"/>
            <p:cNvSpPr>
              <a:spLocks noChangeArrowheads="1"/>
            </p:cNvSpPr>
            <p:nvPr/>
          </p:nvSpPr>
          <p:spPr bwMode="auto">
            <a:xfrm>
              <a:off x="2726" y="1953"/>
              <a:ext cx="6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</p:txBody>
        </p:sp>
      </p:grpSp>
      <p:grpSp>
        <p:nvGrpSpPr>
          <p:cNvPr id="1586211" name="Group 35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6212" name="Arc 36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3" name="Rectangle 37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Read by any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processor</a:t>
              </a:r>
            </a:p>
          </p:txBody>
        </p:sp>
      </p:grpSp>
      <p:grpSp>
        <p:nvGrpSpPr>
          <p:cNvPr id="1586214" name="Group 38"/>
          <p:cNvGrpSpPr>
            <a:grpSpLocks/>
          </p:cNvGrpSpPr>
          <p:nvPr/>
        </p:nvGrpSpPr>
        <p:grpSpPr bwMode="auto">
          <a:xfrm>
            <a:off x="681038" y="3708400"/>
            <a:ext cx="2733675" cy="1219200"/>
            <a:chOff x="429" y="2448"/>
            <a:chExt cx="1722" cy="768"/>
          </a:xfrm>
        </p:grpSpPr>
        <p:sp>
          <p:nvSpPr>
            <p:cNvPr id="1586215" name="Line 39"/>
            <p:cNvSpPr>
              <a:spLocks noChangeShapeType="1"/>
            </p:cNvSpPr>
            <p:nvPr/>
          </p:nvSpPr>
          <p:spPr bwMode="auto">
            <a:xfrm>
              <a:off x="2112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6" name="Rectangle 40"/>
            <p:cNvSpPr>
              <a:spLocks noChangeArrowheads="1"/>
            </p:cNvSpPr>
            <p:nvPr/>
          </p:nvSpPr>
          <p:spPr bwMode="auto">
            <a:xfrm>
              <a:off x="429" y="2577"/>
              <a:ext cx="1722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Other processor reads</a:t>
              </a:r>
            </a:p>
            <a:p>
              <a:pPr algn="r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P</a:t>
              </a:r>
              <a:r>
                <a:rPr lang="en-US" sz="2000" baseline="-25000">
                  <a:latin typeface="Verdana" charset="0"/>
                </a:rPr>
                <a:t>1</a:t>
              </a:r>
              <a:r>
                <a:rPr lang="en-US" sz="2000">
                  <a:latin typeface="Verdana" charset="0"/>
                </a:rPr>
                <a:t> </a:t>
              </a:r>
              <a:r>
                <a:rPr lang="en-US" sz="1800">
                  <a:latin typeface="Verdana" charset="0"/>
                </a:rPr>
                <a:t>writes back</a:t>
              </a:r>
            </a:p>
          </p:txBody>
        </p:sp>
      </p:grpSp>
      <p:grpSp>
        <p:nvGrpSpPr>
          <p:cNvPr id="1586217" name="Group 41"/>
          <p:cNvGrpSpPr>
            <a:grpSpLocks/>
          </p:cNvGrpSpPr>
          <p:nvPr/>
        </p:nvGrpSpPr>
        <p:grpSpPr bwMode="auto">
          <a:xfrm>
            <a:off x="6219825" y="2846388"/>
            <a:ext cx="1558925" cy="482600"/>
            <a:chOff x="3918" y="1905"/>
            <a:chExt cx="982" cy="304"/>
          </a:xfrm>
        </p:grpSpPr>
        <p:sp>
          <p:nvSpPr>
            <p:cNvPr id="1586218" name="Arc 42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19" name="Rectangle 43"/>
            <p:cNvSpPr>
              <a:spLocks noChangeArrowheads="1"/>
            </p:cNvSpPr>
            <p:nvPr/>
          </p:nvSpPr>
          <p:spPr bwMode="auto">
            <a:xfrm>
              <a:off x="4262" y="1905"/>
              <a:ext cx="63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read</a:t>
              </a:r>
            </a:p>
          </p:txBody>
        </p:sp>
      </p:grpSp>
      <p:grpSp>
        <p:nvGrpSpPr>
          <p:cNvPr id="1586220" name="Group 44"/>
          <p:cNvGrpSpPr>
            <a:grpSpLocks/>
          </p:cNvGrpSpPr>
          <p:nvPr/>
        </p:nvGrpSpPr>
        <p:grpSpPr bwMode="auto">
          <a:xfrm>
            <a:off x="1508125" y="3074988"/>
            <a:ext cx="1550988" cy="641350"/>
            <a:chOff x="950" y="2049"/>
            <a:chExt cx="977" cy="404"/>
          </a:xfrm>
        </p:grpSpPr>
        <p:sp>
          <p:nvSpPr>
            <p:cNvPr id="1586221" name="Rectangle 45"/>
            <p:cNvSpPr>
              <a:spLocks noChangeArrowheads="1"/>
            </p:cNvSpPr>
            <p:nvPr/>
          </p:nvSpPr>
          <p:spPr bwMode="auto">
            <a:xfrm>
              <a:off x="950" y="2049"/>
              <a:ext cx="6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</a:t>
              </a:r>
              <a:r>
                <a:rPr lang="en-US" sz="1800" baseline="-25000">
                  <a:latin typeface="Verdana" charset="0"/>
                </a:rPr>
                <a:t>1</a:t>
              </a:r>
              <a:r>
                <a:rPr lang="en-US" sz="1800">
                  <a:latin typeface="Verdana" charset="0"/>
                </a:rPr>
                <a:t> write</a:t>
              </a:r>
            </a:p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or read</a:t>
              </a:r>
            </a:p>
          </p:txBody>
        </p:sp>
        <p:sp>
          <p:nvSpPr>
            <p:cNvPr id="1586222" name="Arc 46"/>
            <p:cNvSpPr>
              <a:spLocks/>
            </p:cNvSpPr>
            <p:nvPr/>
          </p:nvSpPr>
          <p:spPr bwMode="auto">
            <a:xfrm>
              <a:off x="1633" y="2065"/>
              <a:ext cx="294" cy="2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053 w 22053"/>
                <a:gd name="T1" fmla="*/ 43195 h 43200"/>
                <a:gd name="T2" fmla="*/ 21525 w 22053"/>
                <a:gd name="T3" fmla="*/ 0 h 43200"/>
                <a:gd name="T4" fmla="*/ 21600 w 2205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53" h="43200" fill="none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</a:path>
                <a:path w="22053" h="43200" stroke="0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86223" name="Text Box 47"/>
          <p:cNvSpPr txBox="1">
            <a:spLocks noChangeArrowheads="1"/>
          </p:cNvSpPr>
          <p:nvPr/>
        </p:nvSpPr>
        <p:spPr bwMode="auto">
          <a:xfrm>
            <a:off x="6461125" y="5815013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Cache state in processor P</a:t>
            </a:r>
            <a:r>
              <a:rPr lang="en-US" sz="2000" baseline="-25000">
                <a:latin typeface="Verdana" charset="0"/>
              </a:rPr>
              <a:t>1</a:t>
            </a:r>
            <a:endParaRPr lang="en-US" sz="2000">
              <a:latin typeface="Verdana" charset="0"/>
            </a:endParaRPr>
          </a:p>
        </p:txBody>
      </p:sp>
      <p:grpSp>
        <p:nvGrpSpPr>
          <p:cNvPr id="1586224" name="Group 48"/>
          <p:cNvGrpSpPr>
            <a:grpSpLocks/>
          </p:cNvGrpSpPr>
          <p:nvPr/>
        </p:nvGrpSpPr>
        <p:grpSpPr bwMode="auto">
          <a:xfrm>
            <a:off x="3505202" y="3581400"/>
            <a:ext cx="1371600" cy="1371600"/>
            <a:chOff x="2208" y="2368"/>
            <a:chExt cx="864" cy="864"/>
          </a:xfrm>
        </p:grpSpPr>
        <p:sp>
          <p:nvSpPr>
            <p:cNvPr id="1586225" name="Freeform 49"/>
            <p:cNvSpPr>
              <a:spLocks/>
            </p:cNvSpPr>
            <p:nvPr/>
          </p:nvSpPr>
          <p:spPr bwMode="auto">
            <a:xfrm>
              <a:off x="2227" y="2368"/>
              <a:ext cx="29" cy="864"/>
            </a:xfrm>
            <a:custGeom>
              <a:avLst/>
              <a:gdLst/>
              <a:ahLst/>
              <a:cxnLst>
                <a:cxn ang="0">
                  <a:pos x="1408" y="0"/>
                </a:cxn>
                <a:cxn ang="0">
                  <a:pos x="0" y="1008"/>
                </a:cxn>
              </a:cxnLst>
              <a:rect l="0" t="0" r="r" b="b"/>
              <a:pathLst>
                <a:path w="1408" h="1008">
                  <a:moveTo>
                    <a:pt x="1408" y="0"/>
                  </a:moveTo>
                  <a:cubicBezTo>
                    <a:pt x="1173" y="168"/>
                    <a:pt x="235" y="840"/>
                    <a:pt x="0" y="1008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6" name="Rectangle 50"/>
            <p:cNvSpPr>
              <a:spLocks noChangeArrowheads="1"/>
            </p:cNvSpPr>
            <p:nvPr/>
          </p:nvSpPr>
          <p:spPr bwMode="auto">
            <a:xfrm>
              <a:off x="2208" y="2368"/>
              <a:ext cx="86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P</a:t>
              </a:r>
              <a:r>
                <a:rPr lang="en-US" sz="1800" baseline="-25000" dirty="0">
                  <a:latin typeface="Verdana" charset="0"/>
                </a:rPr>
                <a:t>1</a:t>
              </a:r>
              <a:r>
                <a:rPr lang="en-US" sz="1800" dirty="0">
                  <a:latin typeface="Verdana" charset="0"/>
                </a:rPr>
                <a:t> intent to write</a:t>
              </a:r>
            </a:p>
          </p:txBody>
        </p:sp>
      </p:grpSp>
      <p:grpSp>
        <p:nvGrpSpPr>
          <p:cNvPr id="1586227" name="Group 51"/>
          <p:cNvGrpSpPr>
            <a:grpSpLocks/>
          </p:cNvGrpSpPr>
          <p:nvPr/>
        </p:nvGrpSpPr>
        <p:grpSpPr bwMode="auto">
          <a:xfrm>
            <a:off x="6437313" y="3124200"/>
            <a:ext cx="2571750" cy="641350"/>
            <a:chOff x="4055" y="2080"/>
            <a:chExt cx="1620" cy="404"/>
          </a:xfrm>
        </p:grpSpPr>
        <p:sp>
          <p:nvSpPr>
            <p:cNvPr id="1586228" name="Line 52"/>
            <p:cNvSpPr>
              <a:spLocks noChangeShapeType="1"/>
            </p:cNvSpPr>
            <p:nvPr/>
          </p:nvSpPr>
          <p:spPr bwMode="auto">
            <a:xfrm flipH="1">
              <a:off x="4055" y="2280"/>
              <a:ext cx="736" cy="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229" name="Rectangle 53"/>
            <p:cNvSpPr>
              <a:spLocks noChangeArrowheads="1"/>
            </p:cNvSpPr>
            <p:nvPr/>
          </p:nvSpPr>
          <p:spPr bwMode="auto">
            <a:xfrm>
              <a:off x="4754" y="2080"/>
              <a:ext cx="9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Read miss, not shared</a:t>
              </a:r>
            </a:p>
          </p:txBody>
        </p:sp>
      </p:grpSp>
      <p:grpSp>
        <p:nvGrpSpPr>
          <p:cNvPr id="56" name="Group 29"/>
          <p:cNvGrpSpPr>
            <a:grpSpLocks/>
          </p:cNvGrpSpPr>
          <p:nvPr/>
        </p:nvGrpSpPr>
        <p:grpSpPr bwMode="auto">
          <a:xfrm>
            <a:off x="3581399" y="3428999"/>
            <a:ext cx="2667001" cy="1600201"/>
            <a:chOff x="182" y="2640"/>
            <a:chExt cx="1680" cy="1008"/>
          </a:xfrm>
        </p:grpSpPr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H="1">
              <a:off x="182" y="2736"/>
              <a:ext cx="144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31"/>
            <p:cNvSpPr>
              <a:spLocks noChangeArrowheads="1"/>
            </p:cNvSpPr>
            <p:nvPr/>
          </p:nvSpPr>
          <p:spPr bwMode="auto">
            <a:xfrm>
              <a:off x="902" y="2640"/>
              <a:ext cx="9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 dirty="0">
                  <a:latin typeface="Verdana" charset="0"/>
                </a:rPr>
                <a:t>Other processor</a:t>
              </a:r>
              <a:endParaRPr lang="en-US" sz="1800" dirty="0" smtClean="0">
                <a:latin typeface="Verdana" charset="0"/>
              </a:endParaRPr>
            </a:p>
            <a:p>
              <a:pPr algn="l">
                <a:spcBef>
                  <a:spcPct val="0"/>
                </a:spcBef>
              </a:pPr>
              <a:r>
                <a:rPr lang="en-US" sz="1800" dirty="0" smtClean="0">
                  <a:latin typeface="Verdana" charset="0"/>
                </a:rPr>
                <a:t>reads</a:t>
              </a:r>
              <a:endParaRPr lang="en-US" sz="1800" dirty="0">
                <a:latin typeface="Verdana" charset="0"/>
              </a:endParaRPr>
            </a:p>
          </p:txBody>
        </p:sp>
      </p:grpSp>
      <p:grpSp>
        <p:nvGrpSpPr>
          <p:cNvPr id="60" name="Group 29"/>
          <p:cNvGrpSpPr>
            <a:grpSpLocks/>
          </p:cNvGrpSpPr>
          <p:nvPr/>
        </p:nvGrpSpPr>
        <p:grpSpPr bwMode="auto">
          <a:xfrm>
            <a:off x="3657600" y="3429000"/>
            <a:ext cx="2667001" cy="1822451"/>
            <a:chOff x="38" y="2352"/>
            <a:chExt cx="1680" cy="1148"/>
          </a:xfrm>
        </p:grpSpPr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38" y="2352"/>
              <a:ext cx="1344" cy="110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374" y="2976"/>
              <a:ext cx="1344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dirty="0">
                  <a:latin typeface="Verdana" charset="0"/>
                </a:rPr>
                <a:t>Other </a:t>
              </a:r>
              <a:r>
                <a:rPr lang="en-US" dirty="0" smtClean="0">
                  <a:latin typeface="Verdana" charset="0"/>
                </a:rPr>
                <a:t>processor</a:t>
              </a:r>
              <a:r>
                <a:rPr lang="en-US" dirty="0" smtClean="0">
                  <a:latin typeface="Verdana" charset="0"/>
                </a:rPr>
                <a:t> intent to write, P1 writes back</a:t>
              </a:r>
              <a:endParaRPr lang="en-US" dirty="0">
                <a:latin typeface="Verdana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203" grpId="0" animBg="1"/>
      <p:bldP spid="1586204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50C9CE-17F1-9641-92F4-B1AD500AA489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88226" name="Rectangle 2"/>
          <p:cNvSpPr>
            <a:spLocks noChangeArrowheads="1"/>
          </p:cNvSpPr>
          <p:nvPr/>
        </p:nvSpPr>
        <p:spPr bwMode="auto">
          <a:xfrm>
            <a:off x="1890713" y="2965450"/>
            <a:ext cx="9271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Snooper</a:t>
            </a:r>
          </a:p>
        </p:txBody>
      </p:sp>
      <p:sp>
        <p:nvSpPr>
          <p:cNvPr id="1588227" name="Rectangle 3"/>
          <p:cNvSpPr>
            <a:spLocks noChangeArrowheads="1"/>
          </p:cNvSpPr>
          <p:nvPr/>
        </p:nvSpPr>
        <p:spPr bwMode="auto">
          <a:xfrm>
            <a:off x="3279775" y="2962275"/>
            <a:ext cx="927100" cy="315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Snooper</a:t>
            </a:r>
          </a:p>
        </p:txBody>
      </p:sp>
      <p:sp>
        <p:nvSpPr>
          <p:cNvPr id="1588228" name="Rectangle 4"/>
          <p:cNvSpPr>
            <a:spLocks noChangeArrowheads="1"/>
          </p:cNvSpPr>
          <p:nvPr/>
        </p:nvSpPr>
        <p:spPr bwMode="auto">
          <a:xfrm>
            <a:off x="4670425" y="2957513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Snooper</a:t>
            </a:r>
          </a:p>
        </p:txBody>
      </p:sp>
      <p:sp>
        <p:nvSpPr>
          <p:cNvPr id="1588229" name="Rectangle 5"/>
          <p:cNvSpPr>
            <a:spLocks noChangeArrowheads="1"/>
          </p:cNvSpPr>
          <p:nvPr/>
        </p:nvSpPr>
        <p:spPr bwMode="auto">
          <a:xfrm>
            <a:off x="6059488" y="2954338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Snooper</a:t>
            </a:r>
          </a:p>
        </p:txBody>
      </p:sp>
      <p:sp>
        <p:nvSpPr>
          <p:cNvPr id="1588230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620000" cy="66357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Optimized Snoop with Level-2 Caches</a:t>
            </a:r>
          </a:p>
        </p:txBody>
      </p:sp>
      <p:sp>
        <p:nvSpPr>
          <p:cNvPr id="1588231" name="Rectangle 7"/>
          <p:cNvSpPr>
            <a:spLocks noChangeArrowheads="1"/>
          </p:cNvSpPr>
          <p:nvPr/>
        </p:nvSpPr>
        <p:spPr bwMode="auto">
          <a:xfrm>
            <a:off x="609600" y="3648075"/>
            <a:ext cx="8158163" cy="2492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Processors often have two-level caches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 small L1, large L2 (usually both on chip now)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 i="1">
                <a:latin typeface="Verdana" charset="0"/>
              </a:rPr>
              <a:t> Inclusion property: </a:t>
            </a:r>
            <a:r>
              <a:rPr lang="en-US" sz="2400">
                <a:latin typeface="Verdana" charset="0"/>
              </a:rPr>
              <a:t>entries in L1 must be in L2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     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invalidation in L2 </a:t>
            </a:r>
            <a:r>
              <a:rPr lang="en-US" sz="2400">
                <a:latin typeface="Symbol" charset="2"/>
              </a:rPr>
              <a:t>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 invalidation in L1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Snooping on L2 does not affect CPU-L1 bandwidth</a:t>
            </a:r>
            <a:r>
              <a:rPr lang="en-US" sz="1400">
                <a:latin typeface="Verdana" charset="0"/>
              </a:rPr>
              <a:t/>
            </a:r>
            <a:br>
              <a:rPr lang="en-US" sz="1400">
                <a:latin typeface="Verdana" charset="0"/>
              </a:rPr>
            </a:br>
            <a:r>
              <a:rPr lang="en-US" sz="140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 			What problem could occur?</a:t>
            </a:r>
          </a:p>
        </p:txBody>
      </p:sp>
      <p:sp>
        <p:nvSpPr>
          <p:cNvPr id="1588232" name="Rectangle 8"/>
          <p:cNvSpPr>
            <a:spLocks noChangeArrowheads="1"/>
          </p:cNvSpPr>
          <p:nvPr/>
        </p:nvSpPr>
        <p:spPr bwMode="auto">
          <a:xfrm>
            <a:off x="2047875" y="1108075"/>
            <a:ext cx="592138" cy="474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CPU</a:t>
            </a:r>
          </a:p>
        </p:txBody>
      </p:sp>
      <p:sp>
        <p:nvSpPr>
          <p:cNvPr id="1588233" name="Rectangle 9"/>
          <p:cNvSpPr>
            <a:spLocks noChangeArrowheads="1"/>
          </p:cNvSpPr>
          <p:nvPr/>
        </p:nvSpPr>
        <p:spPr bwMode="auto">
          <a:xfrm>
            <a:off x="2043113" y="1749425"/>
            <a:ext cx="593725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L1 $</a:t>
            </a:r>
          </a:p>
        </p:txBody>
      </p:sp>
      <p:sp>
        <p:nvSpPr>
          <p:cNvPr id="1588234" name="Rectangle 10"/>
          <p:cNvSpPr>
            <a:spLocks noChangeArrowheads="1"/>
          </p:cNvSpPr>
          <p:nvPr/>
        </p:nvSpPr>
        <p:spPr bwMode="auto">
          <a:xfrm>
            <a:off x="1895475" y="2332038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L2 $</a:t>
            </a:r>
          </a:p>
        </p:txBody>
      </p:sp>
      <p:sp>
        <p:nvSpPr>
          <p:cNvPr id="1588235" name="Line 11"/>
          <p:cNvSpPr>
            <a:spLocks noChangeShapeType="1"/>
          </p:cNvSpPr>
          <p:nvPr/>
        </p:nvSpPr>
        <p:spPr bwMode="auto">
          <a:xfrm>
            <a:off x="2351088" y="1597025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36" name="Line 12"/>
          <p:cNvSpPr>
            <a:spLocks noChangeShapeType="1"/>
          </p:cNvSpPr>
          <p:nvPr/>
        </p:nvSpPr>
        <p:spPr bwMode="auto">
          <a:xfrm>
            <a:off x="2346325" y="2173288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37" name="Line 13"/>
          <p:cNvSpPr>
            <a:spLocks noChangeShapeType="1"/>
          </p:cNvSpPr>
          <p:nvPr/>
        </p:nvSpPr>
        <p:spPr bwMode="auto">
          <a:xfrm>
            <a:off x="2344738" y="33194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38" name="Line 14"/>
          <p:cNvSpPr>
            <a:spLocks noChangeShapeType="1"/>
          </p:cNvSpPr>
          <p:nvPr/>
        </p:nvSpPr>
        <p:spPr bwMode="auto">
          <a:xfrm>
            <a:off x="1600200" y="3468688"/>
            <a:ext cx="56578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39" name="Rectangle 15"/>
          <p:cNvSpPr>
            <a:spLocks noChangeArrowheads="1"/>
          </p:cNvSpPr>
          <p:nvPr/>
        </p:nvSpPr>
        <p:spPr bwMode="auto">
          <a:xfrm>
            <a:off x="3436938" y="1104900"/>
            <a:ext cx="592137" cy="4730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CPU</a:t>
            </a:r>
          </a:p>
        </p:txBody>
      </p:sp>
      <p:sp>
        <p:nvSpPr>
          <p:cNvPr id="1588240" name="Rectangle 16"/>
          <p:cNvSpPr>
            <a:spLocks noChangeArrowheads="1"/>
          </p:cNvSpPr>
          <p:nvPr/>
        </p:nvSpPr>
        <p:spPr bwMode="auto">
          <a:xfrm>
            <a:off x="3432175" y="1746250"/>
            <a:ext cx="593725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L1 $</a:t>
            </a:r>
          </a:p>
        </p:txBody>
      </p:sp>
      <p:sp>
        <p:nvSpPr>
          <p:cNvPr id="1588241" name="Rectangle 17"/>
          <p:cNvSpPr>
            <a:spLocks noChangeArrowheads="1"/>
          </p:cNvSpPr>
          <p:nvPr/>
        </p:nvSpPr>
        <p:spPr bwMode="auto">
          <a:xfrm>
            <a:off x="3284538" y="2328863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L2 $</a:t>
            </a:r>
          </a:p>
        </p:txBody>
      </p:sp>
      <p:sp>
        <p:nvSpPr>
          <p:cNvPr id="1588242" name="Line 18"/>
          <p:cNvSpPr>
            <a:spLocks noChangeShapeType="1"/>
          </p:cNvSpPr>
          <p:nvPr/>
        </p:nvSpPr>
        <p:spPr bwMode="auto">
          <a:xfrm>
            <a:off x="3740150" y="1593850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43" name="Line 19"/>
          <p:cNvSpPr>
            <a:spLocks noChangeShapeType="1"/>
          </p:cNvSpPr>
          <p:nvPr/>
        </p:nvSpPr>
        <p:spPr bwMode="auto">
          <a:xfrm>
            <a:off x="3736975" y="2170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44" name="Line 20"/>
          <p:cNvSpPr>
            <a:spLocks noChangeShapeType="1"/>
          </p:cNvSpPr>
          <p:nvPr/>
        </p:nvSpPr>
        <p:spPr bwMode="auto">
          <a:xfrm>
            <a:off x="3733800" y="3316288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45" name="Rectangle 21"/>
          <p:cNvSpPr>
            <a:spLocks noChangeArrowheads="1"/>
          </p:cNvSpPr>
          <p:nvPr/>
        </p:nvSpPr>
        <p:spPr bwMode="auto">
          <a:xfrm>
            <a:off x="4826000" y="1104900"/>
            <a:ext cx="593725" cy="469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CPU</a:t>
            </a:r>
          </a:p>
        </p:txBody>
      </p:sp>
      <p:sp>
        <p:nvSpPr>
          <p:cNvPr id="1588246" name="Rectangle 22"/>
          <p:cNvSpPr>
            <a:spLocks noChangeArrowheads="1"/>
          </p:cNvSpPr>
          <p:nvPr/>
        </p:nvSpPr>
        <p:spPr bwMode="auto">
          <a:xfrm>
            <a:off x="4822825" y="1741488"/>
            <a:ext cx="592138" cy="395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L1 $</a:t>
            </a:r>
          </a:p>
        </p:txBody>
      </p:sp>
      <p:sp>
        <p:nvSpPr>
          <p:cNvPr id="1588247" name="Rectangle 23"/>
          <p:cNvSpPr>
            <a:spLocks noChangeArrowheads="1"/>
          </p:cNvSpPr>
          <p:nvPr/>
        </p:nvSpPr>
        <p:spPr bwMode="auto">
          <a:xfrm>
            <a:off x="4673600" y="2325688"/>
            <a:ext cx="923925" cy="615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L2 $</a:t>
            </a:r>
          </a:p>
        </p:txBody>
      </p:sp>
      <p:sp>
        <p:nvSpPr>
          <p:cNvPr id="1588248" name="Line 24"/>
          <p:cNvSpPr>
            <a:spLocks noChangeShapeType="1"/>
          </p:cNvSpPr>
          <p:nvPr/>
        </p:nvSpPr>
        <p:spPr bwMode="auto">
          <a:xfrm>
            <a:off x="5129213" y="15922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49" name="Line 25"/>
          <p:cNvSpPr>
            <a:spLocks noChangeShapeType="1"/>
          </p:cNvSpPr>
          <p:nvPr/>
        </p:nvSpPr>
        <p:spPr bwMode="auto">
          <a:xfrm>
            <a:off x="5126038" y="2166938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0" name="Line 26"/>
          <p:cNvSpPr>
            <a:spLocks noChangeShapeType="1"/>
          </p:cNvSpPr>
          <p:nvPr/>
        </p:nvSpPr>
        <p:spPr bwMode="auto">
          <a:xfrm>
            <a:off x="5122863" y="3313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1" name="Rectangle 27"/>
          <p:cNvSpPr>
            <a:spLocks noChangeArrowheads="1"/>
          </p:cNvSpPr>
          <p:nvPr/>
        </p:nvSpPr>
        <p:spPr bwMode="auto">
          <a:xfrm>
            <a:off x="6215063" y="1100138"/>
            <a:ext cx="593725" cy="4714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CPU</a:t>
            </a:r>
          </a:p>
        </p:txBody>
      </p:sp>
      <p:sp>
        <p:nvSpPr>
          <p:cNvPr id="1588252" name="Rectangle 28"/>
          <p:cNvSpPr>
            <a:spLocks noChangeArrowheads="1"/>
          </p:cNvSpPr>
          <p:nvPr/>
        </p:nvSpPr>
        <p:spPr bwMode="auto">
          <a:xfrm>
            <a:off x="6211888" y="1738313"/>
            <a:ext cx="592137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L1 $</a:t>
            </a:r>
          </a:p>
        </p:txBody>
      </p:sp>
      <p:sp>
        <p:nvSpPr>
          <p:cNvPr id="1588253" name="Rectangle 29"/>
          <p:cNvSpPr>
            <a:spLocks noChangeArrowheads="1"/>
          </p:cNvSpPr>
          <p:nvPr/>
        </p:nvSpPr>
        <p:spPr bwMode="auto">
          <a:xfrm>
            <a:off x="6062663" y="2324100"/>
            <a:ext cx="925512" cy="614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L2 $</a:t>
            </a:r>
          </a:p>
        </p:txBody>
      </p:sp>
      <p:sp>
        <p:nvSpPr>
          <p:cNvPr id="1588254" name="Line 30"/>
          <p:cNvSpPr>
            <a:spLocks noChangeShapeType="1"/>
          </p:cNvSpPr>
          <p:nvPr/>
        </p:nvSpPr>
        <p:spPr bwMode="auto">
          <a:xfrm>
            <a:off x="6518275" y="158750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5" name="Line 31"/>
          <p:cNvSpPr>
            <a:spLocks noChangeShapeType="1"/>
          </p:cNvSpPr>
          <p:nvPr/>
        </p:nvSpPr>
        <p:spPr bwMode="auto">
          <a:xfrm>
            <a:off x="6515100" y="21637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6" name="Line 32"/>
          <p:cNvSpPr>
            <a:spLocks noChangeShapeType="1"/>
          </p:cNvSpPr>
          <p:nvPr/>
        </p:nvSpPr>
        <p:spPr bwMode="auto">
          <a:xfrm>
            <a:off x="6511925" y="330835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7" name="Rectangle 33"/>
          <p:cNvSpPr>
            <a:spLocks noChangeArrowheads="1"/>
          </p:cNvSpPr>
          <p:nvPr/>
        </p:nvSpPr>
        <p:spPr bwMode="auto">
          <a:xfrm>
            <a:off x="1884363" y="977900"/>
            <a:ext cx="919162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8" name="Rectangle 34"/>
          <p:cNvSpPr>
            <a:spLocks noChangeArrowheads="1"/>
          </p:cNvSpPr>
          <p:nvPr/>
        </p:nvSpPr>
        <p:spPr bwMode="auto">
          <a:xfrm>
            <a:off x="3273425" y="976313"/>
            <a:ext cx="920750" cy="1252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59" name="Rectangle 35"/>
          <p:cNvSpPr>
            <a:spLocks noChangeArrowheads="1"/>
          </p:cNvSpPr>
          <p:nvPr/>
        </p:nvSpPr>
        <p:spPr bwMode="auto">
          <a:xfrm>
            <a:off x="4664075" y="971550"/>
            <a:ext cx="919163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8260" name="Rectangle 36"/>
          <p:cNvSpPr>
            <a:spLocks noChangeArrowheads="1"/>
          </p:cNvSpPr>
          <p:nvPr/>
        </p:nvSpPr>
        <p:spPr bwMode="auto">
          <a:xfrm>
            <a:off x="6053138" y="968375"/>
            <a:ext cx="919162" cy="1252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1021D-840E-FA4E-A150-1E3DB65F3400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76200"/>
            <a:ext cx="6827837" cy="7366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Intervention</a:t>
            </a:r>
          </a:p>
        </p:txBody>
      </p:sp>
      <p:sp>
        <p:nvSpPr>
          <p:cNvPr id="1590275" name="Rectangle 3"/>
          <p:cNvSpPr>
            <a:spLocks noChangeArrowheads="1"/>
          </p:cNvSpPr>
          <p:nvPr/>
        </p:nvSpPr>
        <p:spPr bwMode="auto">
          <a:xfrm>
            <a:off x="673100" y="3532188"/>
            <a:ext cx="7886700" cy="27066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When a read-miss for </a:t>
            </a:r>
            <a:r>
              <a:rPr lang="en-US" sz="2400">
                <a:solidFill>
                  <a:srgbClr val="FF0000"/>
                </a:solidFill>
                <a:latin typeface="Verdana" charset="0"/>
              </a:rPr>
              <a:t>A</a:t>
            </a:r>
            <a:r>
              <a:rPr lang="en-US" sz="2400">
                <a:latin typeface="Verdana" charset="0"/>
              </a:rPr>
              <a:t> occurs in cache-2, 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 read request for </a:t>
            </a:r>
            <a:r>
              <a:rPr lang="en-US" sz="2400">
                <a:solidFill>
                  <a:srgbClr val="FF0000"/>
                </a:solidFill>
                <a:latin typeface="Verdana" charset="0"/>
              </a:rPr>
              <a:t>A</a:t>
            </a:r>
            <a:r>
              <a:rPr lang="en-US" sz="2400">
                <a:latin typeface="Verdana" charset="0"/>
              </a:rPr>
              <a:t> is placed on the bus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Cache-1 needs to supply &amp; change its state to shared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The memory may respond to the request also!</a:t>
            </a:r>
            <a:endParaRPr lang="en-US" sz="2400" i="1">
              <a:solidFill>
                <a:schemeClr val="tx2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Does memory know it has stale data?</a:t>
            </a:r>
          </a:p>
          <a:p>
            <a:pPr lvl="1" algn="l">
              <a:spcBef>
                <a:spcPct val="0"/>
              </a:spcBef>
            </a:pPr>
            <a:endParaRPr lang="en-US" sz="1200">
              <a:solidFill>
                <a:schemeClr val="tx2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Cache-1 needs to intervene through memory controller to supply correct data to cache-2</a:t>
            </a:r>
          </a:p>
        </p:txBody>
      </p:sp>
      <p:sp>
        <p:nvSpPr>
          <p:cNvPr id="1590276" name="Rectangle 4"/>
          <p:cNvSpPr>
            <a:spLocks noChangeArrowheads="1"/>
          </p:cNvSpPr>
          <p:nvPr/>
        </p:nvSpPr>
        <p:spPr bwMode="auto">
          <a:xfrm>
            <a:off x="3416300" y="1781175"/>
            <a:ext cx="11874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cache-1</a:t>
            </a:r>
          </a:p>
        </p:txBody>
      </p:sp>
      <p:sp>
        <p:nvSpPr>
          <p:cNvPr id="1590277" name="Rectangle 5"/>
          <p:cNvSpPr>
            <a:spLocks noChangeArrowheads="1"/>
          </p:cNvSpPr>
          <p:nvPr/>
        </p:nvSpPr>
        <p:spPr bwMode="auto">
          <a:xfrm>
            <a:off x="1423988" y="1701800"/>
            <a:ext cx="1943100" cy="5699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78" name="Line 6"/>
          <p:cNvSpPr>
            <a:spLocks noChangeShapeType="1"/>
          </p:cNvSpPr>
          <p:nvPr/>
        </p:nvSpPr>
        <p:spPr bwMode="auto">
          <a:xfrm>
            <a:off x="2370138" y="1568450"/>
            <a:ext cx="0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79" name="Line 7"/>
          <p:cNvSpPr>
            <a:spLocks noChangeShapeType="1"/>
          </p:cNvSpPr>
          <p:nvPr/>
        </p:nvSpPr>
        <p:spPr bwMode="auto">
          <a:xfrm>
            <a:off x="1423988" y="1847850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0" name="Line 8"/>
          <p:cNvSpPr>
            <a:spLocks noChangeShapeType="1"/>
          </p:cNvSpPr>
          <p:nvPr/>
        </p:nvSpPr>
        <p:spPr bwMode="auto">
          <a:xfrm>
            <a:off x="1447800" y="2106613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1" name="Rectangle 9"/>
          <p:cNvSpPr>
            <a:spLocks noChangeArrowheads="1"/>
          </p:cNvSpPr>
          <p:nvPr/>
        </p:nvSpPr>
        <p:spPr bwMode="auto">
          <a:xfrm>
            <a:off x="1066800" y="1782763"/>
            <a:ext cx="15811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A	200</a:t>
            </a:r>
          </a:p>
        </p:txBody>
      </p:sp>
      <p:sp>
        <p:nvSpPr>
          <p:cNvPr id="1590282" name="Rectangle 10"/>
          <p:cNvSpPr>
            <a:spLocks noChangeArrowheads="1"/>
          </p:cNvSpPr>
          <p:nvPr/>
        </p:nvSpPr>
        <p:spPr bwMode="auto">
          <a:xfrm>
            <a:off x="1339850" y="2411413"/>
            <a:ext cx="6203950" cy="2698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3" name="Rectangle 11"/>
          <p:cNvSpPr>
            <a:spLocks noChangeArrowheads="1"/>
          </p:cNvSpPr>
          <p:nvPr/>
        </p:nvSpPr>
        <p:spPr bwMode="auto">
          <a:xfrm>
            <a:off x="3395663" y="2360613"/>
            <a:ext cx="21590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CPU-Memory bus</a:t>
            </a:r>
          </a:p>
        </p:txBody>
      </p:sp>
      <p:sp>
        <p:nvSpPr>
          <p:cNvPr id="1590284" name="Rectangle 12"/>
          <p:cNvSpPr>
            <a:spLocks noChangeArrowheads="1"/>
          </p:cNvSpPr>
          <p:nvPr/>
        </p:nvSpPr>
        <p:spPr bwMode="auto">
          <a:xfrm>
            <a:off x="1531938" y="1168400"/>
            <a:ext cx="1587500" cy="3889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5" name="Rectangle 13"/>
          <p:cNvSpPr>
            <a:spLocks noChangeArrowheads="1"/>
          </p:cNvSpPr>
          <p:nvPr/>
        </p:nvSpPr>
        <p:spPr bwMode="auto">
          <a:xfrm>
            <a:off x="1949450" y="1223963"/>
            <a:ext cx="8953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CPU-1</a:t>
            </a:r>
          </a:p>
        </p:txBody>
      </p:sp>
      <p:sp>
        <p:nvSpPr>
          <p:cNvPr id="1590286" name="Line 14"/>
          <p:cNvSpPr>
            <a:spLocks noChangeShapeType="1"/>
          </p:cNvSpPr>
          <p:nvPr/>
        </p:nvSpPr>
        <p:spPr bwMode="auto">
          <a:xfrm>
            <a:off x="2351088" y="2286000"/>
            <a:ext cx="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7" name="Rectangle 15"/>
          <p:cNvSpPr>
            <a:spLocks noChangeArrowheads="1"/>
          </p:cNvSpPr>
          <p:nvPr/>
        </p:nvSpPr>
        <p:spPr bwMode="auto">
          <a:xfrm>
            <a:off x="5487988" y="1182688"/>
            <a:ext cx="1587500" cy="3905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88" name="Rectangle 16"/>
          <p:cNvSpPr>
            <a:spLocks noChangeArrowheads="1"/>
          </p:cNvSpPr>
          <p:nvPr/>
        </p:nvSpPr>
        <p:spPr bwMode="auto">
          <a:xfrm>
            <a:off x="5867400" y="1238250"/>
            <a:ext cx="895350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latin typeface="Verdana" charset="0"/>
              </a:rPr>
              <a:t>CPU-2</a:t>
            </a:r>
          </a:p>
        </p:txBody>
      </p:sp>
      <p:sp>
        <p:nvSpPr>
          <p:cNvPr id="1590289" name="Line 17"/>
          <p:cNvSpPr>
            <a:spLocks noChangeShapeType="1"/>
          </p:cNvSpPr>
          <p:nvPr/>
        </p:nvSpPr>
        <p:spPr bwMode="auto">
          <a:xfrm>
            <a:off x="6421438" y="2306638"/>
            <a:ext cx="0" cy="84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0" name="Rectangle 18"/>
          <p:cNvSpPr>
            <a:spLocks noChangeArrowheads="1"/>
          </p:cNvSpPr>
          <p:nvPr/>
        </p:nvSpPr>
        <p:spPr bwMode="auto">
          <a:xfrm>
            <a:off x="7454900" y="1811338"/>
            <a:ext cx="11874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cache-2</a:t>
            </a:r>
          </a:p>
        </p:txBody>
      </p:sp>
      <p:sp>
        <p:nvSpPr>
          <p:cNvPr id="1590291" name="Rectangle 19"/>
          <p:cNvSpPr>
            <a:spLocks noChangeArrowheads="1"/>
          </p:cNvSpPr>
          <p:nvPr/>
        </p:nvSpPr>
        <p:spPr bwMode="auto">
          <a:xfrm>
            <a:off x="5462588" y="1731963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2" name="Line 20"/>
          <p:cNvSpPr>
            <a:spLocks noChangeShapeType="1"/>
          </p:cNvSpPr>
          <p:nvPr/>
        </p:nvSpPr>
        <p:spPr bwMode="auto">
          <a:xfrm>
            <a:off x="6408738" y="1597025"/>
            <a:ext cx="0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3" name="Line 21"/>
          <p:cNvSpPr>
            <a:spLocks noChangeShapeType="1"/>
          </p:cNvSpPr>
          <p:nvPr/>
        </p:nvSpPr>
        <p:spPr bwMode="auto">
          <a:xfrm>
            <a:off x="5462588" y="1878013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4" name="Line 22"/>
          <p:cNvSpPr>
            <a:spLocks noChangeShapeType="1"/>
          </p:cNvSpPr>
          <p:nvPr/>
        </p:nvSpPr>
        <p:spPr bwMode="auto">
          <a:xfrm>
            <a:off x="5475288" y="2127250"/>
            <a:ext cx="1911350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5" name="Rectangle 23"/>
          <p:cNvSpPr>
            <a:spLocks noChangeArrowheads="1"/>
          </p:cNvSpPr>
          <p:nvPr/>
        </p:nvSpPr>
        <p:spPr bwMode="auto">
          <a:xfrm>
            <a:off x="5573713" y="2919413"/>
            <a:ext cx="28178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memory (stale data)</a:t>
            </a:r>
          </a:p>
        </p:txBody>
      </p:sp>
      <p:sp>
        <p:nvSpPr>
          <p:cNvPr id="1590296" name="Rectangle 24"/>
          <p:cNvSpPr>
            <a:spLocks noChangeArrowheads="1"/>
          </p:cNvSpPr>
          <p:nvPr/>
        </p:nvSpPr>
        <p:spPr bwMode="auto">
          <a:xfrm>
            <a:off x="3543300" y="2840038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7" name="Line 25"/>
          <p:cNvSpPr>
            <a:spLocks noChangeShapeType="1"/>
          </p:cNvSpPr>
          <p:nvPr/>
        </p:nvSpPr>
        <p:spPr bwMode="auto">
          <a:xfrm>
            <a:off x="4489450" y="2706688"/>
            <a:ext cx="0" cy="119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8" name="Line 26"/>
          <p:cNvSpPr>
            <a:spLocks noChangeShapeType="1"/>
          </p:cNvSpPr>
          <p:nvPr/>
        </p:nvSpPr>
        <p:spPr bwMode="auto">
          <a:xfrm>
            <a:off x="3543300" y="2986088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299" name="Line 27"/>
          <p:cNvSpPr>
            <a:spLocks noChangeShapeType="1"/>
          </p:cNvSpPr>
          <p:nvPr/>
        </p:nvSpPr>
        <p:spPr bwMode="auto">
          <a:xfrm>
            <a:off x="3556000" y="3235325"/>
            <a:ext cx="191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0300" name="Rectangle 28"/>
          <p:cNvSpPr>
            <a:spLocks noChangeArrowheads="1"/>
          </p:cNvSpPr>
          <p:nvPr/>
        </p:nvSpPr>
        <p:spPr bwMode="auto">
          <a:xfrm>
            <a:off x="3186113" y="2908300"/>
            <a:ext cx="15811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A	100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B031E8-4992-9148-BE7A-BEB6ECA9A0C0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430213"/>
            <a:ext cx="7648575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False Sharing</a:t>
            </a:r>
          </a:p>
        </p:txBody>
      </p:sp>
      <p:sp>
        <p:nvSpPr>
          <p:cNvPr id="1592323" name="Rectangle 3"/>
          <p:cNvSpPr>
            <a:spLocks noChangeArrowheads="1"/>
          </p:cNvSpPr>
          <p:nvPr/>
        </p:nvSpPr>
        <p:spPr bwMode="auto">
          <a:xfrm>
            <a:off x="1747838" y="1690688"/>
            <a:ext cx="5551487" cy="2762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4" name="Rectangle 4"/>
          <p:cNvSpPr>
            <a:spLocks noChangeArrowheads="1"/>
          </p:cNvSpPr>
          <p:nvPr/>
        </p:nvSpPr>
        <p:spPr bwMode="auto">
          <a:xfrm>
            <a:off x="1736725" y="1639888"/>
            <a:ext cx="55499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state   blk addr  data0	data1        ...     dataN</a:t>
            </a:r>
          </a:p>
        </p:txBody>
      </p:sp>
      <p:sp>
        <p:nvSpPr>
          <p:cNvPr id="1592325" name="Line 5"/>
          <p:cNvSpPr>
            <a:spLocks noChangeShapeType="1"/>
          </p:cNvSpPr>
          <p:nvPr/>
        </p:nvSpPr>
        <p:spPr bwMode="auto">
          <a:xfrm>
            <a:off x="2573338" y="170338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6" name="Line 6"/>
          <p:cNvSpPr>
            <a:spLocks noChangeShapeType="1"/>
          </p:cNvSpPr>
          <p:nvPr/>
        </p:nvSpPr>
        <p:spPr bwMode="auto">
          <a:xfrm>
            <a:off x="3692525" y="169703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7" name="Line 7"/>
          <p:cNvSpPr>
            <a:spLocks noChangeShapeType="1"/>
          </p:cNvSpPr>
          <p:nvPr/>
        </p:nvSpPr>
        <p:spPr bwMode="auto">
          <a:xfrm>
            <a:off x="4476750" y="1693863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8" name="Line 8"/>
          <p:cNvSpPr>
            <a:spLocks noChangeShapeType="1"/>
          </p:cNvSpPr>
          <p:nvPr/>
        </p:nvSpPr>
        <p:spPr bwMode="auto">
          <a:xfrm>
            <a:off x="5322888" y="170180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29" name="Line 9"/>
          <p:cNvSpPr>
            <a:spLocks noChangeShapeType="1"/>
          </p:cNvSpPr>
          <p:nvPr/>
        </p:nvSpPr>
        <p:spPr bwMode="auto">
          <a:xfrm>
            <a:off x="6378575" y="170815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2330" name="Rectangle 10"/>
          <p:cNvSpPr>
            <a:spLocks noChangeArrowheads="1"/>
          </p:cNvSpPr>
          <p:nvPr/>
        </p:nvSpPr>
        <p:spPr bwMode="auto">
          <a:xfrm>
            <a:off x="711200" y="2206625"/>
            <a:ext cx="7899400" cy="3375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A cache block contains more than one word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Cache-coherence is done at the block-level and not word-level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Suppose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400">
                <a:latin typeface="Verdana" charset="0"/>
              </a:rPr>
              <a:t> writes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word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400">
                <a:latin typeface="Verdana" charset="0"/>
              </a:rPr>
              <a:t>and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400">
                <a:latin typeface="Verdana" charset="0"/>
              </a:rPr>
              <a:t> writes </a:t>
            </a:r>
            <a:r>
              <a:rPr lang="en-US" sz="2400">
                <a:solidFill>
                  <a:srgbClr val="56127A"/>
                </a:solidFill>
                <a:latin typeface="Verdana" charset="0"/>
              </a:rPr>
              <a:t>word</a:t>
            </a:r>
            <a:r>
              <a:rPr lang="en-US" sz="2400" baseline="-25000">
                <a:solidFill>
                  <a:srgbClr val="56127A"/>
                </a:solidFill>
                <a:latin typeface="Verdana" charset="0"/>
              </a:rPr>
              <a:t>k </a:t>
            </a:r>
            <a:r>
              <a:rPr lang="en-US" sz="2400">
                <a:latin typeface="Verdana" charset="0"/>
              </a:rPr>
              <a:t>and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both words have the same block address.</a:t>
            </a:r>
          </a:p>
          <a:p>
            <a:pPr algn="l">
              <a:spcBef>
                <a:spcPct val="0"/>
              </a:spcBef>
            </a:pPr>
            <a:endParaRPr lang="en-US" sz="24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chemeClr val="tx2"/>
                </a:solidFill>
                <a:latin typeface="Verdana" charset="0"/>
              </a:rPr>
              <a:t>What can happen?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4DCBAF-FE32-F249-B38B-E8BD3901244D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9100"/>
            <a:ext cx="7162800" cy="7747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Synchronization and Caches: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 </a:t>
            </a:r>
            <a:r>
              <a:rPr lang="en-US" sz="2000" i="1"/>
              <a:t>Performance Issues </a:t>
            </a:r>
          </a:p>
        </p:txBody>
      </p:sp>
      <p:sp>
        <p:nvSpPr>
          <p:cNvPr id="1594371" name="Rectangle 3"/>
          <p:cNvSpPr>
            <a:spLocks noChangeArrowheads="1"/>
          </p:cNvSpPr>
          <p:nvPr/>
        </p:nvSpPr>
        <p:spPr bwMode="auto">
          <a:xfrm>
            <a:off x="712788" y="4448175"/>
            <a:ext cx="7943850" cy="1917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Cache-coherence protocols will cause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mutex</a:t>
            </a:r>
            <a:r>
              <a:rPr lang="en-US" sz="2000">
                <a:latin typeface="Verdana" charset="0"/>
              </a:rPr>
              <a:t> to </a:t>
            </a:r>
            <a:r>
              <a:rPr lang="en-US" sz="2000" i="1">
                <a:latin typeface="Verdana" charset="0"/>
              </a:rPr>
              <a:t>ping-pong</a:t>
            </a:r>
            <a:r>
              <a:rPr lang="en-US" sz="2000">
                <a:latin typeface="Verdana" charset="0"/>
              </a:rPr>
              <a:t> between P1’s and P2’s caches.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Ping-ponging can be reduced by first reading the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mutex</a:t>
            </a:r>
            <a:r>
              <a:rPr lang="en-US" sz="2000">
                <a:latin typeface="Verdana" charset="0"/>
              </a:rPr>
              <a:t> location </a:t>
            </a:r>
            <a:r>
              <a:rPr lang="en-US" sz="2000" i="1">
                <a:latin typeface="Verdana" charset="0"/>
              </a:rPr>
              <a:t>(non-atomically) </a:t>
            </a:r>
            <a:r>
              <a:rPr lang="en-US" sz="2000">
                <a:latin typeface="Verdana" charset="0"/>
              </a:rPr>
              <a:t>and executing a swap only if it is found to be zero. </a:t>
            </a:r>
          </a:p>
        </p:txBody>
      </p:sp>
      <p:sp>
        <p:nvSpPr>
          <p:cNvPr id="1594372" name="Rectangle 4"/>
          <p:cNvSpPr>
            <a:spLocks noChangeArrowheads="1"/>
          </p:cNvSpPr>
          <p:nvPr/>
        </p:nvSpPr>
        <p:spPr bwMode="auto">
          <a:xfrm>
            <a:off x="3960813" y="3233738"/>
            <a:ext cx="9096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  <p:sp>
        <p:nvSpPr>
          <p:cNvPr id="1594373" name="Rectangle 5"/>
          <p:cNvSpPr>
            <a:spLocks noChangeArrowheads="1"/>
          </p:cNvSpPr>
          <p:nvPr/>
        </p:nvSpPr>
        <p:spPr bwMode="auto">
          <a:xfrm>
            <a:off x="304800" y="1235075"/>
            <a:ext cx="2922588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1</a:t>
            </a:r>
          </a:p>
          <a:p>
            <a:pPr algn="l">
              <a:spcBef>
                <a:spcPct val="0"/>
              </a:spcBef>
            </a:pPr>
            <a:r>
              <a:rPr lang="en-US" sz="1800" i="1">
                <a:solidFill>
                  <a:srgbClr val="56127A"/>
                </a:solidFill>
                <a:latin typeface="Verdana" charset="0"/>
              </a:rPr>
              <a:t>  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4" name="Rectangle 6"/>
          <p:cNvSpPr>
            <a:spLocks noChangeArrowheads="1"/>
          </p:cNvSpPr>
          <p:nvPr/>
        </p:nvSpPr>
        <p:spPr bwMode="auto">
          <a:xfrm>
            <a:off x="3152775" y="1235075"/>
            <a:ext cx="2938463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2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5" name="Rectangle 7"/>
          <p:cNvSpPr>
            <a:spLocks noChangeArrowheads="1"/>
          </p:cNvSpPr>
          <p:nvPr/>
        </p:nvSpPr>
        <p:spPr bwMode="auto">
          <a:xfrm>
            <a:off x="6191250" y="1235075"/>
            <a:ext cx="2938463" cy="1616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i="1">
                <a:latin typeface="Verdana" charset="0"/>
              </a:rPr>
              <a:t>Processor 3</a:t>
            </a:r>
          </a:p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L: swap (mutex), R;</a:t>
            </a:r>
          </a:p>
          <a:p>
            <a:pPr algn="l">
              <a:spcBef>
                <a:spcPct val="0"/>
              </a:spcBef>
            </a:pPr>
            <a:r>
              <a:rPr lang="en-US" i="1">
                <a:solidFill>
                  <a:srgbClr val="56127A"/>
                </a:solidFill>
                <a:latin typeface="Verdana" charset="0"/>
              </a:rPr>
              <a:t>    if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 &lt;R&gt; </a:t>
            </a:r>
            <a:r>
              <a:rPr lang="en-US" i="1">
                <a:solidFill>
                  <a:srgbClr val="56127A"/>
                </a:solidFill>
                <a:latin typeface="Verdana" charset="0"/>
              </a:rPr>
              <a:t>then goto 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L; 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  &lt;critical section&gt;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    M[mutex] </a:t>
            </a:r>
            <a:r>
              <a:rPr lang="en-US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0;</a:t>
            </a:r>
          </a:p>
        </p:txBody>
      </p:sp>
      <p:sp>
        <p:nvSpPr>
          <p:cNvPr id="1594376" name="Rectangle 8"/>
          <p:cNvSpPr>
            <a:spLocks noChangeArrowheads="1"/>
          </p:cNvSpPr>
          <p:nvPr/>
        </p:nvSpPr>
        <p:spPr bwMode="auto">
          <a:xfrm>
            <a:off x="315913" y="3827463"/>
            <a:ext cx="8370887" cy="3635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 </a:t>
            </a:r>
            <a:r>
              <a:rPr lang="en-US" sz="2000">
                <a:latin typeface="Verdana" charset="0"/>
              </a:rPr>
              <a:t>CPU-Memory Bus</a:t>
            </a:r>
          </a:p>
        </p:txBody>
      </p:sp>
      <p:sp>
        <p:nvSpPr>
          <p:cNvPr id="1594377" name="Line 9"/>
          <p:cNvSpPr>
            <a:spLocks noChangeShapeType="1"/>
          </p:cNvSpPr>
          <p:nvPr/>
        </p:nvSpPr>
        <p:spPr bwMode="auto">
          <a:xfrm>
            <a:off x="1603375" y="2994025"/>
            <a:ext cx="0" cy="806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78" name="Rectangle 10"/>
          <p:cNvSpPr>
            <a:spLocks noChangeArrowheads="1"/>
          </p:cNvSpPr>
          <p:nvPr/>
        </p:nvSpPr>
        <p:spPr bwMode="auto">
          <a:xfrm>
            <a:off x="304800" y="3157538"/>
            <a:ext cx="25146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94379" name="Group 11"/>
          <p:cNvGrpSpPr>
            <a:grpSpLocks/>
          </p:cNvGrpSpPr>
          <p:nvPr/>
        </p:nvGrpSpPr>
        <p:grpSpPr bwMode="auto">
          <a:xfrm>
            <a:off x="3200400" y="3003550"/>
            <a:ext cx="2514600" cy="806450"/>
            <a:chOff x="2118" y="1836"/>
            <a:chExt cx="1584" cy="508"/>
          </a:xfrm>
        </p:grpSpPr>
        <p:sp>
          <p:nvSpPr>
            <p:cNvPr id="1594380" name="Line 12"/>
            <p:cNvSpPr>
              <a:spLocks noChangeShapeType="1"/>
            </p:cNvSpPr>
            <p:nvPr/>
          </p:nvSpPr>
          <p:spPr bwMode="auto">
            <a:xfrm>
              <a:off x="2864" y="1836"/>
              <a:ext cx="0" cy="5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381" name="Rectangle 13"/>
            <p:cNvSpPr>
              <a:spLocks noChangeArrowheads="1"/>
            </p:cNvSpPr>
            <p:nvPr/>
          </p:nvSpPr>
          <p:spPr bwMode="auto">
            <a:xfrm>
              <a:off x="2118" y="1939"/>
              <a:ext cx="1584" cy="3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mutex=1</a:t>
              </a:r>
            </a:p>
          </p:txBody>
        </p:sp>
      </p:grpSp>
      <p:sp>
        <p:nvSpPr>
          <p:cNvPr id="1594382" name="Line 14"/>
          <p:cNvSpPr>
            <a:spLocks noChangeShapeType="1"/>
          </p:cNvSpPr>
          <p:nvPr/>
        </p:nvSpPr>
        <p:spPr bwMode="auto">
          <a:xfrm>
            <a:off x="7356475" y="3013075"/>
            <a:ext cx="0" cy="806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3" name="Rectangle 15"/>
          <p:cNvSpPr>
            <a:spLocks noChangeArrowheads="1"/>
          </p:cNvSpPr>
          <p:nvPr/>
        </p:nvSpPr>
        <p:spPr bwMode="auto">
          <a:xfrm>
            <a:off x="6172200" y="3176588"/>
            <a:ext cx="2514600" cy="482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4" name="Freeform 16"/>
          <p:cNvSpPr>
            <a:spLocks/>
          </p:cNvSpPr>
          <p:nvPr/>
        </p:nvSpPr>
        <p:spPr bwMode="auto">
          <a:xfrm>
            <a:off x="2133600" y="3289300"/>
            <a:ext cx="1627188" cy="682625"/>
          </a:xfrm>
          <a:custGeom>
            <a:avLst/>
            <a:gdLst/>
            <a:ahLst/>
            <a:cxnLst>
              <a:cxn ang="0">
                <a:pos x="1024" y="13"/>
              </a:cxn>
              <a:cxn ang="0">
                <a:pos x="1024" y="429"/>
              </a:cxn>
              <a:cxn ang="0">
                <a:pos x="0" y="429"/>
              </a:cxn>
              <a:cxn ang="0">
                <a:pos x="0" y="0"/>
              </a:cxn>
            </a:cxnLst>
            <a:rect l="0" t="0" r="r" b="b"/>
            <a:pathLst>
              <a:path w="1025" h="430">
                <a:moveTo>
                  <a:pt x="1024" y="13"/>
                </a:moveTo>
                <a:lnTo>
                  <a:pt x="1024" y="429"/>
                </a:lnTo>
                <a:lnTo>
                  <a:pt x="0" y="429"/>
                </a:lnTo>
                <a:lnTo>
                  <a:pt x="0" y="0"/>
                </a:lnTo>
              </a:path>
            </a:pathLst>
          </a:custGeom>
          <a:noFill/>
          <a:ln w="76200" cap="rnd" cmpd="sng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5" name="Rectangle 17"/>
          <p:cNvSpPr>
            <a:spLocks noChangeArrowheads="1"/>
          </p:cNvSpPr>
          <p:nvPr/>
        </p:nvSpPr>
        <p:spPr bwMode="auto">
          <a:xfrm>
            <a:off x="274638" y="1562100"/>
            <a:ext cx="2582862" cy="1427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6" name="Rectangle 18"/>
          <p:cNvSpPr>
            <a:spLocks noChangeArrowheads="1"/>
          </p:cNvSpPr>
          <p:nvPr/>
        </p:nvSpPr>
        <p:spPr bwMode="auto">
          <a:xfrm>
            <a:off x="3187700" y="1573213"/>
            <a:ext cx="2527300" cy="14271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7" name="Rectangle 19"/>
          <p:cNvSpPr>
            <a:spLocks noChangeArrowheads="1"/>
          </p:cNvSpPr>
          <p:nvPr/>
        </p:nvSpPr>
        <p:spPr bwMode="auto">
          <a:xfrm>
            <a:off x="6172200" y="1562100"/>
            <a:ext cx="2514600" cy="14271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4388" name="Rectangle 20"/>
          <p:cNvSpPr>
            <a:spLocks noChangeArrowheads="1"/>
          </p:cNvSpPr>
          <p:nvPr/>
        </p:nvSpPr>
        <p:spPr bwMode="auto">
          <a:xfrm>
            <a:off x="1044575" y="3214688"/>
            <a:ext cx="909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  <p:sp>
        <p:nvSpPr>
          <p:cNvPr id="1594389" name="Rectangle 21"/>
          <p:cNvSpPr>
            <a:spLocks noChangeArrowheads="1"/>
          </p:cNvSpPr>
          <p:nvPr/>
        </p:nvSpPr>
        <p:spPr bwMode="auto">
          <a:xfrm>
            <a:off x="6911975" y="3244850"/>
            <a:ext cx="909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cache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6306B4-11D9-8844-B815-4EA4F7D7978C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9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2575" y="0"/>
            <a:ext cx="8086725" cy="858838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Load-reserve &amp; Store-conditional</a:t>
            </a:r>
          </a:p>
        </p:txBody>
      </p:sp>
      <p:sp>
        <p:nvSpPr>
          <p:cNvPr id="1598467" name="Rectangle 3"/>
          <p:cNvSpPr>
            <a:spLocks noChangeArrowheads="1"/>
          </p:cNvSpPr>
          <p:nvPr/>
        </p:nvSpPr>
        <p:spPr bwMode="auto">
          <a:xfrm>
            <a:off x="385763" y="3981450"/>
            <a:ext cx="8453437" cy="2343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If the snooper sees a store transaction to the address</a:t>
            </a: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in the reserve register, the reserve bit is set to </a:t>
            </a:r>
            <a:r>
              <a:rPr lang="en-US" sz="2400">
                <a:solidFill>
                  <a:srgbClr val="FF0000"/>
                </a:solidFill>
                <a:latin typeface="Verdana" charset="0"/>
              </a:rPr>
              <a:t>0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Several processors may reserve ‘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a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’ simultaneously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These instructions are like ordinary loads and stores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with respect to the bus traffic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Can implement reservation by using cache hit/miss, no additional hardware required (problems?)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98468" name="Rectangle 4"/>
          <p:cNvSpPr>
            <a:spLocks noChangeArrowheads="1"/>
          </p:cNvSpPr>
          <p:nvPr/>
        </p:nvSpPr>
        <p:spPr bwMode="auto">
          <a:xfrm>
            <a:off x="474663" y="685800"/>
            <a:ext cx="7950200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Special register(s) to hold reservation flag and address, and the outcome of store-conditional</a:t>
            </a:r>
          </a:p>
        </p:txBody>
      </p:sp>
      <p:sp>
        <p:nvSpPr>
          <p:cNvPr id="1598469" name="Text Box 5"/>
          <p:cNvSpPr txBox="1">
            <a:spLocks noChangeArrowheads="1"/>
          </p:cNvSpPr>
          <p:nvPr/>
        </p:nvSpPr>
        <p:spPr bwMode="auto">
          <a:xfrm>
            <a:off x="484188" y="1604963"/>
            <a:ext cx="3700462" cy="1031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Load-reserve R, (a):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&lt;flag, adr&gt;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&lt;1, a&gt;;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M[a];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598470" name="Text Box 6"/>
          <p:cNvSpPr txBox="1">
            <a:spLocks noChangeArrowheads="1"/>
          </p:cNvSpPr>
          <p:nvPr/>
        </p:nvSpPr>
        <p:spPr bwMode="auto">
          <a:xfrm>
            <a:off x="4657725" y="1570038"/>
            <a:ext cx="3994150" cy="22510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Store-conditional (a), R: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if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&lt;flag, adr&gt; == &lt;1, a&gt; 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then 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cancel other procs’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   reservation on a;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M[a]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&lt;R&gt;;  </a:t>
            </a:r>
          </a:p>
          <a:p>
            <a:pPr lvl="2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succeed;</a:t>
            </a:r>
          </a:p>
          <a:p>
            <a:pPr lvl="1" algn="l"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else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status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fail;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750E3E-6C33-6E47-A11B-B04215D3BE5F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02562" name="Text Box 2"/>
          <p:cNvSpPr txBox="1">
            <a:spLocks noChangeArrowheads="1"/>
          </p:cNvSpPr>
          <p:nvPr/>
        </p:nvSpPr>
        <p:spPr bwMode="auto">
          <a:xfrm>
            <a:off x="622300" y="3781425"/>
            <a:ext cx="8096250" cy="24669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Blocking caches</a:t>
            </a:r>
            <a:endParaRPr lang="en-US" sz="24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One request at a time + CC </a:t>
            </a:r>
            <a:r>
              <a:rPr lang="en-US" sz="2000">
                <a:solidFill>
                  <a:schemeClr val="tx2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latin typeface="Verdana" charset="0"/>
              </a:rPr>
              <a:t>  SC</a:t>
            </a:r>
            <a:endParaRPr lang="en-US" sz="2000" i="1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 i="1">
                <a:solidFill>
                  <a:srgbClr val="56127A"/>
                </a:solidFill>
                <a:latin typeface="Verdana" charset="0"/>
              </a:rPr>
              <a:t>Non-blocking caches</a:t>
            </a:r>
            <a:r>
              <a:rPr lang="en-US" sz="2400">
                <a:latin typeface="Verdana" charset="0"/>
              </a:rPr>
              <a:t>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Multiple requests (different addresses) concurrently + CC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                                </a:t>
            </a:r>
            <a:r>
              <a:rPr lang="en-US" sz="2000">
                <a:solidFill>
                  <a:schemeClr val="tx2"/>
                </a:solidFill>
                <a:latin typeface="Verdana" charset="0"/>
                <a:sym typeface="Symbol" charset="2"/>
              </a:rPr>
              <a:t></a:t>
            </a:r>
            <a:r>
              <a:rPr lang="en-US" sz="2000">
                <a:latin typeface="Verdana" charset="0"/>
              </a:rPr>
              <a:t> 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Relaxed memory models</a:t>
            </a: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400">
                <a:latin typeface="Verdana" charset="0"/>
              </a:rPr>
              <a:t>CC ensures that all processors observe the same order of loads and stores to an address </a:t>
            </a:r>
          </a:p>
        </p:txBody>
      </p:sp>
      <p:sp>
        <p:nvSpPr>
          <p:cNvPr id="1602563" name="Rectangle 3"/>
          <p:cNvSpPr>
            <a:spLocks noGrp="1" noChangeArrowheads="1"/>
          </p:cNvSpPr>
          <p:nvPr>
            <p:ph type="title"/>
          </p:nvPr>
        </p:nvSpPr>
        <p:spPr>
          <a:xfrm>
            <a:off x="433388" y="-66675"/>
            <a:ext cx="7970837" cy="8318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Out-of-Order Loads/Stores &amp; CC</a:t>
            </a:r>
          </a:p>
        </p:txBody>
      </p:sp>
      <p:sp>
        <p:nvSpPr>
          <p:cNvPr id="1602564" name="Rectangle 4"/>
          <p:cNvSpPr>
            <a:spLocks noChangeArrowheads="1"/>
          </p:cNvSpPr>
          <p:nvPr/>
        </p:nvSpPr>
        <p:spPr bwMode="auto">
          <a:xfrm>
            <a:off x="3230563" y="1905000"/>
            <a:ext cx="1397000" cy="1843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5" name="Line 5"/>
          <p:cNvSpPr>
            <a:spLocks noChangeShapeType="1"/>
          </p:cNvSpPr>
          <p:nvPr/>
        </p:nvSpPr>
        <p:spPr bwMode="auto">
          <a:xfrm>
            <a:off x="4630738" y="2827338"/>
            <a:ext cx="248443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6" name="Rectangle 6"/>
          <p:cNvSpPr>
            <a:spLocks noChangeArrowheads="1"/>
          </p:cNvSpPr>
          <p:nvPr/>
        </p:nvSpPr>
        <p:spPr bwMode="auto">
          <a:xfrm>
            <a:off x="3457575" y="2459038"/>
            <a:ext cx="9556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Cache</a:t>
            </a:r>
          </a:p>
        </p:txBody>
      </p:sp>
      <p:sp>
        <p:nvSpPr>
          <p:cNvPr id="1602567" name="Rectangle 7"/>
          <p:cNvSpPr>
            <a:spLocks noChangeArrowheads="1"/>
          </p:cNvSpPr>
          <p:nvPr/>
        </p:nvSpPr>
        <p:spPr bwMode="auto">
          <a:xfrm>
            <a:off x="7126288" y="990600"/>
            <a:ext cx="1754187" cy="27162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68" name="Rectangle 8"/>
          <p:cNvSpPr>
            <a:spLocks noChangeArrowheads="1"/>
          </p:cNvSpPr>
          <p:nvPr/>
        </p:nvSpPr>
        <p:spPr bwMode="auto">
          <a:xfrm>
            <a:off x="7323138" y="2208213"/>
            <a:ext cx="12065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Memory</a:t>
            </a:r>
          </a:p>
        </p:txBody>
      </p:sp>
      <p:sp>
        <p:nvSpPr>
          <p:cNvPr id="1602569" name="Rectangle 9"/>
          <p:cNvSpPr>
            <a:spLocks noChangeArrowheads="1"/>
          </p:cNvSpPr>
          <p:nvPr/>
        </p:nvSpPr>
        <p:spPr bwMode="auto">
          <a:xfrm>
            <a:off x="5195888" y="1722438"/>
            <a:ext cx="666750" cy="5842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0" name="Line 10"/>
          <p:cNvSpPr>
            <a:spLocks noChangeShapeType="1"/>
          </p:cNvSpPr>
          <p:nvPr/>
        </p:nvSpPr>
        <p:spPr bwMode="auto">
          <a:xfrm flipH="1">
            <a:off x="5154613" y="1720850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1" name="Line 11"/>
          <p:cNvSpPr>
            <a:spLocks noChangeShapeType="1"/>
          </p:cNvSpPr>
          <p:nvPr/>
        </p:nvSpPr>
        <p:spPr bwMode="auto">
          <a:xfrm flipH="1">
            <a:off x="5141913" y="2297113"/>
            <a:ext cx="742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2" name="Line 12"/>
          <p:cNvSpPr>
            <a:spLocks noChangeShapeType="1"/>
          </p:cNvSpPr>
          <p:nvPr/>
        </p:nvSpPr>
        <p:spPr bwMode="auto">
          <a:xfrm>
            <a:off x="5705475" y="1722438"/>
            <a:ext cx="0" cy="563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3" name="Line 13"/>
          <p:cNvSpPr>
            <a:spLocks noChangeShapeType="1"/>
          </p:cNvSpPr>
          <p:nvPr/>
        </p:nvSpPr>
        <p:spPr bwMode="auto">
          <a:xfrm>
            <a:off x="5487988" y="1741488"/>
            <a:ext cx="0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4" name="Line 14"/>
          <p:cNvSpPr>
            <a:spLocks noChangeShapeType="1"/>
          </p:cNvSpPr>
          <p:nvPr/>
        </p:nvSpPr>
        <p:spPr bwMode="auto">
          <a:xfrm>
            <a:off x="5294313" y="1722438"/>
            <a:ext cx="4762" cy="5699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5" name="Line 15"/>
          <p:cNvSpPr>
            <a:spLocks noChangeShapeType="1"/>
          </p:cNvSpPr>
          <p:nvPr/>
        </p:nvSpPr>
        <p:spPr bwMode="auto">
          <a:xfrm flipV="1">
            <a:off x="5868988" y="2063750"/>
            <a:ext cx="1225550" cy="111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6" name="Line 16"/>
          <p:cNvSpPr>
            <a:spLocks noChangeShapeType="1"/>
          </p:cNvSpPr>
          <p:nvPr/>
        </p:nvSpPr>
        <p:spPr bwMode="auto">
          <a:xfrm>
            <a:off x="4664075" y="2068513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7" name="Rectangle 17"/>
          <p:cNvSpPr>
            <a:spLocks noChangeArrowheads="1"/>
          </p:cNvSpPr>
          <p:nvPr/>
        </p:nvSpPr>
        <p:spPr bwMode="auto">
          <a:xfrm flipH="1">
            <a:off x="4654550" y="2243138"/>
            <a:ext cx="369570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pushout (Wb-rep)</a:t>
            </a:r>
          </a:p>
        </p:txBody>
      </p:sp>
      <p:sp>
        <p:nvSpPr>
          <p:cNvPr id="1602578" name="Line 18"/>
          <p:cNvSpPr>
            <a:spLocks noChangeShapeType="1"/>
          </p:cNvSpPr>
          <p:nvPr/>
        </p:nvSpPr>
        <p:spPr bwMode="auto">
          <a:xfrm flipV="1">
            <a:off x="1500188" y="3028950"/>
            <a:ext cx="1717675" cy="9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79" name="Line 19"/>
          <p:cNvSpPr>
            <a:spLocks noChangeShapeType="1"/>
          </p:cNvSpPr>
          <p:nvPr/>
        </p:nvSpPr>
        <p:spPr bwMode="auto">
          <a:xfrm flipH="1">
            <a:off x="1503363" y="2652713"/>
            <a:ext cx="1719262" cy="31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580" name="Rectangle 20"/>
          <p:cNvSpPr>
            <a:spLocks noChangeArrowheads="1"/>
          </p:cNvSpPr>
          <p:nvPr/>
        </p:nvSpPr>
        <p:spPr bwMode="auto">
          <a:xfrm>
            <a:off x="1855788" y="2482850"/>
            <a:ext cx="665162" cy="3175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02581" name="Group 21"/>
          <p:cNvGrpSpPr>
            <a:grpSpLocks/>
          </p:cNvGrpSpPr>
          <p:nvPr/>
        </p:nvGrpSpPr>
        <p:grpSpPr bwMode="auto">
          <a:xfrm>
            <a:off x="1828800" y="2482850"/>
            <a:ext cx="755650" cy="306388"/>
            <a:chOff x="1158" y="1584"/>
            <a:chExt cx="472" cy="240"/>
          </a:xfrm>
        </p:grpSpPr>
        <p:sp>
          <p:nvSpPr>
            <p:cNvPr id="1602582" name="Line 22"/>
            <p:cNvSpPr>
              <a:spLocks noChangeShapeType="1"/>
            </p:cNvSpPr>
            <p:nvPr/>
          </p:nvSpPr>
          <p:spPr bwMode="auto">
            <a:xfrm flipH="1">
              <a:off x="1166" y="1584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3" name="Line 23"/>
            <p:cNvSpPr>
              <a:spLocks noChangeShapeType="1"/>
            </p:cNvSpPr>
            <p:nvPr/>
          </p:nvSpPr>
          <p:spPr bwMode="auto">
            <a:xfrm flipH="1">
              <a:off x="1158" y="1824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4" name="Line 24"/>
            <p:cNvSpPr>
              <a:spLocks noChangeShapeType="1"/>
            </p:cNvSpPr>
            <p:nvPr/>
          </p:nvSpPr>
          <p:spPr bwMode="auto">
            <a:xfrm>
              <a:off x="1510" y="1584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5" name="Line 25"/>
            <p:cNvSpPr>
              <a:spLocks noChangeShapeType="1"/>
            </p:cNvSpPr>
            <p:nvPr/>
          </p:nvSpPr>
          <p:spPr bwMode="auto">
            <a:xfrm>
              <a:off x="1374" y="1592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86" name="Line 26"/>
            <p:cNvSpPr>
              <a:spLocks noChangeShapeType="1"/>
            </p:cNvSpPr>
            <p:nvPr/>
          </p:nvSpPr>
          <p:spPr bwMode="auto">
            <a:xfrm>
              <a:off x="1238" y="1600"/>
              <a:ext cx="0" cy="2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2587" name="Rectangle 27"/>
          <p:cNvSpPr>
            <a:spLocks noChangeArrowheads="1"/>
          </p:cNvSpPr>
          <p:nvPr/>
        </p:nvSpPr>
        <p:spPr bwMode="auto">
          <a:xfrm flipH="1">
            <a:off x="1425575" y="1857375"/>
            <a:ext cx="1477963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load/store</a:t>
            </a:r>
          </a:p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buffers</a:t>
            </a:r>
          </a:p>
        </p:txBody>
      </p:sp>
      <p:grpSp>
        <p:nvGrpSpPr>
          <p:cNvPr id="1602588" name="Group 28"/>
          <p:cNvGrpSpPr>
            <a:grpSpLocks/>
          </p:cNvGrpSpPr>
          <p:nvPr/>
        </p:nvGrpSpPr>
        <p:grpSpPr bwMode="auto">
          <a:xfrm>
            <a:off x="350838" y="2303463"/>
            <a:ext cx="1152525" cy="922337"/>
            <a:chOff x="288" y="1440"/>
            <a:chExt cx="720" cy="720"/>
          </a:xfrm>
        </p:grpSpPr>
        <p:sp>
          <p:nvSpPr>
            <p:cNvPr id="1602589" name="Rectangle 29"/>
            <p:cNvSpPr>
              <a:spLocks noChangeArrowheads="1"/>
            </p:cNvSpPr>
            <p:nvPr/>
          </p:nvSpPr>
          <p:spPr bwMode="auto">
            <a:xfrm>
              <a:off x="384" y="1680"/>
              <a:ext cx="436" cy="30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CPU</a:t>
              </a:r>
            </a:p>
          </p:txBody>
        </p:sp>
        <p:sp>
          <p:nvSpPr>
            <p:cNvPr id="1602590" name="AutoShape 30"/>
            <p:cNvSpPr>
              <a:spLocks noChangeArrowheads="1"/>
            </p:cNvSpPr>
            <p:nvPr/>
          </p:nvSpPr>
          <p:spPr bwMode="auto">
            <a:xfrm>
              <a:off x="288" y="1440"/>
              <a:ext cx="720" cy="720"/>
            </a:xfrm>
            <a:prstGeom prst="star16">
              <a:avLst>
                <a:gd name="adj" fmla="val 375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2591" name="Group 31"/>
          <p:cNvGrpSpPr>
            <a:grpSpLocks/>
          </p:cNvGrpSpPr>
          <p:nvPr/>
        </p:nvGrpSpPr>
        <p:grpSpPr bwMode="auto">
          <a:xfrm>
            <a:off x="5140325" y="2541588"/>
            <a:ext cx="755650" cy="585787"/>
            <a:chOff x="3088" y="1778"/>
            <a:chExt cx="472" cy="457"/>
          </a:xfrm>
        </p:grpSpPr>
        <p:sp>
          <p:nvSpPr>
            <p:cNvPr id="1602592" name="Rectangle 32"/>
            <p:cNvSpPr>
              <a:spLocks noChangeArrowheads="1"/>
            </p:cNvSpPr>
            <p:nvPr/>
          </p:nvSpPr>
          <p:spPr bwMode="auto">
            <a:xfrm>
              <a:off x="3122" y="1779"/>
              <a:ext cx="416" cy="456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3" name="Line 33"/>
            <p:cNvSpPr>
              <a:spLocks noChangeShapeType="1"/>
            </p:cNvSpPr>
            <p:nvPr/>
          </p:nvSpPr>
          <p:spPr bwMode="auto">
            <a:xfrm flipH="1">
              <a:off x="3096" y="1778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4" name="Line 34"/>
            <p:cNvSpPr>
              <a:spLocks noChangeShapeType="1"/>
            </p:cNvSpPr>
            <p:nvPr/>
          </p:nvSpPr>
          <p:spPr bwMode="auto">
            <a:xfrm flipH="1">
              <a:off x="3088" y="2227"/>
              <a:ext cx="4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5" name="Line 35"/>
            <p:cNvSpPr>
              <a:spLocks noChangeShapeType="1"/>
            </p:cNvSpPr>
            <p:nvPr/>
          </p:nvSpPr>
          <p:spPr bwMode="auto">
            <a:xfrm>
              <a:off x="3440" y="1779"/>
              <a:ext cx="0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6" name="Line 36"/>
            <p:cNvSpPr>
              <a:spLocks noChangeShapeType="1"/>
            </p:cNvSpPr>
            <p:nvPr/>
          </p:nvSpPr>
          <p:spPr bwMode="auto">
            <a:xfrm>
              <a:off x="3304" y="1794"/>
              <a:ext cx="0" cy="4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597" name="Line 37"/>
            <p:cNvSpPr>
              <a:spLocks noChangeShapeType="1"/>
            </p:cNvSpPr>
            <p:nvPr/>
          </p:nvSpPr>
          <p:spPr bwMode="auto">
            <a:xfrm flipH="1">
              <a:off x="3186" y="1779"/>
              <a:ext cx="2" cy="4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02598" name="Group 38"/>
          <p:cNvGrpSpPr>
            <a:grpSpLocks/>
          </p:cNvGrpSpPr>
          <p:nvPr/>
        </p:nvGrpSpPr>
        <p:grpSpPr bwMode="auto">
          <a:xfrm>
            <a:off x="5146675" y="3408363"/>
            <a:ext cx="1960563" cy="317500"/>
            <a:chOff x="3123" y="2335"/>
            <a:chExt cx="975" cy="248"/>
          </a:xfrm>
        </p:grpSpPr>
        <p:sp>
          <p:nvSpPr>
            <p:cNvPr id="1602599" name="Rectangle 39"/>
            <p:cNvSpPr>
              <a:spLocks noChangeArrowheads="1"/>
            </p:cNvSpPr>
            <p:nvPr/>
          </p:nvSpPr>
          <p:spPr bwMode="auto">
            <a:xfrm>
              <a:off x="3148" y="2335"/>
              <a:ext cx="416" cy="248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02600" name="Group 40"/>
            <p:cNvGrpSpPr>
              <a:grpSpLocks/>
            </p:cNvGrpSpPr>
            <p:nvPr/>
          </p:nvGrpSpPr>
          <p:grpSpPr bwMode="auto">
            <a:xfrm>
              <a:off x="3123" y="2336"/>
              <a:ext cx="472" cy="240"/>
              <a:chOff x="3134" y="2696"/>
              <a:chExt cx="472" cy="240"/>
            </a:xfrm>
          </p:grpSpPr>
          <p:sp>
            <p:nvSpPr>
              <p:cNvPr id="1602601" name="Line 41"/>
              <p:cNvSpPr>
                <a:spLocks noChangeShapeType="1"/>
              </p:cNvSpPr>
              <p:nvPr/>
            </p:nvSpPr>
            <p:spPr bwMode="auto">
              <a:xfrm flipH="1">
                <a:off x="3142" y="2696"/>
                <a:ext cx="4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2" name="Line 42"/>
              <p:cNvSpPr>
                <a:spLocks noChangeShapeType="1"/>
              </p:cNvSpPr>
              <p:nvPr/>
            </p:nvSpPr>
            <p:spPr bwMode="auto">
              <a:xfrm flipH="1">
                <a:off x="3134" y="2936"/>
                <a:ext cx="4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3" name="Line 43"/>
              <p:cNvSpPr>
                <a:spLocks noChangeShapeType="1"/>
              </p:cNvSpPr>
              <p:nvPr/>
            </p:nvSpPr>
            <p:spPr bwMode="auto">
              <a:xfrm>
                <a:off x="3486" y="2696"/>
                <a:ext cx="0" cy="2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4" name="Line 44"/>
              <p:cNvSpPr>
                <a:spLocks noChangeShapeType="1"/>
              </p:cNvSpPr>
              <p:nvPr/>
            </p:nvSpPr>
            <p:spPr bwMode="auto">
              <a:xfrm>
                <a:off x="3350" y="2704"/>
                <a:ext cx="0" cy="22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2605" name="Line 45"/>
              <p:cNvSpPr>
                <a:spLocks noChangeShapeType="1"/>
              </p:cNvSpPr>
              <p:nvPr/>
            </p:nvSpPr>
            <p:spPr bwMode="auto">
              <a:xfrm>
                <a:off x="3214" y="2712"/>
                <a:ext cx="0" cy="21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02606" name="Line 46"/>
            <p:cNvSpPr>
              <a:spLocks noChangeShapeType="1"/>
            </p:cNvSpPr>
            <p:nvPr/>
          </p:nvSpPr>
          <p:spPr bwMode="auto">
            <a:xfrm>
              <a:off x="3558" y="2458"/>
              <a:ext cx="5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02607" name="Rectangle 47"/>
          <p:cNvSpPr>
            <a:spLocks noChangeArrowheads="1"/>
          </p:cNvSpPr>
          <p:nvPr/>
        </p:nvSpPr>
        <p:spPr bwMode="auto">
          <a:xfrm flipH="1">
            <a:off x="4697413" y="3744913"/>
            <a:ext cx="2216150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(S-req, E-req)</a:t>
            </a:r>
          </a:p>
        </p:txBody>
      </p:sp>
      <p:sp>
        <p:nvSpPr>
          <p:cNvPr id="1602608" name="Text Box 48"/>
          <p:cNvSpPr txBox="1">
            <a:spLocks noChangeArrowheads="1"/>
          </p:cNvSpPr>
          <p:nvPr/>
        </p:nvSpPr>
        <p:spPr bwMode="auto">
          <a:xfrm>
            <a:off x="4665663" y="3067050"/>
            <a:ext cx="18161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(S-rep, E-rep)</a:t>
            </a:r>
          </a:p>
        </p:txBody>
      </p:sp>
      <p:sp>
        <p:nvSpPr>
          <p:cNvPr id="1602609" name="Line 49"/>
          <p:cNvSpPr>
            <a:spLocks noChangeShapeType="1"/>
          </p:cNvSpPr>
          <p:nvPr/>
        </p:nvSpPr>
        <p:spPr bwMode="auto">
          <a:xfrm flipH="1">
            <a:off x="6272213" y="1236663"/>
            <a:ext cx="8207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0" name="Rectangle 50"/>
          <p:cNvSpPr>
            <a:spLocks noChangeArrowheads="1"/>
          </p:cNvSpPr>
          <p:nvPr/>
        </p:nvSpPr>
        <p:spPr bwMode="auto">
          <a:xfrm flipH="1">
            <a:off x="3846513" y="1360488"/>
            <a:ext cx="3227387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Wb-req, Inv-req, Inv-rep</a:t>
            </a:r>
          </a:p>
        </p:txBody>
      </p:sp>
      <p:sp>
        <p:nvSpPr>
          <p:cNvPr id="1602611" name="Line 51"/>
          <p:cNvSpPr>
            <a:spLocks noChangeShapeType="1"/>
          </p:cNvSpPr>
          <p:nvPr/>
        </p:nvSpPr>
        <p:spPr bwMode="auto">
          <a:xfrm flipV="1">
            <a:off x="4635500" y="3560763"/>
            <a:ext cx="5508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2" name="Rectangle 52"/>
          <p:cNvSpPr>
            <a:spLocks noChangeArrowheads="1"/>
          </p:cNvSpPr>
          <p:nvPr/>
        </p:nvSpPr>
        <p:spPr bwMode="auto">
          <a:xfrm>
            <a:off x="4811713" y="1050925"/>
            <a:ext cx="1423987" cy="4000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>
                <a:latin typeface="Verdana" charset="0"/>
              </a:rPr>
              <a:t>snooper</a:t>
            </a:r>
          </a:p>
        </p:txBody>
      </p:sp>
      <p:sp>
        <p:nvSpPr>
          <p:cNvPr id="1602613" name="Freeform 53"/>
          <p:cNvSpPr>
            <a:spLocks/>
          </p:cNvSpPr>
          <p:nvPr/>
        </p:nvSpPr>
        <p:spPr bwMode="auto">
          <a:xfrm>
            <a:off x="3836988" y="1298575"/>
            <a:ext cx="974725" cy="615950"/>
          </a:xfrm>
          <a:custGeom>
            <a:avLst/>
            <a:gdLst/>
            <a:ahLst/>
            <a:cxnLst>
              <a:cxn ang="0">
                <a:pos x="432" y="0"/>
              </a:cxn>
              <a:cxn ang="0">
                <a:pos x="0" y="0"/>
              </a:cxn>
              <a:cxn ang="0">
                <a:pos x="0" y="432"/>
              </a:cxn>
            </a:cxnLst>
            <a:rect l="0" t="0" r="r" b="b"/>
            <a:pathLst>
              <a:path w="432" h="432">
                <a:moveTo>
                  <a:pt x="432" y="0"/>
                </a:moveTo>
                <a:lnTo>
                  <a:pt x="0" y="0"/>
                </a:lnTo>
                <a:lnTo>
                  <a:pt x="0" y="43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4" name="Text Box 54"/>
          <p:cNvSpPr txBox="1">
            <a:spLocks noChangeArrowheads="1"/>
          </p:cNvSpPr>
          <p:nvPr/>
        </p:nvSpPr>
        <p:spPr bwMode="auto">
          <a:xfrm>
            <a:off x="3429000" y="3117850"/>
            <a:ext cx="108743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(I/S/E)</a:t>
            </a:r>
          </a:p>
        </p:txBody>
      </p:sp>
      <p:sp>
        <p:nvSpPr>
          <p:cNvPr id="1602615" name="Freeform 55"/>
          <p:cNvSpPr>
            <a:spLocks/>
          </p:cNvSpPr>
          <p:nvPr/>
        </p:nvSpPr>
        <p:spPr bwMode="auto">
          <a:xfrm>
            <a:off x="6756400" y="773113"/>
            <a:ext cx="368300" cy="3200400"/>
          </a:xfrm>
          <a:custGeom>
            <a:avLst/>
            <a:gdLst/>
            <a:ahLst/>
            <a:cxnLst>
              <a:cxn ang="0">
                <a:pos x="232" y="0"/>
              </a:cxn>
              <a:cxn ang="0">
                <a:pos x="8" y="344"/>
              </a:cxn>
              <a:cxn ang="0">
                <a:pos x="168" y="768"/>
              </a:cxn>
              <a:cxn ang="0">
                <a:pos x="0" y="1264"/>
              </a:cxn>
              <a:cxn ang="0">
                <a:pos x="152" y="1640"/>
              </a:cxn>
              <a:cxn ang="0">
                <a:pos x="0" y="2016"/>
              </a:cxn>
            </a:cxnLst>
            <a:rect l="0" t="0" r="r" b="b"/>
            <a:pathLst>
              <a:path w="232" h="2016">
                <a:moveTo>
                  <a:pt x="232" y="0"/>
                </a:moveTo>
                <a:lnTo>
                  <a:pt x="8" y="344"/>
                </a:lnTo>
                <a:lnTo>
                  <a:pt x="168" y="768"/>
                </a:lnTo>
                <a:lnTo>
                  <a:pt x="0" y="1264"/>
                </a:lnTo>
                <a:lnTo>
                  <a:pt x="152" y="1640"/>
                </a:lnTo>
                <a:lnTo>
                  <a:pt x="0" y="2016"/>
                </a:lnTo>
              </a:path>
            </a:pathLst>
          </a:custGeom>
          <a:noFill/>
          <a:ln w="76200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2616" name="Text Box 56"/>
          <p:cNvSpPr txBox="1">
            <a:spLocks noChangeArrowheads="1"/>
          </p:cNvSpPr>
          <p:nvPr/>
        </p:nvSpPr>
        <p:spPr bwMode="auto">
          <a:xfrm>
            <a:off x="7169150" y="3814763"/>
            <a:ext cx="1841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CPU/Memory</a:t>
            </a:r>
          </a:p>
          <a:p>
            <a:pPr eaLnBrk="1" hangingPunct="1">
              <a:spcBef>
                <a:spcPct val="0"/>
              </a:spcBef>
            </a:pPr>
            <a:r>
              <a:rPr lang="en-US" sz="2000">
                <a:latin typeface="Verdana" charset="0"/>
              </a:rPr>
              <a:t>Interface</a:t>
            </a:r>
          </a:p>
        </p:txBody>
      </p:sp>
      <p:sp>
        <p:nvSpPr>
          <p:cNvPr id="1602617" name="Freeform 57"/>
          <p:cNvSpPr>
            <a:spLocks/>
          </p:cNvSpPr>
          <p:nvPr/>
        </p:nvSpPr>
        <p:spPr bwMode="auto">
          <a:xfrm>
            <a:off x="6819900" y="3833813"/>
            <a:ext cx="444500" cy="207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12"/>
              </a:cxn>
              <a:cxn ang="0">
                <a:pos x="280" y="112"/>
              </a:cxn>
            </a:cxnLst>
            <a:rect l="0" t="0" r="r" b="b"/>
            <a:pathLst>
              <a:path w="280" h="131">
                <a:moveTo>
                  <a:pt x="0" y="0"/>
                </a:moveTo>
                <a:cubicBezTo>
                  <a:pt x="48" y="46"/>
                  <a:pt x="97" y="93"/>
                  <a:pt x="144" y="112"/>
                </a:cubicBezTo>
                <a:cubicBezTo>
                  <a:pt x="191" y="131"/>
                  <a:pt x="235" y="121"/>
                  <a:pt x="280" y="112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EEDB2-4A52-B947-9E93-7DF029808E4B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2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495300"/>
            <a:ext cx="7162800" cy="7207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Recap: Sequential Consistency</a:t>
            </a:r>
          </a:p>
        </p:txBody>
      </p:sp>
      <p:sp>
        <p:nvSpPr>
          <p:cNvPr id="1520643" name="Rectangle 3"/>
          <p:cNvSpPr>
            <a:spLocks noChangeArrowheads="1"/>
          </p:cNvSpPr>
          <p:nvPr/>
        </p:nvSpPr>
        <p:spPr bwMode="auto">
          <a:xfrm>
            <a:off x="1047750" y="1436688"/>
            <a:ext cx="7345363" cy="3441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Sequential consistency imposes more memory ordering constraints than those imposed by uniprocessor program dependencies (     )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>
                <a:latin typeface="Verdana" charset="0"/>
              </a:rPr>
              <a:t>      What are these in our example ?</a:t>
            </a:r>
          </a:p>
          <a:p>
            <a:pPr algn="l">
              <a:spcBef>
                <a:spcPct val="0"/>
              </a:spcBef>
            </a:pPr>
            <a:endParaRPr lang="en-US" sz="2000" i="1">
              <a:solidFill>
                <a:schemeClr val="hlink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T1:				T2: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(X), 1 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 =  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(Y) 	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Store (Y), 11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 = 11)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	      Store (Y’),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1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(Y’= Y)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Load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(X)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      Store (X’), R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(X’= X)</a:t>
            </a: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20644" name="Freeform 4"/>
          <p:cNvSpPr>
            <a:spLocks/>
          </p:cNvSpPr>
          <p:nvPr/>
        </p:nvSpPr>
        <p:spPr bwMode="auto">
          <a:xfrm>
            <a:off x="5097463" y="37465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5" name="Freeform 5"/>
          <p:cNvSpPr>
            <a:spLocks/>
          </p:cNvSpPr>
          <p:nvPr/>
        </p:nvSpPr>
        <p:spPr bwMode="auto">
          <a:xfrm>
            <a:off x="5097463" y="43815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6" name="Freeform 6"/>
          <p:cNvSpPr>
            <a:spLocks/>
          </p:cNvSpPr>
          <p:nvPr/>
        </p:nvSpPr>
        <p:spPr bwMode="auto">
          <a:xfrm>
            <a:off x="4957763" y="40767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7" name="Freeform 7"/>
          <p:cNvSpPr>
            <a:spLocks/>
          </p:cNvSpPr>
          <p:nvPr/>
        </p:nvSpPr>
        <p:spPr bwMode="auto">
          <a:xfrm>
            <a:off x="1376363" y="3784600"/>
            <a:ext cx="185737" cy="342900"/>
          </a:xfrm>
          <a:custGeom>
            <a:avLst/>
            <a:gdLst/>
            <a:ahLst/>
            <a:cxnLst>
              <a:cxn ang="0">
                <a:pos x="85" y="0"/>
              </a:cxn>
              <a:cxn ang="0">
                <a:pos x="5" y="104"/>
              </a:cxn>
              <a:cxn ang="0">
                <a:pos x="117" y="216"/>
              </a:cxn>
            </a:cxnLst>
            <a:rect l="0" t="0" r="r" b="b"/>
            <a:pathLst>
              <a:path w="117" h="216">
                <a:moveTo>
                  <a:pt x="85" y="0"/>
                </a:moveTo>
                <a:cubicBezTo>
                  <a:pt x="42" y="34"/>
                  <a:pt x="0" y="68"/>
                  <a:pt x="5" y="104"/>
                </a:cubicBezTo>
                <a:cubicBezTo>
                  <a:pt x="10" y="140"/>
                  <a:pt x="63" y="178"/>
                  <a:pt x="117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0648" name="Line 8"/>
          <p:cNvSpPr>
            <a:spLocks noChangeShapeType="1"/>
          </p:cNvSpPr>
          <p:nvPr/>
        </p:nvSpPr>
        <p:spPr bwMode="auto">
          <a:xfrm>
            <a:off x="4254500" y="2273300"/>
            <a:ext cx="4445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20649" name="Group 9"/>
          <p:cNvGrpSpPr>
            <a:grpSpLocks/>
          </p:cNvGrpSpPr>
          <p:nvPr/>
        </p:nvGrpSpPr>
        <p:grpSpPr bwMode="auto">
          <a:xfrm>
            <a:off x="2057400" y="5334000"/>
            <a:ext cx="4430713" cy="396875"/>
            <a:chOff x="264" y="3884"/>
            <a:chExt cx="2791" cy="250"/>
          </a:xfrm>
        </p:grpSpPr>
        <p:sp>
          <p:nvSpPr>
            <p:cNvPr id="1520650" name="Line 10"/>
            <p:cNvSpPr>
              <a:spLocks noChangeShapeType="1"/>
            </p:cNvSpPr>
            <p:nvPr/>
          </p:nvSpPr>
          <p:spPr bwMode="auto">
            <a:xfrm>
              <a:off x="264" y="4040"/>
              <a:ext cx="4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651" name="Text Box 11"/>
            <p:cNvSpPr txBox="1">
              <a:spLocks noChangeArrowheads="1"/>
            </p:cNvSpPr>
            <p:nvPr/>
          </p:nvSpPr>
          <p:spPr bwMode="auto">
            <a:xfrm>
              <a:off x="750" y="3884"/>
              <a:ext cx="23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FF0000"/>
                  </a:solidFill>
                  <a:latin typeface="Verdana" charset="0"/>
                </a:rPr>
                <a:t>additional SC requirements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20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520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2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520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520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0644" grpId="0" animBg="1"/>
      <p:bldP spid="1520645" grpId="0" animBg="1"/>
      <p:bldP spid="1520646" grpId="0" animBg="1"/>
      <p:bldP spid="152064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E46A75-7DDE-FF40-90BA-72345DE563AA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46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46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F8FA91-16A8-8547-9AEB-B41811328E32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2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8925" y="574675"/>
            <a:ext cx="7648575" cy="642938"/>
          </a:xfrm>
        </p:spPr>
        <p:txBody>
          <a:bodyPr/>
          <a:lstStyle/>
          <a:p>
            <a:r>
              <a:rPr lang="en-US"/>
              <a:t>Recap: Mutual Exclusion and Locks</a:t>
            </a:r>
          </a:p>
        </p:txBody>
      </p:sp>
      <p:sp>
        <p:nvSpPr>
          <p:cNvPr id="1522691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153400" cy="3444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Want to guarantee only one process is active in a critical section</a:t>
            </a:r>
          </a:p>
          <a:p>
            <a:pPr algn="l">
              <a:spcBef>
                <a:spcPct val="0"/>
              </a:spcBef>
              <a:buFontTx/>
              <a:buChar char="•"/>
            </a:pPr>
            <a:endParaRPr lang="en-US" sz="200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Blocking atomic read-modify-write instructions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e.g., Test&amp;Set, Fetch&amp;Add, Swap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	vs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Non-blocking atomic read-modify-write instructions</a:t>
            </a: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e.g., Compare&amp;Swap, Load-reserve/Store-conditional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		vs</a:t>
            </a: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>
                <a:latin typeface="Verdana" charset="0"/>
              </a:rPr>
              <a:t> Protocols based on ordinary Loads and Stores</a:t>
            </a:r>
          </a:p>
          <a:p>
            <a:pPr algn="l">
              <a:spcBef>
                <a:spcPct val="0"/>
              </a:spcBef>
            </a:pPr>
            <a:endParaRPr lang="en-US" sz="2000"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2C8FE0-28EA-B543-8BDF-512EC81730C8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2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0"/>
            <a:ext cx="7248525" cy="1143000"/>
          </a:xfrm>
        </p:spPr>
        <p:txBody>
          <a:bodyPr/>
          <a:lstStyle/>
          <a:p>
            <a:r>
              <a:rPr lang="en-US"/>
              <a:t>Issues in Implementing </a:t>
            </a:r>
            <a:br>
              <a:rPr lang="en-US"/>
            </a:br>
            <a:r>
              <a:rPr lang="en-US"/>
              <a:t>Sequential Consistency</a:t>
            </a:r>
          </a:p>
        </p:txBody>
      </p:sp>
      <p:sp>
        <p:nvSpPr>
          <p:cNvPr id="1524739" name="Text Box 3"/>
          <p:cNvSpPr txBox="1">
            <a:spLocks noChangeArrowheads="1"/>
          </p:cNvSpPr>
          <p:nvPr/>
        </p:nvSpPr>
        <p:spPr bwMode="auto">
          <a:xfrm>
            <a:off x="1143000" y="2514600"/>
            <a:ext cx="6978743" cy="28623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Implementation of SC is complicated by two </a:t>
            </a:r>
            <a:r>
              <a:rPr lang="en-US" sz="2000" dirty="0" smtClean="0">
                <a:latin typeface="Verdana" charset="0"/>
              </a:rPr>
              <a:t>issues</a:t>
            </a:r>
            <a:endParaRPr lang="en-US" sz="1400" dirty="0" smtClean="0"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</a:t>
            </a:r>
            <a:r>
              <a:rPr lang="en-US" sz="2000" i="1" dirty="0">
                <a:latin typeface="Verdana" charset="0"/>
              </a:rPr>
              <a:t>Out-of-order execution capability</a:t>
            </a:r>
            <a:endParaRPr lang="en-US" sz="2000" dirty="0"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Load(a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);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Load(b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		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yes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Load(a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);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Store(b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		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yes if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a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  <a:sym typeface="Symbol" charset="2"/>
              </a:rPr>
              <a:t>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b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Store(a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);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Load(b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		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yes if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a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  <a:sym typeface="Symbol" charset="2"/>
              </a:rPr>
              <a:t>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b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lvl="3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Store(a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);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Store(b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)	</a:t>
            </a:r>
            <a:r>
              <a:rPr lang="en-US" sz="2000" i="1" dirty="0">
                <a:solidFill>
                  <a:srgbClr val="56127A"/>
                </a:solidFill>
                <a:latin typeface="Verdana" charset="0"/>
              </a:rPr>
              <a:t>yes if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a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  <a:sym typeface="Symbol" charset="2"/>
              </a:rPr>
              <a:t>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 dirty="0" err="1" smtClean="0">
                <a:solidFill>
                  <a:srgbClr val="56127A"/>
                </a:solidFill>
                <a:latin typeface="Verdana" charset="0"/>
              </a:rPr>
              <a:t>b</a:t>
            </a:r>
            <a:endParaRPr lang="en-US" sz="1400" dirty="0" smtClean="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  <a:buFontTx/>
              <a:buChar char="•"/>
            </a:pPr>
            <a:r>
              <a:rPr lang="en-US" sz="2000" dirty="0">
                <a:latin typeface="Verdana" charset="0"/>
              </a:rPr>
              <a:t> </a:t>
            </a:r>
            <a:r>
              <a:rPr lang="en-US" sz="2000" i="1" dirty="0">
                <a:latin typeface="Verdana" charset="0"/>
              </a:rPr>
              <a:t>Caches</a:t>
            </a:r>
          </a:p>
          <a:p>
            <a:pPr lvl="2" algn="l">
              <a:spcBef>
                <a:spcPct val="0"/>
              </a:spcBef>
            </a:pPr>
            <a:r>
              <a:rPr lang="en-US" sz="2000" dirty="0" smtClean="0">
                <a:solidFill>
                  <a:srgbClr val="56127A"/>
                </a:solidFill>
                <a:latin typeface="Verdana" charset="0"/>
              </a:rPr>
              <a:t>Caches 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can prevent the effect of a store from </a:t>
            </a:r>
          </a:p>
          <a:p>
            <a:pPr lvl="2"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being seen by other processors</a:t>
            </a:r>
          </a:p>
        </p:txBody>
      </p:sp>
      <p:grpSp>
        <p:nvGrpSpPr>
          <p:cNvPr id="1524740" name="Group 4"/>
          <p:cNvGrpSpPr>
            <a:grpSpLocks/>
          </p:cNvGrpSpPr>
          <p:nvPr/>
        </p:nvGrpSpPr>
        <p:grpSpPr bwMode="auto">
          <a:xfrm>
            <a:off x="2955925" y="1206500"/>
            <a:ext cx="3086100" cy="1223963"/>
            <a:chOff x="1862" y="872"/>
            <a:chExt cx="1944" cy="771"/>
          </a:xfrm>
        </p:grpSpPr>
        <p:sp>
          <p:nvSpPr>
            <p:cNvPr id="1524741" name="Rectangle 5"/>
            <p:cNvSpPr>
              <a:spLocks noChangeArrowheads="1"/>
            </p:cNvSpPr>
            <p:nvPr/>
          </p:nvSpPr>
          <p:spPr bwMode="auto">
            <a:xfrm>
              <a:off x="2664" y="1425"/>
              <a:ext cx="243" cy="21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latin typeface="Verdana" charset="0"/>
                </a:rPr>
                <a:t>M</a:t>
              </a:r>
            </a:p>
          </p:txBody>
        </p:sp>
        <p:sp>
          <p:nvSpPr>
            <p:cNvPr id="1524742" name="Rectangle 6"/>
            <p:cNvSpPr>
              <a:spLocks noChangeArrowheads="1"/>
            </p:cNvSpPr>
            <p:nvPr/>
          </p:nvSpPr>
          <p:spPr bwMode="auto">
            <a:xfrm>
              <a:off x="1864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grpSp>
          <p:nvGrpSpPr>
            <p:cNvPr id="1524743" name="Group 7"/>
            <p:cNvGrpSpPr>
              <a:grpSpLocks/>
            </p:cNvGrpSpPr>
            <p:nvPr/>
          </p:nvGrpSpPr>
          <p:grpSpPr bwMode="auto">
            <a:xfrm>
              <a:off x="1862" y="1097"/>
              <a:ext cx="1904" cy="330"/>
              <a:chOff x="1894" y="1041"/>
              <a:chExt cx="1840" cy="330"/>
            </a:xfrm>
          </p:grpSpPr>
          <p:sp>
            <p:nvSpPr>
              <p:cNvPr id="1524744" name="Line 8"/>
              <p:cNvSpPr>
                <a:spLocks noChangeShapeType="1"/>
              </p:cNvSpPr>
              <p:nvPr/>
            </p:nvSpPr>
            <p:spPr bwMode="auto">
              <a:xfrm>
                <a:off x="1894" y="1206"/>
                <a:ext cx="1840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4745" name="Line 9"/>
              <p:cNvSpPr>
                <a:spLocks noChangeShapeType="1"/>
              </p:cNvSpPr>
              <p:nvPr/>
            </p:nvSpPr>
            <p:spPr bwMode="auto">
              <a:xfrm>
                <a:off x="2790" y="1214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4746" name="Line 10"/>
              <p:cNvSpPr>
                <a:spLocks noChangeShapeType="1"/>
              </p:cNvSpPr>
              <p:nvPr/>
            </p:nvSpPr>
            <p:spPr bwMode="auto">
              <a:xfrm>
                <a:off x="197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4747" name="Line 11"/>
              <p:cNvSpPr>
                <a:spLocks noChangeShapeType="1"/>
              </p:cNvSpPr>
              <p:nvPr/>
            </p:nvSpPr>
            <p:spPr bwMode="auto">
              <a:xfrm>
                <a:off x="3654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4748" name="Line 12"/>
              <p:cNvSpPr>
                <a:spLocks noChangeShapeType="1"/>
              </p:cNvSpPr>
              <p:nvPr/>
            </p:nvSpPr>
            <p:spPr bwMode="auto">
              <a:xfrm>
                <a:off x="3318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4749" name="Line 13"/>
              <p:cNvSpPr>
                <a:spLocks noChangeShapeType="1"/>
              </p:cNvSpPr>
              <p:nvPr/>
            </p:nvSpPr>
            <p:spPr bwMode="auto">
              <a:xfrm>
                <a:off x="2646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4750" name="Line 14"/>
              <p:cNvSpPr>
                <a:spLocks noChangeShapeType="1"/>
              </p:cNvSpPr>
              <p:nvPr/>
            </p:nvSpPr>
            <p:spPr bwMode="auto">
              <a:xfrm>
                <a:off x="2982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4751" name="Line 15"/>
              <p:cNvSpPr>
                <a:spLocks noChangeShapeType="1"/>
              </p:cNvSpPr>
              <p:nvPr/>
            </p:nvSpPr>
            <p:spPr bwMode="auto">
              <a:xfrm>
                <a:off x="2310" y="1041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24752" name="Rectangle 16"/>
            <p:cNvSpPr>
              <a:spLocks noChangeArrowheads="1"/>
            </p:cNvSpPr>
            <p:nvPr/>
          </p:nvSpPr>
          <p:spPr bwMode="auto">
            <a:xfrm>
              <a:off x="2209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24753" name="Rectangle 17"/>
            <p:cNvSpPr>
              <a:spLocks noChangeArrowheads="1"/>
            </p:cNvSpPr>
            <p:nvPr/>
          </p:nvSpPr>
          <p:spPr bwMode="auto">
            <a:xfrm>
              <a:off x="2555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24754" name="Rectangle 18"/>
            <p:cNvSpPr>
              <a:spLocks noChangeArrowheads="1"/>
            </p:cNvSpPr>
            <p:nvPr/>
          </p:nvSpPr>
          <p:spPr bwMode="auto">
            <a:xfrm>
              <a:off x="2900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24755" name="Rectangle 19"/>
            <p:cNvSpPr>
              <a:spLocks noChangeArrowheads="1"/>
            </p:cNvSpPr>
            <p:nvPr/>
          </p:nvSpPr>
          <p:spPr bwMode="auto">
            <a:xfrm>
              <a:off x="3246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  <p:sp>
          <p:nvSpPr>
            <p:cNvPr id="1524756" name="Rectangle 20"/>
            <p:cNvSpPr>
              <a:spLocks noChangeArrowheads="1"/>
            </p:cNvSpPr>
            <p:nvPr/>
          </p:nvSpPr>
          <p:spPr bwMode="auto">
            <a:xfrm>
              <a:off x="3592" y="872"/>
              <a:ext cx="214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b="1">
                  <a:solidFill>
                    <a:srgbClr val="56127A"/>
                  </a:solidFill>
                  <a:latin typeface="Verdana" charset="0"/>
                </a:rPr>
                <a:t>P</a:t>
              </a:r>
            </a:p>
          </p:txBody>
        </p:sp>
      </p:grpSp>
      <p:sp>
        <p:nvSpPr>
          <p:cNvPr id="1524757" name="Text Box 21"/>
          <p:cNvSpPr txBox="1">
            <a:spLocks noChangeArrowheads="1"/>
          </p:cNvSpPr>
          <p:nvPr/>
        </p:nvSpPr>
        <p:spPr bwMode="auto">
          <a:xfrm>
            <a:off x="914400" y="5257800"/>
            <a:ext cx="7467600" cy="1020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2400" dirty="0"/>
              <a:t>SC complications </a:t>
            </a:r>
            <a:r>
              <a:rPr lang="en-US" sz="2400" dirty="0" smtClean="0"/>
              <a:t>motivate </a:t>
            </a:r>
            <a:r>
              <a:rPr lang="en-US" sz="2400" dirty="0"/>
              <a:t>architects to consider </a:t>
            </a:r>
            <a:r>
              <a:rPr lang="en-US" sz="2400" i="1" dirty="0"/>
              <a:t>weak</a:t>
            </a:r>
            <a:r>
              <a:rPr lang="en-US" sz="2400" dirty="0"/>
              <a:t> or </a:t>
            </a:r>
            <a:r>
              <a:rPr lang="en-US" sz="2400" i="1" dirty="0"/>
              <a:t>relaxed</a:t>
            </a:r>
            <a:r>
              <a:rPr lang="en-US" sz="2400" dirty="0"/>
              <a:t> memory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475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57A479-BFAC-5240-960C-A1140F89C046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2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379413"/>
            <a:ext cx="7648575" cy="831850"/>
          </a:xfrm>
        </p:spPr>
        <p:txBody>
          <a:bodyPr/>
          <a:lstStyle/>
          <a:p>
            <a:r>
              <a:rPr lang="en-US"/>
              <a:t>Memory Fences</a:t>
            </a:r>
            <a:br>
              <a:rPr lang="en-US"/>
            </a:br>
            <a:r>
              <a:rPr lang="en-US" sz="2000" i="1"/>
              <a:t>Instructions to sequentialize memory accesses</a:t>
            </a:r>
            <a:endParaRPr lang="en-US" b="0" i="1"/>
          </a:p>
        </p:txBody>
      </p:sp>
      <p:sp>
        <p:nvSpPr>
          <p:cNvPr id="1526787" name="Text Box 3"/>
          <p:cNvSpPr txBox="1">
            <a:spLocks noChangeArrowheads="1"/>
          </p:cNvSpPr>
          <p:nvPr/>
        </p:nvSpPr>
        <p:spPr bwMode="auto">
          <a:xfrm>
            <a:off x="838200" y="1295400"/>
            <a:ext cx="7467827" cy="4524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Processors with </a:t>
            </a:r>
            <a:r>
              <a:rPr lang="en-US" sz="2000" i="1" dirty="0">
                <a:latin typeface="Verdana" charset="0"/>
              </a:rPr>
              <a:t>relaxed or weak memory models</a:t>
            </a:r>
            <a:r>
              <a:rPr lang="en-US" sz="2000" dirty="0">
                <a:latin typeface="Verdana" charset="0"/>
              </a:rPr>
              <a:t> (i.e.,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permit Loads and Stores to </a:t>
            </a:r>
            <a:r>
              <a:rPr lang="en-US" sz="2000" dirty="0" smtClean="0">
                <a:latin typeface="Verdana" charset="0"/>
              </a:rPr>
              <a:t>different </a:t>
            </a:r>
            <a:r>
              <a:rPr lang="en-US" sz="2000" dirty="0">
                <a:latin typeface="Verdana" charset="0"/>
              </a:rPr>
              <a:t>addresses to be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reordered) need to provide </a:t>
            </a:r>
            <a:r>
              <a:rPr lang="en-US" sz="2000" i="1" dirty="0">
                <a:latin typeface="Verdana" charset="0"/>
              </a:rPr>
              <a:t>memory fence </a:t>
            </a:r>
            <a:r>
              <a:rPr lang="en-US" sz="2000" dirty="0">
                <a:latin typeface="Verdana" charset="0"/>
              </a:rPr>
              <a:t>instructions </a:t>
            </a:r>
          </a:p>
          <a:p>
            <a:pPr algn="l">
              <a:spcBef>
                <a:spcPct val="0"/>
              </a:spcBef>
            </a:pPr>
            <a:r>
              <a:rPr lang="en-US" sz="2000" dirty="0">
                <a:latin typeface="Verdana" charset="0"/>
              </a:rPr>
              <a:t>to force the serialization of memory accesses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						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Examples of processors with relaxed memory models:</a:t>
            </a:r>
          </a:p>
          <a:p>
            <a:pPr lvl="1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Sparc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V8 (TSO,PSO):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pPr lvl="1" algn="l">
              <a:spcBef>
                <a:spcPct val="0"/>
              </a:spcBef>
            </a:pP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Sparc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V9 (RMO): </a:t>
            </a:r>
          </a:p>
          <a:p>
            <a:pPr lvl="1"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#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LoadLoad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,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#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LoadStore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#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StoreLoad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, 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Membar</a:t>
            </a: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 #</a:t>
            </a:r>
            <a:r>
              <a:rPr lang="en-US" sz="2000" dirty="0" err="1">
                <a:solidFill>
                  <a:srgbClr val="56127A"/>
                </a:solidFill>
                <a:latin typeface="Verdana" charset="0"/>
              </a:rPr>
              <a:t>StoreStore</a:t>
            </a:r>
            <a:endParaRPr lang="en-US" sz="2000" dirty="0">
              <a:solidFill>
                <a:srgbClr val="56127A"/>
              </a:solidFill>
              <a:latin typeface="Verdana" charset="0"/>
            </a:endParaRPr>
          </a:p>
          <a:p>
            <a:pPr algn="l">
              <a:spcBef>
                <a:spcPct val="0"/>
              </a:spcBef>
            </a:pPr>
            <a:endParaRPr lang="en-US" sz="1400" dirty="0">
              <a:solidFill>
                <a:srgbClr val="56127A"/>
              </a:solidFill>
              <a:latin typeface="Verdana" charset="0"/>
            </a:endParaRPr>
          </a:p>
          <a:p>
            <a:pPr lvl="1" algn="l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Verdana" charset="0"/>
              </a:rPr>
              <a:t>PowerPC (WO):  Sync, EIEIO</a:t>
            </a:r>
          </a:p>
          <a:p>
            <a:pPr lvl="1" algn="l">
              <a:spcBef>
                <a:spcPct val="0"/>
              </a:spcBef>
            </a:pPr>
            <a:endParaRPr lang="en-US" sz="1400" dirty="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Memory fences are expensive operations, however, one </a:t>
            </a:r>
          </a:p>
          <a:p>
            <a:pPr algn="l">
              <a:spcBef>
                <a:spcPct val="0"/>
              </a:spcBef>
            </a:pPr>
            <a:r>
              <a:rPr lang="en-US" sz="2000" i="1" dirty="0">
                <a:latin typeface="Verdana" charset="0"/>
              </a:rPr>
              <a:t>pays the cost of serialization only when it is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7E1EA3-4CE1-0C4F-8E8B-5B0DB1FB0891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2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/>
              <a:t>Using Memory Fences</a:t>
            </a:r>
          </a:p>
        </p:txBody>
      </p:sp>
      <p:sp>
        <p:nvSpPr>
          <p:cNvPr id="1528835" name="Rectangle 3"/>
          <p:cNvSpPr>
            <a:spLocks noChangeArrowheads="1"/>
          </p:cNvSpPr>
          <p:nvPr/>
        </p:nvSpPr>
        <p:spPr bwMode="auto">
          <a:xfrm>
            <a:off x="1284288" y="4056063"/>
            <a:ext cx="2039937" cy="295275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28836" name="Text Box 4"/>
          <p:cNvSpPr txBox="1">
            <a:spLocks noChangeArrowheads="1"/>
          </p:cNvSpPr>
          <p:nvPr/>
        </p:nvSpPr>
        <p:spPr bwMode="auto">
          <a:xfrm>
            <a:off x="388938" y="3070225"/>
            <a:ext cx="3382962" cy="192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Producer posting Item x: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), x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Membar</a:t>
            </a:r>
            <a:r>
              <a:rPr lang="en-US" sz="2000" baseline="-25000">
                <a:latin typeface="Verdana" charset="0"/>
              </a:rPr>
              <a:t>SS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=R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(tail), R</a:t>
            </a:r>
            <a:r>
              <a:rPr lang="en-US" sz="2000" baseline="-25000">
                <a:latin typeface="Verdana" charset="0"/>
              </a:rPr>
              <a:t>tail</a:t>
            </a:r>
            <a:endParaRPr lang="en-US" sz="2000">
              <a:latin typeface="Verdana" charset="0"/>
            </a:endParaRPr>
          </a:p>
        </p:txBody>
      </p:sp>
      <p:sp>
        <p:nvSpPr>
          <p:cNvPr id="1528837" name="Rectangle 5"/>
          <p:cNvSpPr>
            <a:spLocks noChangeArrowheads="1"/>
          </p:cNvSpPr>
          <p:nvPr/>
        </p:nvSpPr>
        <p:spPr bwMode="auto">
          <a:xfrm>
            <a:off x="5818188" y="4233863"/>
            <a:ext cx="2039937" cy="295275"/>
          </a:xfrm>
          <a:prstGeom prst="rect">
            <a:avLst/>
          </a:prstGeom>
          <a:solidFill>
            <a:srgbClr val="CFBDC8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sp>
        <p:nvSpPr>
          <p:cNvPr id="1528838" name="Text Box 6"/>
          <p:cNvSpPr txBox="1">
            <a:spLocks noChangeArrowheads="1"/>
          </p:cNvSpPr>
          <p:nvPr/>
        </p:nvSpPr>
        <p:spPr bwMode="auto">
          <a:xfrm>
            <a:off x="4897438" y="2955925"/>
            <a:ext cx="4010025" cy="2835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Consumer: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, (head)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spin:	Load R</a:t>
            </a:r>
            <a:r>
              <a:rPr lang="en-US" sz="2000" baseline="-25000">
                <a:latin typeface="Verdana" charset="0"/>
              </a:rPr>
              <a:t>tail</a:t>
            </a:r>
            <a:r>
              <a:rPr lang="en-US" sz="2000">
                <a:latin typeface="Verdana" charset="0"/>
              </a:rPr>
              <a:t>, (tail)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if 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==R</a:t>
            </a:r>
            <a:r>
              <a:rPr lang="en-US" sz="2000" baseline="-25000">
                <a:latin typeface="Verdana" charset="0"/>
              </a:rPr>
              <a:t>tail </a:t>
            </a:r>
            <a:r>
              <a:rPr lang="en-US" sz="2000">
                <a:latin typeface="Verdana" charset="0"/>
              </a:rPr>
              <a:t>goto spin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Membar</a:t>
            </a:r>
            <a:r>
              <a:rPr lang="en-US" sz="2000" baseline="-25000">
                <a:latin typeface="Verdana" charset="0"/>
              </a:rPr>
              <a:t>LL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Load R, (R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)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=R</a:t>
            </a:r>
            <a:r>
              <a:rPr lang="en-US" sz="2000" baseline="-25000">
                <a:latin typeface="Verdana" charset="0"/>
              </a:rPr>
              <a:t>head</a:t>
            </a:r>
            <a:r>
              <a:rPr lang="en-US" sz="2000">
                <a:latin typeface="Verdana" charset="0"/>
              </a:rPr>
              <a:t>+1</a:t>
            </a: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Store (head), R</a:t>
            </a:r>
            <a:r>
              <a:rPr lang="en-US" sz="2000" baseline="-25000">
                <a:latin typeface="Verdana" charset="0"/>
              </a:rPr>
              <a:t>head</a:t>
            </a:r>
            <a:endParaRPr lang="en-US" sz="2000">
              <a:latin typeface="Verdana" charset="0"/>
            </a:endParaRPr>
          </a:p>
          <a:p>
            <a:pPr algn="l">
              <a:spcBef>
                <a:spcPct val="0"/>
              </a:spcBef>
            </a:pPr>
            <a:r>
              <a:rPr lang="en-US" sz="2000">
                <a:latin typeface="Verdana" charset="0"/>
              </a:rPr>
              <a:t>	process(R)</a:t>
            </a:r>
          </a:p>
        </p:txBody>
      </p:sp>
      <p:grpSp>
        <p:nvGrpSpPr>
          <p:cNvPr id="1528839" name="Group 7"/>
          <p:cNvGrpSpPr>
            <a:grpSpLocks/>
          </p:cNvGrpSpPr>
          <p:nvPr/>
        </p:nvGrpSpPr>
        <p:grpSpPr bwMode="auto">
          <a:xfrm>
            <a:off x="1739900" y="914400"/>
            <a:ext cx="6383338" cy="1993900"/>
            <a:chOff x="1096" y="856"/>
            <a:chExt cx="4021" cy="1256"/>
          </a:xfrm>
        </p:grpSpPr>
        <p:sp>
          <p:nvSpPr>
            <p:cNvPr id="1528840" name="Rectangle 8"/>
            <p:cNvSpPr>
              <a:spLocks noChangeArrowheads="1"/>
            </p:cNvSpPr>
            <p:nvPr/>
          </p:nvSpPr>
          <p:spPr bwMode="auto">
            <a:xfrm>
              <a:off x="1968" y="856"/>
              <a:ext cx="1488" cy="1256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1" name="Rectangle 9" descr="75%"/>
            <p:cNvSpPr>
              <a:spLocks noChangeArrowheads="1"/>
            </p:cNvSpPr>
            <p:nvPr/>
          </p:nvSpPr>
          <p:spPr bwMode="auto">
            <a:xfrm>
              <a:off x="2544" y="1488"/>
              <a:ext cx="480" cy="528"/>
            </a:xfrm>
            <a:prstGeom prst="rect">
              <a:avLst/>
            </a:prstGeom>
            <a:pattFill prst="pct75">
              <a:fgClr>
                <a:srgbClr val="FF0000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2" name="Oval 10"/>
            <p:cNvSpPr>
              <a:spLocks noChangeArrowheads="1"/>
            </p:cNvSpPr>
            <p:nvPr/>
          </p:nvSpPr>
          <p:spPr bwMode="auto">
            <a:xfrm>
              <a:off x="1096" y="864"/>
              <a:ext cx="736" cy="60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Producer</a:t>
              </a:r>
            </a:p>
          </p:txBody>
        </p:sp>
        <p:sp>
          <p:nvSpPr>
            <p:cNvPr id="1528843" name="Oval 11"/>
            <p:cNvSpPr>
              <a:spLocks noChangeArrowheads="1"/>
            </p:cNvSpPr>
            <p:nvPr/>
          </p:nvSpPr>
          <p:spPr bwMode="auto">
            <a:xfrm>
              <a:off x="3808" y="856"/>
              <a:ext cx="762" cy="62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Consumer</a:t>
              </a:r>
            </a:p>
          </p:txBody>
        </p:sp>
        <p:sp>
          <p:nvSpPr>
            <p:cNvPr id="1528844" name="Line 12"/>
            <p:cNvSpPr>
              <a:spLocks noChangeShapeType="1"/>
            </p:cNvSpPr>
            <p:nvPr/>
          </p:nvSpPr>
          <p:spPr bwMode="auto">
            <a:xfrm>
              <a:off x="2208" y="1488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5" name="Line 13"/>
            <p:cNvSpPr>
              <a:spLocks noChangeShapeType="1"/>
            </p:cNvSpPr>
            <p:nvPr/>
          </p:nvSpPr>
          <p:spPr bwMode="auto">
            <a:xfrm>
              <a:off x="2208" y="2016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6" name="Line 14"/>
            <p:cNvSpPr>
              <a:spLocks noChangeShapeType="1"/>
            </p:cNvSpPr>
            <p:nvPr/>
          </p:nvSpPr>
          <p:spPr bwMode="auto">
            <a:xfrm>
              <a:off x="254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7" name="Line 15"/>
            <p:cNvSpPr>
              <a:spLocks noChangeShapeType="1"/>
            </p:cNvSpPr>
            <p:nvPr/>
          </p:nvSpPr>
          <p:spPr bwMode="auto">
            <a:xfrm>
              <a:off x="2640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8" name="Line 16"/>
            <p:cNvSpPr>
              <a:spLocks noChangeShapeType="1"/>
            </p:cNvSpPr>
            <p:nvPr/>
          </p:nvSpPr>
          <p:spPr bwMode="auto">
            <a:xfrm>
              <a:off x="2736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49" name="Line 17"/>
            <p:cNvSpPr>
              <a:spLocks noChangeShapeType="1"/>
            </p:cNvSpPr>
            <p:nvPr/>
          </p:nvSpPr>
          <p:spPr bwMode="auto">
            <a:xfrm>
              <a:off x="2832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0" name="Line 18"/>
            <p:cNvSpPr>
              <a:spLocks noChangeShapeType="1"/>
            </p:cNvSpPr>
            <p:nvPr/>
          </p:nvSpPr>
          <p:spPr bwMode="auto">
            <a:xfrm>
              <a:off x="292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1" name="Line 19"/>
            <p:cNvSpPr>
              <a:spLocks noChangeShapeType="1"/>
            </p:cNvSpPr>
            <p:nvPr/>
          </p:nvSpPr>
          <p:spPr bwMode="auto">
            <a:xfrm>
              <a:off x="3024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2" name="Rectangle 20"/>
            <p:cNvSpPr>
              <a:spLocks noChangeArrowheads="1"/>
            </p:cNvSpPr>
            <p:nvPr/>
          </p:nvSpPr>
          <p:spPr bwMode="auto">
            <a:xfrm>
              <a:off x="2112" y="912"/>
              <a:ext cx="3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tail</a:t>
              </a:r>
            </a:p>
          </p:txBody>
        </p:sp>
        <p:sp>
          <p:nvSpPr>
            <p:cNvPr id="1528853" name="Line 21"/>
            <p:cNvSpPr>
              <a:spLocks noChangeShapeType="1"/>
            </p:cNvSpPr>
            <p:nvPr/>
          </p:nvSpPr>
          <p:spPr bwMode="auto">
            <a:xfrm>
              <a:off x="2304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4" name="Rectangle 22"/>
            <p:cNvSpPr>
              <a:spLocks noChangeArrowheads="1"/>
            </p:cNvSpPr>
            <p:nvPr/>
          </p:nvSpPr>
          <p:spPr bwMode="auto">
            <a:xfrm>
              <a:off x="2952" y="912"/>
              <a:ext cx="440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latin typeface="Verdana" charset="0"/>
                </a:rPr>
                <a:t>head</a:t>
              </a:r>
            </a:p>
          </p:txBody>
        </p:sp>
        <p:sp>
          <p:nvSpPr>
            <p:cNvPr id="1528855" name="Line 23"/>
            <p:cNvSpPr>
              <a:spLocks noChangeShapeType="1"/>
            </p:cNvSpPr>
            <p:nvPr/>
          </p:nvSpPr>
          <p:spPr bwMode="auto">
            <a:xfrm>
              <a:off x="2448" y="1488"/>
              <a:ext cx="0" cy="5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6" name="Line 24"/>
            <p:cNvSpPr>
              <a:spLocks noChangeShapeType="1"/>
            </p:cNvSpPr>
            <p:nvPr/>
          </p:nvSpPr>
          <p:spPr bwMode="auto">
            <a:xfrm flipH="1">
              <a:off x="2976" y="115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7" name="Rectangle 25"/>
            <p:cNvSpPr>
              <a:spLocks noChangeArrowheads="1"/>
            </p:cNvSpPr>
            <p:nvPr/>
          </p:nvSpPr>
          <p:spPr bwMode="auto">
            <a:xfrm>
              <a:off x="1098" y="1541"/>
              <a:ext cx="507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  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528858" name="Rectangle 26"/>
            <p:cNvSpPr>
              <a:spLocks noChangeArrowheads="1"/>
            </p:cNvSpPr>
            <p:nvPr/>
          </p:nvSpPr>
          <p:spPr bwMode="auto">
            <a:xfrm>
              <a:off x="3558" y="1521"/>
              <a:ext cx="499" cy="249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59" name="Rectangle 27"/>
            <p:cNvSpPr>
              <a:spLocks noChangeArrowheads="1"/>
            </p:cNvSpPr>
            <p:nvPr/>
          </p:nvSpPr>
          <p:spPr bwMode="auto">
            <a:xfrm>
              <a:off x="4618" y="1521"/>
              <a:ext cx="499" cy="24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8860" name="Rectangle 28"/>
            <p:cNvSpPr>
              <a:spLocks noChangeArrowheads="1"/>
            </p:cNvSpPr>
            <p:nvPr/>
          </p:nvSpPr>
          <p:spPr bwMode="auto">
            <a:xfrm>
              <a:off x="3664" y="1526"/>
              <a:ext cx="36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tail</a:t>
              </a:r>
            </a:p>
          </p:txBody>
        </p:sp>
        <p:sp>
          <p:nvSpPr>
            <p:cNvPr id="1528861" name="Rectangle 29"/>
            <p:cNvSpPr>
              <a:spLocks noChangeArrowheads="1"/>
            </p:cNvSpPr>
            <p:nvPr/>
          </p:nvSpPr>
          <p:spPr bwMode="auto">
            <a:xfrm>
              <a:off x="4079" y="1521"/>
              <a:ext cx="508" cy="24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r>
                <a:rPr lang="en-US" sz="1800" baseline="-25000">
                  <a:latin typeface="Verdana" charset="0"/>
                </a:rPr>
                <a:t>head</a:t>
              </a:r>
            </a:p>
          </p:txBody>
        </p:sp>
        <p:sp>
          <p:nvSpPr>
            <p:cNvPr id="1528862" name="Rectangle 30"/>
            <p:cNvSpPr>
              <a:spLocks noChangeArrowheads="1"/>
            </p:cNvSpPr>
            <p:nvPr/>
          </p:nvSpPr>
          <p:spPr bwMode="auto">
            <a:xfrm>
              <a:off x="4706" y="1526"/>
              <a:ext cx="2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1800">
                  <a:latin typeface="Verdana" charset="0"/>
                </a:rPr>
                <a:t>R</a:t>
              </a:r>
              <a:endParaRPr lang="en-US" sz="1800" baseline="-25000">
                <a:latin typeface="Verdana" charset="0"/>
              </a:endParaRPr>
            </a:p>
          </p:txBody>
        </p:sp>
      </p:grpSp>
      <p:grpSp>
        <p:nvGrpSpPr>
          <p:cNvPr id="1528863" name="Group 31"/>
          <p:cNvGrpSpPr>
            <a:grpSpLocks/>
          </p:cNvGrpSpPr>
          <p:nvPr/>
        </p:nvGrpSpPr>
        <p:grpSpPr bwMode="auto">
          <a:xfrm>
            <a:off x="160338" y="4264025"/>
            <a:ext cx="3009900" cy="1831975"/>
            <a:chOff x="101" y="2966"/>
            <a:chExt cx="1896" cy="1154"/>
          </a:xfrm>
        </p:grpSpPr>
        <p:sp>
          <p:nvSpPr>
            <p:cNvPr id="1528864" name="Text Box 32"/>
            <p:cNvSpPr txBox="1">
              <a:spLocks noChangeArrowheads="1"/>
            </p:cNvSpPr>
            <p:nvPr/>
          </p:nvSpPr>
          <p:spPr bwMode="auto">
            <a:xfrm>
              <a:off x="101" y="3486"/>
              <a:ext cx="1896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ensures that tail ptr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is not updated before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x has been stored</a:t>
              </a:r>
              <a:endParaRPr lang="en-US" sz="2000" i="1">
                <a:solidFill>
                  <a:schemeClr val="bg2"/>
                </a:solidFill>
                <a:latin typeface="Verdana" charset="0"/>
              </a:endParaRPr>
            </a:p>
          </p:txBody>
        </p:sp>
        <p:sp>
          <p:nvSpPr>
            <p:cNvPr id="1528865" name="Line 33"/>
            <p:cNvSpPr>
              <a:spLocks noChangeShapeType="1"/>
            </p:cNvSpPr>
            <p:nvPr/>
          </p:nvSpPr>
          <p:spPr bwMode="auto">
            <a:xfrm flipV="1">
              <a:off x="396" y="2966"/>
              <a:ext cx="393" cy="517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8866" name="Group 34"/>
          <p:cNvGrpSpPr>
            <a:grpSpLocks/>
          </p:cNvGrpSpPr>
          <p:nvPr/>
        </p:nvGrpSpPr>
        <p:grpSpPr bwMode="auto">
          <a:xfrm>
            <a:off x="3381375" y="4375150"/>
            <a:ext cx="2524125" cy="1855788"/>
            <a:chOff x="2130" y="3036"/>
            <a:chExt cx="1590" cy="1169"/>
          </a:xfrm>
        </p:grpSpPr>
        <p:sp>
          <p:nvSpPr>
            <p:cNvPr id="1528867" name="Text Box 35"/>
            <p:cNvSpPr txBox="1">
              <a:spLocks noChangeArrowheads="1"/>
            </p:cNvSpPr>
            <p:nvPr/>
          </p:nvSpPr>
          <p:spPr bwMode="auto">
            <a:xfrm>
              <a:off x="2130" y="3571"/>
              <a:ext cx="1590" cy="6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ensures that R is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not loaded before </a:t>
              </a:r>
            </a:p>
            <a:p>
              <a:pPr algn="l">
                <a:spcBef>
                  <a:spcPct val="0"/>
                </a:spcBef>
              </a:pPr>
              <a:r>
                <a:rPr lang="en-US" sz="2000" i="1">
                  <a:solidFill>
                    <a:srgbClr val="007D0C"/>
                  </a:solidFill>
                  <a:latin typeface="Verdana" charset="0"/>
                </a:rPr>
                <a:t>x has been stored</a:t>
              </a:r>
            </a:p>
          </p:txBody>
        </p:sp>
        <p:sp>
          <p:nvSpPr>
            <p:cNvPr id="1528868" name="Line 36"/>
            <p:cNvSpPr>
              <a:spLocks noChangeShapeType="1"/>
            </p:cNvSpPr>
            <p:nvPr/>
          </p:nvSpPr>
          <p:spPr bwMode="auto">
            <a:xfrm flipV="1">
              <a:off x="3191" y="3036"/>
              <a:ext cx="489" cy="533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194876-C30B-E84F-94B3-024C4F3F5861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5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04800"/>
            <a:ext cx="71628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dirty="0"/>
              <a:t>Memory </a:t>
            </a:r>
            <a:r>
              <a:rPr lang="en-US" dirty="0" smtClean="0"/>
              <a:t>Coherence </a:t>
            </a:r>
            <a:r>
              <a:rPr lang="en-US" dirty="0"/>
              <a:t>in </a:t>
            </a:r>
            <a:r>
              <a:rPr lang="en-US" dirty="0" err="1"/>
              <a:t>SMPs</a:t>
            </a:r>
            <a:endParaRPr lang="en-US" dirty="0"/>
          </a:p>
        </p:txBody>
      </p:sp>
      <p:sp>
        <p:nvSpPr>
          <p:cNvPr id="1559555" name="Rectangle 3"/>
          <p:cNvSpPr>
            <a:spLocks noChangeArrowheads="1"/>
          </p:cNvSpPr>
          <p:nvPr/>
        </p:nvSpPr>
        <p:spPr bwMode="auto">
          <a:xfrm>
            <a:off x="444500" y="4191000"/>
            <a:ext cx="8521700" cy="2159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 dirty="0">
                <a:latin typeface="Verdana" charset="0"/>
              </a:rPr>
              <a:t>Suppose CPU-1 updates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A </a:t>
            </a:r>
            <a:r>
              <a:rPr lang="en-US" sz="2400" dirty="0">
                <a:latin typeface="Verdana" charset="0"/>
              </a:rPr>
              <a:t>to </a:t>
            </a:r>
            <a:r>
              <a:rPr lang="en-US" sz="2400" dirty="0">
                <a:solidFill>
                  <a:srgbClr val="FF0000"/>
                </a:solidFill>
                <a:latin typeface="Verdana" charset="0"/>
              </a:rPr>
              <a:t>200</a:t>
            </a:r>
            <a:r>
              <a:rPr lang="en-US" sz="2400" dirty="0">
                <a:latin typeface="Verdana" charset="0"/>
              </a:rPr>
              <a:t>. 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write-back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memory and cache-2 have stale values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latin typeface="Verdana" charset="0"/>
              </a:rPr>
              <a:t>  </a:t>
            </a:r>
            <a:r>
              <a:rPr lang="en-US" sz="2400" i="1" dirty="0">
                <a:solidFill>
                  <a:srgbClr val="56127A"/>
                </a:solidFill>
                <a:latin typeface="Verdana" charset="0"/>
              </a:rPr>
              <a:t>write-through</a:t>
            </a:r>
            <a:r>
              <a:rPr lang="en-US" sz="2400" i="1" dirty="0">
                <a:latin typeface="Verdana" charset="0"/>
              </a:rPr>
              <a:t>:  </a:t>
            </a:r>
            <a:r>
              <a:rPr lang="en-US" sz="2400" dirty="0">
                <a:latin typeface="Verdana" charset="0"/>
              </a:rPr>
              <a:t>cache-2 has a stale value</a:t>
            </a:r>
          </a:p>
          <a:p>
            <a:pPr algn="l">
              <a:spcBef>
                <a:spcPct val="0"/>
              </a:spcBef>
            </a:pPr>
            <a:r>
              <a:rPr lang="en-US" dirty="0">
                <a:latin typeface="Verdana" charset="0"/>
              </a:rPr>
              <a:t> 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Do these stale values matter?</a:t>
            </a:r>
          </a:p>
          <a:p>
            <a:pPr algn="l">
              <a:spcBef>
                <a:spcPct val="0"/>
              </a:spcBef>
            </a:pPr>
            <a:r>
              <a:rPr lang="en-US" sz="2400" i="1" dirty="0">
                <a:solidFill>
                  <a:schemeClr val="tx2"/>
                </a:solidFill>
                <a:latin typeface="Verdana" charset="0"/>
              </a:rPr>
              <a:t>What is the view of shared memory for programming?</a:t>
            </a:r>
          </a:p>
        </p:txBody>
      </p:sp>
      <p:grpSp>
        <p:nvGrpSpPr>
          <p:cNvPr id="1559556" name="Group 4"/>
          <p:cNvGrpSpPr>
            <a:grpSpLocks/>
          </p:cNvGrpSpPr>
          <p:nvPr/>
        </p:nvGrpSpPr>
        <p:grpSpPr bwMode="auto">
          <a:xfrm>
            <a:off x="1066800" y="1244600"/>
            <a:ext cx="7777163" cy="2851150"/>
            <a:chOff x="672" y="784"/>
            <a:chExt cx="4899" cy="1796"/>
          </a:xfrm>
        </p:grpSpPr>
        <p:sp>
          <p:nvSpPr>
            <p:cNvPr id="1559557" name="Rectangle 5"/>
            <p:cNvSpPr>
              <a:spLocks noChangeArrowheads="1"/>
            </p:cNvSpPr>
            <p:nvPr/>
          </p:nvSpPr>
          <p:spPr bwMode="auto">
            <a:xfrm>
              <a:off x="2152" y="1275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1559558" name="Rectangle 6"/>
            <p:cNvSpPr>
              <a:spLocks noChangeArrowheads="1"/>
            </p:cNvSpPr>
            <p:nvPr/>
          </p:nvSpPr>
          <p:spPr bwMode="auto">
            <a:xfrm>
              <a:off x="897" y="1212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59" name="Line 7"/>
            <p:cNvSpPr>
              <a:spLocks noChangeShapeType="1"/>
            </p:cNvSpPr>
            <p:nvPr/>
          </p:nvSpPr>
          <p:spPr bwMode="auto">
            <a:xfrm>
              <a:off x="1493" y="1104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0" name="Line 8"/>
            <p:cNvSpPr>
              <a:spLocks noChangeShapeType="1"/>
            </p:cNvSpPr>
            <p:nvPr/>
          </p:nvSpPr>
          <p:spPr bwMode="auto">
            <a:xfrm>
              <a:off x="897" y="1328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1" name="Line 9"/>
            <p:cNvSpPr>
              <a:spLocks noChangeShapeType="1"/>
            </p:cNvSpPr>
            <p:nvPr/>
          </p:nvSpPr>
          <p:spPr bwMode="auto">
            <a:xfrm>
              <a:off x="912" y="153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2" name="Rectangle 10"/>
            <p:cNvSpPr>
              <a:spLocks noChangeArrowheads="1"/>
            </p:cNvSpPr>
            <p:nvPr/>
          </p:nvSpPr>
          <p:spPr bwMode="auto">
            <a:xfrm>
              <a:off x="672" y="1287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63" name="Rectangle 11"/>
            <p:cNvSpPr>
              <a:spLocks noChangeArrowheads="1"/>
            </p:cNvSpPr>
            <p:nvPr/>
          </p:nvSpPr>
          <p:spPr bwMode="auto">
            <a:xfrm>
              <a:off x="844" y="1780"/>
              <a:ext cx="3908" cy="2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4" name="Rectangle 12"/>
            <p:cNvSpPr>
              <a:spLocks noChangeArrowheads="1"/>
            </p:cNvSpPr>
            <p:nvPr/>
          </p:nvSpPr>
          <p:spPr bwMode="auto">
            <a:xfrm>
              <a:off x="2139" y="1760"/>
              <a:ext cx="1498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CPU-Memory bus</a:t>
              </a:r>
            </a:p>
          </p:txBody>
        </p:sp>
        <p:sp>
          <p:nvSpPr>
            <p:cNvPr id="1559565" name="Rectangle 13"/>
            <p:cNvSpPr>
              <a:spLocks noChangeArrowheads="1"/>
            </p:cNvSpPr>
            <p:nvPr/>
          </p:nvSpPr>
          <p:spPr bwMode="auto">
            <a:xfrm>
              <a:off x="965" y="784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6" name="Rectangle 14"/>
            <p:cNvSpPr>
              <a:spLocks noChangeArrowheads="1"/>
            </p:cNvSpPr>
            <p:nvPr/>
          </p:nvSpPr>
          <p:spPr bwMode="auto">
            <a:xfrm>
              <a:off x="1228" y="828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CPU-1</a:t>
              </a:r>
            </a:p>
          </p:txBody>
        </p:sp>
        <p:sp>
          <p:nvSpPr>
            <p:cNvPr id="1559567" name="Line 15"/>
            <p:cNvSpPr>
              <a:spLocks noChangeShapeType="1"/>
            </p:cNvSpPr>
            <p:nvPr/>
          </p:nvSpPr>
          <p:spPr bwMode="auto">
            <a:xfrm>
              <a:off x="1481" y="1680"/>
              <a:ext cx="0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8" name="Rectangle 16"/>
            <p:cNvSpPr>
              <a:spLocks noChangeArrowheads="1"/>
            </p:cNvSpPr>
            <p:nvPr/>
          </p:nvSpPr>
          <p:spPr bwMode="auto">
            <a:xfrm>
              <a:off x="3457" y="796"/>
              <a:ext cx="1000" cy="3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69" name="Rectangle 17"/>
            <p:cNvSpPr>
              <a:spLocks noChangeArrowheads="1"/>
            </p:cNvSpPr>
            <p:nvPr/>
          </p:nvSpPr>
          <p:spPr bwMode="auto">
            <a:xfrm>
              <a:off x="3696" y="840"/>
              <a:ext cx="614" cy="24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CPU-2</a:t>
              </a:r>
            </a:p>
          </p:txBody>
        </p:sp>
        <p:sp>
          <p:nvSpPr>
            <p:cNvPr id="1559570" name="Line 18"/>
            <p:cNvSpPr>
              <a:spLocks noChangeShapeType="1"/>
            </p:cNvSpPr>
            <p:nvPr/>
          </p:nvSpPr>
          <p:spPr bwMode="auto">
            <a:xfrm>
              <a:off x="4045" y="1696"/>
              <a:ext cx="0" cy="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1" name="Rectangle 19"/>
            <p:cNvSpPr>
              <a:spLocks noChangeArrowheads="1"/>
            </p:cNvSpPr>
            <p:nvPr/>
          </p:nvSpPr>
          <p:spPr bwMode="auto">
            <a:xfrm>
              <a:off x="4696" y="1299"/>
              <a:ext cx="875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1559572" name="Rectangle 20"/>
            <p:cNvSpPr>
              <a:spLocks noChangeArrowheads="1"/>
            </p:cNvSpPr>
            <p:nvPr/>
          </p:nvSpPr>
          <p:spPr bwMode="auto">
            <a:xfrm>
              <a:off x="3441" y="1236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3" name="Line 21"/>
            <p:cNvSpPr>
              <a:spLocks noChangeShapeType="1"/>
            </p:cNvSpPr>
            <p:nvPr/>
          </p:nvSpPr>
          <p:spPr bwMode="auto">
            <a:xfrm>
              <a:off x="4037" y="1128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4" name="Line 22"/>
            <p:cNvSpPr>
              <a:spLocks noChangeShapeType="1"/>
            </p:cNvSpPr>
            <p:nvPr/>
          </p:nvSpPr>
          <p:spPr bwMode="auto">
            <a:xfrm>
              <a:off x="3441" y="1352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5" name="Line 23"/>
            <p:cNvSpPr>
              <a:spLocks noChangeShapeType="1"/>
            </p:cNvSpPr>
            <p:nvPr/>
          </p:nvSpPr>
          <p:spPr bwMode="auto">
            <a:xfrm>
              <a:off x="3449" y="1552"/>
              <a:ext cx="1204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6" name="Rectangle 24"/>
            <p:cNvSpPr>
              <a:spLocks noChangeArrowheads="1"/>
            </p:cNvSpPr>
            <p:nvPr/>
          </p:nvSpPr>
          <p:spPr bwMode="auto">
            <a:xfrm>
              <a:off x="3216" y="1311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  <p:sp>
          <p:nvSpPr>
            <p:cNvPr id="1559577" name="Rectangle 25"/>
            <p:cNvSpPr>
              <a:spLocks noChangeArrowheads="1"/>
            </p:cNvSpPr>
            <p:nvPr/>
          </p:nvSpPr>
          <p:spPr bwMode="auto">
            <a:xfrm>
              <a:off x="3487" y="2187"/>
              <a:ext cx="914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559578" name="Rectangle 26"/>
            <p:cNvSpPr>
              <a:spLocks noChangeArrowheads="1"/>
            </p:cNvSpPr>
            <p:nvPr/>
          </p:nvSpPr>
          <p:spPr bwMode="auto">
            <a:xfrm>
              <a:off x="2232" y="2124"/>
              <a:ext cx="1224" cy="45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79" name="Line 27"/>
            <p:cNvSpPr>
              <a:spLocks noChangeShapeType="1"/>
            </p:cNvSpPr>
            <p:nvPr/>
          </p:nvSpPr>
          <p:spPr bwMode="auto">
            <a:xfrm>
              <a:off x="2828" y="2016"/>
              <a:ext cx="0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0" name="Line 28"/>
            <p:cNvSpPr>
              <a:spLocks noChangeShapeType="1"/>
            </p:cNvSpPr>
            <p:nvPr/>
          </p:nvSpPr>
          <p:spPr bwMode="auto">
            <a:xfrm>
              <a:off x="2232" y="2240"/>
              <a:ext cx="121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1" name="Line 29"/>
            <p:cNvSpPr>
              <a:spLocks noChangeShapeType="1"/>
            </p:cNvSpPr>
            <p:nvPr/>
          </p:nvSpPr>
          <p:spPr bwMode="auto">
            <a:xfrm>
              <a:off x="2240" y="2440"/>
              <a:ext cx="12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582" name="Rectangle 30"/>
            <p:cNvSpPr>
              <a:spLocks noChangeArrowheads="1"/>
            </p:cNvSpPr>
            <p:nvPr/>
          </p:nvSpPr>
          <p:spPr bwMode="auto">
            <a:xfrm>
              <a:off x="2007" y="2199"/>
              <a:ext cx="1056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A	100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5D3617-612C-0042-8707-185AA73E16A1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848600" cy="7366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Write</a:t>
            </a:r>
            <a:r>
              <a:rPr lang="en-US" dirty="0"/>
              <a:t>-back Caches &amp; SC</a:t>
            </a:r>
          </a:p>
        </p:txBody>
      </p:sp>
      <p:sp>
        <p:nvSpPr>
          <p:cNvPr id="1561603" name="Rectangle 3"/>
          <p:cNvSpPr>
            <a:spLocks noChangeArrowheads="1"/>
          </p:cNvSpPr>
          <p:nvPr/>
        </p:nvSpPr>
        <p:spPr bwMode="auto">
          <a:xfrm>
            <a:off x="533400" y="1422400"/>
            <a:ext cx="278765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en-US" sz="2400">
                <a:latin typeface="Verdana" charset="0"/>
              </a:rPr>
              <a:t> T1 is executed </a:t>
            </a:r>
          </a:p>
        </p:txBody>
      </p:sp>
      <p:sp>
        <p:nvSpPr>
          <p:cNvPr id="1561604" name="Rectangle 4"/>
          <p:cNvSpPr>
            <a:spLocks noChangeArrowheads="1"/>
          </p:cNvSpPr>
          <p:nvPr/>
        </p:nvSpPr>
        <p:spPr bwMode="auto">
          <a:xfrm>
            <a:off x="7818438" y="1212850"/>
            <a:ext cx="952500" cy="1003300"/>
          </a:xfrm>
          <a:prstGeom prst="rect">
            <a:avLst/>
          </a:prstGeom>
          <a:noFill/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1605" name="Rectangle 5"/>
          <p:cNvSpPr>
            <a:spLocks noChangeArrowheads="1"/>
          </p:cNvSpPr>
          <p:nvPr/>
        </p:nvSpPr>
        <p:spPr bwMode="auto">
          <a:xfrm flipH="1">
            <a:off x="7764463" y="917575"/>
            <a:ext cx="1111250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prog T2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LD Y, R1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ST Y’, R1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LD X, R2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56127A"/>
                </a:solidFill>
                <a:latin typeface="Verdana" charset="0"/>
              </a:rPr>
              <a:t>ST X’,R2</a:t>
            </a:r>
          </a:p>
        </p:txBody>
      </p:sp>
      <p:grpSp>
        <p:nvGrpSpPr>
          <p:cNvPr id="1561606" name="Group 6"/>
          <p:cNvGrpSpPr>
            <a:grpSpLocks/>
          </p:cNvGrpSpPr>
          <p:nvPr/>
        </p:nvGrpSpPr>
        <p:grpSpPr bwMode="auto">
          <a:xfrm>
            <a:off x="3016250" y="927100"/>
            <a:ext cx="1116013" cy="822325"/>
            <a:chOff x="1900" y="992"/>
            <a:chExt cx="703" cy="518"/>
          </a:xfrm>
        </p:grpSpPr>
        <p:sp>
          <p:nvSpPr>
            <p:cNvPr id="1561607" name="Rectangle 7"/>
            <p:cNvSpPr>
              <a:spLocks noChangeArrowheads="1"/>
            </p:cNvSpPr>
            <p:nvPr/>
          </p:nvSpPr>
          <p:spPr bwMode="auto">
            <a:xfrm flipH="1">
              <a:off x="1900" y="992"/>
              <a:ext cx="703" cy="51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prog T1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X,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ST Y,11</a:t>
              </a:r>
            </a:p>
          </p:txBody>
        </p:sp>
        <p:sp>
          <p:nvSpPr>
            <p:cNvPr id="1561608" name="Rectangle 8"/>
            <p:cNvSpPr>
              <a:spLocks noChangeArrowheads="1"/>
            </p:cNvSpPr>
            <p:nvPr/>
          </p:nvSpPr>
          <p:spPr bwMode="auto">
            <a:xfrm>
              <a:off x="1994" y="1170"/>
              <a:ext cx="566" cy="320"/>
            </a:xfrm>
            <a:prstGeom prst="rect">
              <a:avLst/>
            </a:prstGeom>
            <a:noFill/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1609" name="Group 9"/>
          <p:cNvGrpSpPr>
            <a:grpSpLocks/>
          </p:cNvGrpSpPr>
          <p:nvPr/>
        </p:nvGrpSpPr>
        <p:grpSpPr bwMode="auto">
          <a:xfrm>
            <a:off x="4181475" y="876300"/>
            <a:ext cx="3436938" cy="336550"/>
            <a:chOff x="2634" y="624"/>
            <a:chExt cx="2165" cy="212"/>
          </a:xfrm>
        </p:grpSpPr>
        <p:sp>
          <p:nvSpPr>
            <p:cNvPr id="1561610" name="Rectangle 10"/>
            <p:cNvSpPr>
              <a:spLocks noChangeArrowheads="1"/>
            </p:cNvSpPr>
            <p:nvPr/>
          </p:nvSpPr>
          <p:spPr bwMode="auto">
            <a:xfrm flipH="1">
              <a:off x="4178" y="626"/>
              <a:ext cx="62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cache-2</a:t>
              </a:r>
            </a:p>
          </p:txBody>
        </p:sp>
        <p:sp>
          <p:nvSpPr>
            <p:cNvPr id="1561611" name="Rectangle 11"/>
            <p:cNvSpPr>
              <a:spLocks noChangeArrowheads="1"/>
            </p:cNvSpPr>
            <p:nvPr/>
          </p:nvSpPr>
          <p:spPr bwMode="auto">
            <a:xfrm flipH="1">
              <a:off x="2634" y="624"/>
              <a:ext cx="621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cache-1</a:t>
              </a:r>
            </a:p>
          </p:txBody>
        </p:sp>
        <p:sp>
          <p:nvSpPr>
            <p:cNvPr id="1561612" name="Rectangle 12"/>
            <p:cNvSpPr>
              <a:spLocks noChangeArrowheads="1"/>
            </p:cNvSpPr>
            <p:nvPr/>
          </p:nvSpPr>
          <p:spPr bwMode="auto">
            <a:xfrm flipH="1">
              <a:off x="3450" y="624"/>
              <a:ext cx="647" cy="2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</p:txBody>
        </p:sp>
      </p:grpSp>
      <p:grpSp>
        <p:nvGrpSpPr>
          <p:cNvPr id="1561613" name="Group 13"/>
          <p:cNvGrpSpPr>
            <a:grpSpLocks/>
          </p:cNvGrpSpPr>
          <p:nvPr/>
        </p:nvGrpSpPr>
        <p:grpSpPr bwMode="auto">
          <a:xfrm>
            <a:off x="4179888" y="1143000"/>
            <a:ext cx="3311525" cy="1066800"/>
            <a:chOff x="2633" y="920"/>
            <a:chExt cx="2086" cy="672"/>
          </a:xfrm>
        </p:grpSpPr>
        <p:sp>
          <p:nvSpPr>
            <p:cNvPr id="1561614" name="Rectangle 14"/>
            <p:cNvSpPr>
              <a:spLocks noChangeArrowheads="1"/>
            </p:cNvSpPr>
            <p:nvPr/>
          </p:nvSpPr>
          <p:spPr bwMode="auto">
            <a:xfrm>
              <a:off x="3476" y="95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5" name="Rectangle 15"/>
            <p:cNvSpPr>
              <a:spLocks noChangeArrowheads="1"/>
            </p:cNvSpPr>
            <p:nvPr/>
          </p:nvSpPr>
          <p:spPr bwMode="auto">
            <a:xfrm flipH="1">
              <a:off x="3403" y="920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16" name="Rectangle 16"/>
            <p:cNvSpPr>
              <a:spLocks noChangeArrowheads="1"/>
            </p:cNvSpPr>
            <p:nvPr/>
          </p:nvSpPr>
          <p:spPr bwMode="auto">
            <a:xfrm>
              <a:off x="2680" y="968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7" name="Rectangle 17"/>
            <p:cNvSpPr>
              <a:spLocks noChangeArrowheads="1"/>
            </p:cNvSpPr>
            <p:nvPr/>
          </p:nvSpPr>
          <p:spPr bwMode="auto">
            <a:xfrm flipH="1">
              <a:off x="2633" y="936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1618" name="Rectangle 18"/>
            <p:cNvSpPr>
              <a:spLocks noChangeArrowheads="1"/>
            </p:cNvSpPr>
            <p:nvPr/>
          </p:nvSpPr>
          <p:spPr bwMode="auto">
            <a:xfrm>
              <a:off x="4223" y="95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19" name="Rectangle 19"/>
            <p:cNvSpPr>
              <a:spLocks noChangeArrowheads="1"/>
            </p:cNvSpPr>
            <p:nvPr/>
          </p:nvSpPr>
          <p:spPr bwMode="auto">
            <a:xfrm flipH="1">
              <a:off x="4138" y="920"/>
              <a:ext cx="521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</p:grpSp>
      <p:grpSp>
        <p:nvGrpSpPr>
          <p:cNvPr id="1561620" name="Group 20"/>
          <p:cNvGrpSpPr>
            <a:grpSpLocks/>
          </p:cNvGrpSpPr>
          <p:nvPr/>
        </p:nvGrpSpPr>
        <p:grpSpPr bwMode="auto">
          <a:xfrm>
            <a:off x="457200" y="2184400"/>
            <a:ext cx="7046913" cy="1066800"/>
            <a:chOff x="288" y="1576"/>
            <a:chExt cx="4439" cy="672"/>
          </a:xfrm>
        </p:grpSpPr>
        <p:sp>
          <p:nvSpPr>
            <p:cNvPr id="1561621" name="Rectangle 21"/>
            <p:cNvSpPr>
              <a:spLocks noChangeArrowheads="1"/>
            </p:cNvSpPr>
            <p:nvPr/>
          </p:nvSpPr>
          <p:spPr bwMode="auto">
            <a:xfrm>
              <a:off x="288" y="1680"/>
              <a:ext cx="2398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cache-1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Y</a:t>
              </a:r>
            </a:p>
          </p:txBody>
        </p:sp>
        <p:sp>
          <p:nvSpPr>
            <p:cNvPr id="1561622" name="Rectangle 22"/>
            <p:cNvSpPr>
              <a:spLocks noChangeArrowheads="1"/>
            </p:cNvSpPr>
            <p:nvPr/>
          </p:nvSpPr>
          <p:spPr bwMode="auto">
            <a:xfrm>
              <a:off x="3484" y="161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3" name="Rectangle 23"/>
            <p:cNvSpPr>
              <a:spLocks noChangeArrowheads="1"/>
            </p:cNvSpPr>
            <p:nvPr/>
          </p:nvSpPr>
          <p:spPr bwMode="auto">
            <a:xfrm flipH="1">
              <a:off x="3411" y="1576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24" name="Rectangle 24"/>
            <p:cNvSpPr>
              <a:spLocks noChangeArrowheads="1"/>
            </p:cNvSpPr>
            <p:nvPr/>
          </p:nvSpPr>
          <p:spPr bwMode="auto">
            <a:xfrm>
              <a:off x="2688" y="162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5" name="Rectangle 25"/>
            <p:cNvSpPr>
              <a:spLocks noChangeArrowheads="1"/>
            </p:cNvSpPr>
            <p:nvPr/>
          </p:nvSpPr>
          <p:spPr bwMode="auto">
            <a:xfrm flipH="1">
              <a:off x="2633" y="1584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26" name="Rectangle 26"/>
            <p:cNvSpPr>
              <a:spLocks noChangeArrowheads="1"/>
            </p:cNvSpPr>
            <p:nvPr/>
          </p:nvSpPr>
          <p:spPr bwMode="auto">
            <a:xfrm>
              <a:off x="4231" y="161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27" name="Rectangle 27"/>
            <p:cNvSpPr>
              <a:spLocks noChangeArrowheads="1"/>
            </p:cNvSpPr>
            <p:nvPr/>
          </p:nvSpPr>
          <p:spPr bwMode="auto">
            <a:xfrm flipH="1">
              <a:off x="4146" y="1576"/>
              <a:ext cx="521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 </a:t>
              </a:r>
            </a:p>
          </p:txBody>
        </p:sp>
      </p:grpSp>
      <p:grpSp>
        <p:nvGrpSpPr>
          <p:cNvPr id="1561628" name="Group 28"/>
          <p:cNvGrpSpPr>
            <a:grpSpLocks/>
          </p:cNvGrpSpPr>
          <p:nvPr/>
        </p:nvGrpSpPr>
        <p:grpSpPr bwMode="auto">
          <a:xfrm>
            <a:off x="381000" y="4254500"/>
            <a:ext cx="7213600" cy="1066800"/>
            <a:chOff x="240" y="2880"/>
            <a:chExt cx="4544" cy="672"/>
          </a:xfrm>
        </p:grpSpPr>
        <p:sp>
          <p:nvSpPr>
            <p:cNvPr id="1561629" name="Rectangle 29"/>
            <p:cNvSpPr>
              <a:spLocks noChangeArrowheads="1"/>
            </p:cNvSpPr>
            <p:nvPr/>
          </p:nvSpPr>
          <p:spPr bwMode="auto">
            <a:xfrm>
              <a:off x="3484" y="291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0" name="Rectangle 30"/>
            <p:cNvSpPr>
              <a:spLocks noChangeArrowheads="1"/>
            </p:cNvSpPr>
            <p:nvPr/>
          </p:nvSpPr>
          <p:spPr bwMode="auto">
            <a:xfrm flipH="1">
              <a:off x="3411" y="2880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31" name="Rectangle 31"/>
            <p:cNvSpPr>
              <a:spLocks noChangeArrowheads="1"/>
            </p:cNvSpPr>
            <p:nvPr/>
          </p:nvSpPr>
          <p:spPr bwMode="auto">
            <a:xfrm>
              <a:off x="2688" y="2928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2" name="Rectangle 32"/>
            <p:cNvSpPr>
              <a:spLocks noChangeArrowheads="1"/>
            </p:cNvSpPr>
            <p:nvPr/>
          </p:nvSpPr>
          <p:spPr bwMode="auto">
            <a:xfrm flipH="1">
              <a:off x="2633" y="2888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33" name="Rectangle 33"/>
            <p:cNvSpPr>
              <a:spLocks noChangeArrowheads="1"/>
            </p:cNvSpPr>
            <p:nvPr/>
          </p:nvSpPr>
          <p:spPr bwMode="auto">
            <a:xfrm>
              <a:off x="4231" y="2914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4" name="Rectangle 34"/>
            <p:cNvSpPr>
              <a:spLocks noChangeArrowheads="1"/>
            </p:cNvSpPr>
            <p:nvPr/>
          </p:nvSpPr>
          <p:spPr bwMode="auto">
            <a:xfrm flipH="1">
              <a:off x="4144" y="2880"/>
              <a:ext cx="64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0</a:t>
              </a:r>
            </a:p>
          </p:txBody>
        </p:sp>
        <p:sp>
          <p:nvSpPr>
            <p:cNvPr id="1561635" name="Rectangle 35"/>
            <p:cNvSpPr>
              <a:spLocks noChangeArrowheads="1"/>
            </p:cNvSpPr>
            <p:nvPr/>
          </p:nvSpPr>
          <p:spPr bwMode="auto">
            <a:xfrm>
              <a:off x="240" y="3024"/>
              <a:ext cx="2411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cache-1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X</a:t>
              </a:r>
            </a:p>
          </p:txBody>
        </p:sp>
      </p:grpSp>
      <p:grpSp>
        <p:nvGrpSpPr>
          <p:cNvPr id="1561636" name="Group 36"/>
          <p:cNvGrpSpPr>
            <a:grpSpLocks/>
          </p:cNvGrpSpPr>
          <p:nvPr/>
        </p:nvGrpSpPr>
        <p:grpSpPr bwMode="auto">
          <a:xfrm>
            <a:off x="457200" y="3225800"/>
            <a:ext cx="7137400" cy="1066800"/>
            <a:chOff x="288" y="2232"/>
            <a:chExt cx="4496" cy="672"/>
          </a:xfrm>
        </p:grpSpPr>
        <p:sp>
          <p:nvSpPr>
            <p:cNvPr id="1561637" name="Rectangle 37"/>
            <p:cNvSpPr>
              <a:spLocks noChangeArrowheads="1"/>
            </p:cNvSpPr>
            <p:nvPr/>
          </p:nvSpPr>
          <p:spPr bwMode="auto">
            <a:xfrm>
              <a:off x="3484" y="226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38" name="Rectangle 38"/>
            <p:cNvSpPr>
              <a:spLocks noChangeArrowheads="1"/>
            </p:cNvSpPr>
            <p:nvPr/>
          </p:nvSpPr>
          <p:spPr bwMode="auto">
            <a:xfrm flipH="1">
              <a:off x="3411" y="2232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</a:p>
          </p:txBody>
        </p:sp>
        <p:sp>
          <p:nvSpPr>
            <p:cNvPr id="1561639" name="Rectangle 39"/>
            <p:cNvSpPr>
              <a:spLocks noChangeArrowheads="1"/>
            </p:cNvSpPr>
            <p:nvPr/>
          </p:nvSpPr>
          <p:spPr bwMode="auto">
            <a:xfrm>
              <a:off x="2688" y="228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0" name="Rectangle 40"/>
            <p:cNvSpPr>
              <a:spLocks noChangeArrowheads="1"/>
            </p:cNvSpPr>
            <p:nvPr/>
          </p:nvSpPr>
          <p:spPr bwMode="auto">
            <a:xfrm flipH="1">
              <a:off x="2633" y="2240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41" name="Rectangle 41"/>
            <p:cNvSpPr>
              <a:spLocks noChangeArrowheads="1"/>
            </p:cNvSpPr>
            <p:nvPr/>
          </p:nvSpPr>
          <p:spPr bwMode="auto">
            <a:xfrm>
              <a:off x="4231" y="226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2" name="Rectangle 42"/>
            <p:cNvSpPr>
              <a:spLocks noChangeArrowheads="1"/>
            </p:cNvSpPr>
            <p:nvPr/>
          </p:nvSpPr>
          <p:spPr bwMode="auto">
            <a:xfrm flipH="1">
              <a:off x="4144" y="2232"/>
              <a:ext cx="64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</p:txBody>
        </p:sp>
        <p:sp>
          <p:nvSpPr>
            <p:cNvPr id="1561643" name="Rectangle 43"/>
            <p:cNvSpPr>
              <a:spLocks noChangeArrowheads="1"/>
            </p:cNvSpPr>
            <p:nvPr/>
          </p:nvSpPr>
          <p:spPr bwMode="auto">
            <a:xfrm>
              <a:off x="288" y="2400"/>
              <a:ext cx="1468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T2 executed</a:t>
              </a:r>
            </a:p>
          </p:txBody>
        </p:sp>
      </p:grpSp>
      <p:grpSp>
        <p:nvGrpSpPr>
          <p:cNvPr id="1561644" name="Group 44"/>
          <p:cNvGrpSpPr>
            <a:grpSpLocks/>
          </p:cNvGrpSpPr>
          <p:nvPr/>
        </p:nvGrpSpPr>
        <p:grpSpPr bwMode="auto">
          <a:xfrm>
            <a:off x="381000" y="5321300"/>
            <a:ext cx="7200900" cy="1066800"/>
            <a:chOff x="240" y="3552"/>
            <a:chExt cx="4536" cy="672"/>
          </a:xfrm>
        </p:grpSpPr>
        <p:sp>
          <p:nvSpPr>
            <p:cNvPr id="1561645" name="Rectangle 45"/>
            <p:cNvSpPr>
              <a:spLocks noChangeArrowheads="1"/>
            </p:cNvSpPr>
            <p:nvPr/>
          </p:nvSpPr>
          <p:spPr bwMode="auto">
            <a:xfrm>
              <a:off x="3484" y="358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6" name="Rectangle 46"/>
            <p:cNvSpPr>
              <a:spLocks noChangeArrowheads="1"/>
            </p:cNvSpPr>
            <p:nvPr/>
          </p:nvSpPr>
          <p:spPr bwMode="auto">
            <a:xfrm flipH="1">
              <a:off x="3412" y="3552"/>
              <a:ext cx="595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</a:t>
              </a:r>
              <a:r>
                <a:rPr lang="en-US">
                  <a:solidFill>
                    <a:srgbClr val="FF0000"/>
                  </a:solidFill>
                  <a:latin typeface="Verdana" charset="0"/>
                </a:rPr>
                <a:t>11</a:t>
              </a:r>
            </a:p>
          </p:txBody>
        </p:sp>
        <p:sp>
          <p:nvSpPr>
            <p:cNvPr id="1561647" name="Rectangle 47"/>
            <p:cNvSpPr>
              <a:spLocks noChangeArrowheads="1"/>
            </p:cNvSpPr>
            <p:nvPr/>
          </p:nvSpPr>
          <p:spPr bwMode="auto">
            <a:xfrm>
              <a:off x="2688" y="3600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48" name="Rectangle 48"/>
            <p:cNvSpPr>
              <a:spLocks noChangeArrowheads="1"/>
            </p:cNvSpPr>
            <p:nvPr/>
          </p:nvSpPr>
          <p:spPr bwMode="auto">
            <a:xfrm flipH="1">
              <a:off x="2633" y="3560"/>
              <a:ext cx="55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X= 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Y=11</a:t>
              </a:r>
            </a:p>
          </p:txBody>
        </p:sp>
        <p:sp>
          <p:nvSpPr>
            <p:cNvPr id="1561649" name="Rectangle 49"/>
            <p:cNvSpPr>
              <a:spLocks noChangeArrowheads="1"/>
            </p:cNvSpPr>
            <p:nvPr/>
          </p:nvSpPr>
          <p:spPr bwMode="auto">
            <a:xfrm>
              <a:off x="4231" y="3586"/>
              <a:ext cx="496" cy="61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650" name="Rectangle 50"/>
            <p:cNvSpPr>
              <a:spLocks noChangeArrowheads="1"/>
            </p:cNvSpPr>
            <p:nvPr/>
          </p:nvSpPr>
          <p:spPr bwMode="auto">
            <a:xfrm flipH="1">
              <a:off x="4146" y="3552"/>
              <a:ext cx="630" cy="67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 =11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Y’=11 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 = 0</a:t>
              </a:r>
            </a:p>
            <a:p>
              <a:pPr algn="l">
                <a:spcBef>
                  <a:spcPct val="0"/>
                </a:spcBef>
              </a:pPr>
              <a:r>
                <a:rPr lang="en-US">
                  <a:solidFill>
                    <a:srgbClr val="56127A"/>
                  </a:solidFill>
                  <a:latin typeface="Verdana" charset="0"/>
                </a:rPr>
                <a:t>  X’= 0 </a:t>
              </a:r>
            </a:p>
          </p:txBody>
        </p:sp>
        <p:sp>
          <p:nvSpPr>
            <p:cNvPr id="1561651" name="Rectangle 51"/>
            <p:cNvSpPr>
              <a:spLocks noChangeArrowheads="1"/>
            </p:cNvSpPr>
            <p:nvPr/>
          </p:nvSpPr>
          <p:spPr bwMode="auto">
            <a:xfrm>
              <a:off x="240" y="3648"/>
              <a:ext cx="2280" cy="5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  <a:buFontTx/>
                <a:buChar char="•"/>
              </a:pPr>
              <a:r>
                <a:rPr lang="en-US" sz="2400">
                  <a:latin typeface="Verdana" charset="0"/>
                </a:rPr>
                <a:t> cache-2 writes back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</a:p>
            <a:p>
              <a:pPr algn="l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</a:rPr>
                <a:t>  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X’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latin typeface="Verdana" charset="0"/>
                </a:rPr>
                <a:t>&amp;</a:t>
              </a:r>
              <a:r>
                <a:rPr lang="en-US" sz="2400">
                  <a:solidFill>
                    <a:schemeClr val="accent2"/>
                  </a:solidFill>
                  <a:latin typeface="Verdana" charset="0"/>
                </a:rPr>
                <a:t> </a:t>
              </a:r>
              <a:r>
                <a:rPr lang="en-US" sz="2400">
                  <a:solidFill>
                    <a:srgbClr val="FF0000"/>
                  </a:solidFill>
                  <a:latin typeface="Verdana" charset="0"/>
                </a:rPr>
                <a:t>Y’</a:t>
              </a:r>
            </a:p>
          </p:txBody>
        </p:sp>
      </p:grpSp>
      <p:sp>
        <p:nvSpPr>
          <p:cNvPr id="1561652" name="Text Box 52"/>
          <p:cNvSpPr txBox="1">
            <a:spLocks noChangeArrowheads="1"/>
          </p:cNvSpPr>
          <p:nvPr/>
        </p:nvSpPr>
        <p:spPr bwMode="auto">
          <a:xfrm rot="-2654579">
            <a:off x="7327900" y="5153025"/>
            <a:ext cx="2044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en-US" sz="2000" b="1">
                <a:solidFill>
                  <a:srgbClr val="FF0000"/>
                </a:solidFill>
                <a:latin typeface="Courier New" charset="0"/>
              </a:rPr>
              <a:t>inconsistent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1652" grpId="0" autoUpdateAnimBg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2506</TotalTime>
  <Pages>12</Pages>
  <Words>2978</Words>
  <Application>Microsoft Macintosh PowerPoint</Application>
  <PresentationFormat>Letter Paper (8.5x11 in)</PresentationFormat>
  <Paragraphs>668</Paragraphs>
  <Slides>30</Slides>
  <Notes>29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CS252-template</vt:lpstr>
      <vt:lpstr>CS 152 Computer Architecture and Engineering   Lecture 20: Snoopy Caches</vt:lpstr>
      <vt:lpstr>Recap: Sequential Consistency A Memory Model</vt:lpstr>
      <vt:lpstr>Recap: Sequential Consistency</vt:lpstr>
      <vt:lpstr>Recap: Mutual Exclusion and Locks</vt:lpstr>
      <vt:lpstr>Issues in Implementing  Sequential Consistency</vt:lpstr>
      <vt:lpstr>Memory Fences Instructions to sequentialize memory accesses</vt:lpstr>
      <vt:lpstr>Using Memory Fences</vt:lpstr>
      <vt:lpstr>Memory Coherence in SMPs</vt:lpstr>
      <vt:lpstr>Write-back Caches &amp; SC</vt:lpstr>
      <vt:lpstr>Write-through Caches &amp; SC</vt:lpstr>
      <vt:lpstr>Cache Coherence vs. Memory Consistency</vt:lpstr>
      <vt:lpstr>Maintaining Cache Coherence</vt:lpstr>
      <vt:lpstr>Warmup: Parallel I/O</vt:lpstr>
      <vt:lpstr>Problems with Parallel I/O</vt:lpstr>
      <vt:lpstr>Snoopy Cache Goodman 1983</vt:lpstr>
      <vt:lpstr>Snoopy Cache Actions for DMA</vt:lpstr>
      <vt:lpstr>CS152 Administrivia</vt:lpstr>
      <vt:lpstr>Shared Memory Multiprocessor</vt:lpstr>
      <vt:lpstr>Snoopy Cache Coherence Protocols</vt:lpstr>
      <vt:lpstr>Cache State Transition Diagram The MSI protocol</vt:lpstr>
      <vt:lpstr>Two Processor Example (Reading and writing the same cache line)</vt:lpstr>
      <vt:lpstr>Observation</vt:lpstr>
      <vt:lpstr>MESI: An Enhanced MSI protocol  increased performance for private data</vt:lpstr>
      <vt:lpstr>Optimized Snoop with Level-2 Caches</vt:lpstr>
      <vt:lpstr>Intervention</vt:lpstr>
      <vt:lpstr>False Sharing</vt:lpstr>
      <vt:lpstr>Synchronization and Caches:  Performance Issues </vt:lpstr>
      <vt:lpstr>Load-reserve &amp; Store-conditional</vt:lpstr>
      <vt:lpstr>Out-of-Order Loads/Stores &amp; CC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EECS 252 Graduate Computer Architecture   Lec XX - TOPIC  </dc:title>
  <dc:creator> </dc:creator>
  <cp:keywords/>
  <dc:description/>
  <cp:lastModifiedBy>Krste Asanovic</cp:lastModifiedBy>
  <cp:revision>215</cp:revision>
  <cp:lastPrinted>2008-04-29T05:08:52Z</cp:lastPrinted>
  <dcterms:created xsi:type="dcterms:W3CDTF">2010-04-20T05:46:09Z</dcterms:created>
  <dcterms:modified xsi:type="dcterms:W3CDTF">2010-04-20T06:01:15Z</dcterms:modified>
</cp:coreProperties>
</file>