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2" r:id="rId2"/>
    <p:sldId id="570" r:id="rId3"/>
    <p:sldId id="659" r:id="rId4"/>
    <p:sldId id="662" r:id="rId5"/>
    <p:sldId id="663" r:id="rId6"/>
    <p:sldId id="664" r:id="rId7"/>
    <p:sldId id="668" r:id="rId8"/>
    <p:sldId id="670" r:id="rId9"/>
    <p:sldId id="666" r:id="rId10"/>
    <p:sldId id="667" r:id="rId11"/>
    <p:sldId id="680" r:id="rId12"/>
    <p:sldId id="691" r:id="rId13"/>
    <p:sldId id="692" r:id="rId14"/>
    <p:sldId id="693" r:id="rId15"/>
    <p:sldId id="711" r:id="rId16"/>
    <p:sldId id="694" r:id="rId17"/>
    <p:sldId id="695" r:id="rId18"/>
    <p:sldId id="696" r:id="rId19"/>
    <p:sldId id="697" r:id="rId20"/>
    <p:sldId id="698" r:id="rId21"/>
    <p:sldId id="699" r:id="rId22"/>
    <p:sldId id="701" r:id="rId23"/>
    <p:sldId id="702" r:id="rId24"/>
    <p:sldId id="703" r:id="rId25"/>
    <p:sldId id="704" r:id="rId26"/>
    <p:sldId id="705" r:id="rId27"/>
    <p:sldId id="708" r:id="rId28"/>
    <p:sldId id="709" r:id="rId29"/>
    <p:sldId id="710" r:id="rId30"/>
    <p:sldId id="531" r:id="rId31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794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-3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8.xml"/><Relationship Id="rId3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23CC58B-B35E-7742-B086-1C0757ED18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6523D746-09FC-0E4C-AC37-457901BB98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91C2455D-BA85-C649-8F78-D846FC25610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3563D-F2C4-564E-9ECF-DDC5ACA47D54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72031-C1C8-1E44-BAAC-A0D4158E2303}" type="slidenum">
              <a:rPr lang="en-US"/>
              <a:pPr/>
              <a:t>10</a:t>
            </a:fld>
            <a:endParaRPr lang="en-US"/>
          </a:p>
        </p:txBody>
      </p:sp>
      <p:sp>
        <p:nvSpPr>
          <p:cNvPr id="163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38F50-FA05-5A4B-8627-CB1860D055A7}" type="slidenum">
              <a:rPr lang="en-US"/>
              <a:pPr/>
              <a:t>11</a:t>
            </a:fld>
            <a:endParaRPr lang="en-US"/>
          </a:p>
        </p:txBody>
      </p:sp>
      <p:sp>
        <p:nvSpPr>
          <p:cNvPr id="167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Need to restart instruction.</a:t>
            </a:r>
          </a:p>
          <a:p>
            <a:r>
              <a:rPr lang="en-US"/>
              <a:t>Soft and hard page faults.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12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B7107-9289-174E-A25C-1A3A4DED27F6}" type="slidenum">
              <a:rPr lang="en-US"/>
              <a:pPr/>
              <a:t>13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B84F0-15BA-244B-AC6B-5BBD5D240918}" type="slidenum">
              <a:rPr lang="en-US"/>
              <a:pPr/>
              <a:t>14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Two processes sharing the same file,</a:t>
            </a:r>
          </a:p>
          <a:p>
            <a:r>
              <a:rPr lang="en-US"/>
              <a:t>Map the same memory segment to different</a:t>
            </a:r>
          </a:p>
          <a:p>
            <a:r>
              <a:rPr lang="en-US"/>
              <a:t>Parts of their address space.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32EA5-15CC-5A47-AE89-907B3DAA3741}" type="slidenum">
              <a:rPr lang="en-US"/>
              <a:pPr/>
              <a:t>15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FA53-C9A4-1C4F-B97F-A0B5917806B9}" type="slidenum">
              <a:rPr lang="en-US"/>
              <a:pPr/>
              <a:t>16</a:t>
            </a:fld>
            <a:endParaRPr lang="en-US"/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CAC6A-73CA-C046-A447-0AE714663C4D}" type="slidenum">
              <a:rPr lang="en-US"/>
              <a:pPr/>
              <a:t>17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400" b="1"/>
              <a:t>Consider 4-Kbyte pages and caches with 32-byte blocks</a:t>
            </a:r>
          </a:p>
          <a:p>
            <a:pPr lvl="1">
              <a:spcBef>
                <a:spcPct val="0"/>
              </a:spcBef>
            </a:pPr>
            <a:r>
              <a:rPr lang="en-US" sz="2400" b="1"/>
              <a:t>	 32-Kbyte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 8  		</a:t>
            </a:r>
          </a:p>
          <a:p>
            <a:pPr lvl="2">
              <a:spcBef>
                <a:spcPct val="0"/>
              </a:spcBef>
            </a:pPr>
            <a:r>
              <a:rPr lang="en-US" sz="2400" b="1"/>
              <a:t>   4-Mbyte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=1024 		</a:t>
            </a:r>
            <a:r>
              <a:rPr lang="en-US" sz="2400" b="1" i="1"/>
              <a:t>No ! 	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A95B7-CABA-D54F-AE3E-098345DA8470}" type="slidenum">
              <a:rPr lang="en-US"/>
              <a:pPr/>
              <a:t>18</a:t>
            </a:fld>
            <a:endParaRPr lang="en-US"/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If they differ in the lower ‘a’ bits alone, and share a physical page.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4A592-8570-694E-9769-07812C0AACF6}" type="slidenum">
              <a:rPr lang="en-US"/>
              <a:pPr/>
              <a:t>19</a:t>
            </a:fld>
            <a:endParaRPr lang="en-US"/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F7F1B-6662-1C4B-BE49-EE07C625A73B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7085D-875E-D44A-80CF-3C547ACB4309}" type="slidenum">
              <a:rPr lang="en-US"/>
              <a:pPr/>
              <a:t>20</a:t>
            </a:fld>
            <a:endParaRPr lang="en-US"/>
          </a:p>
        </p:txBody>
      </p:sp>
      <p:sp>
        <p:nvSpPr>
          <p:cNvPr id="171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2B3D-372E-D34F-9032-9CB28DF7E90D}" type="slidenum">
              <a:rPr lang="en-US"/>
              <a:pPr/>
              <a:t>21</a:t>
            </a:fld>
            <a:endParaRPr lang="en-US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/>
              <a:pPr/>
              <a:t>22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15777-BC2A-1A4F-B804-1A9DC451007F}" type="slidenum">
              <a:rPr lang="en-US"/>
              <a:pPr/>
              <a:t>23</a:t>
            </a:fld>
            <a:endParaRPr lang="en-US"/>
          </a:p>
        </p:txBody>
      </p:sp>
      <p:sp>
        <p:nvSpPr>
          <p:cNvPr id="172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A1A79-42F6-F848-AE67-933B1A29B16E}" type="slidenum">
              <a:rPr lang="en-US"/>
              <a:pPr/>
              <a:t>24</a:t>
            </a:fld>
            <a:endParaRPr lang="en-US"/>
          </a:p>
        </p:txBody>
      </p:sp>
      <p:sp>
        <p:nvSpPr>
          <p:cNvPr id="170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0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What is the worst thing you can do with respect to storing page tables?</a:t>
            </a:r>
          </a:p>
          <a:p>
            <a:r>
              <a:rPr lang="en-US"/>
              <a:t>Storing page table on disk for whose entries point to phys. Mem.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7020C-0D05-5149-8D33-74C7B550CD9D}" type="slidenum">
              <a:rPr lang="en-US"/>
              <a:pPr/>
              <a:t>25</a:t>
            </a:fld>
            <a:endParaRPr lang="en-US"/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3EA02-6999-594F-9E7E-B05CB6CAF4EE}" type="slidenum">
              <a:rPr lang="en-US"/>
              <a:pPr/>
              <a:t>26</a:t>
            </a:fld>
            <a:endParaRPr lang="en-US"/>
          </a:p>
        </p:txBody>
      </p:sp>
      <p:sp>
        <p:nvSpPr>
          <p:cNvPr id="172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9DA32-E0E0-FC4D-A0DC-681F1DDA54F4}" type="slidenum">
              <a:rPr lang="en-US"/>
              <a:pPr/>
              <a:t>27</a:t>
            </a:fld>
            <a:endParaRPr lang="en-US"/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40B4-DE4B-3A46-A544-E86568F9DC45}" type="slidenum">
              <a:rPr lang="en-US"/>
              <a:pPr/>
              <a:t>28</a:t>
            </a:fld>
            <a:endParaRPr lang="en-US"/>
          </a:p>
        </p:txBody>
      </p:sp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EB571-B5D3-5A47-8859-06839A68BC03}" type="slidenum">
              <a:rPr lang="en-US"/>
              <a:pPr/>
              <a:t>29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/>
              <a:pPr/>
              <a:t>3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ED51E-D0C2-FF4E-9F94-2F55B48EBF60}" type="slidenum">
              <a:rPr lang="en-US"/>
              <a:pPr/>
              <a:t>30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E7064-3ECC-F342-BE9A-879A8C79FCAB}" type="slidenum">
              <a:rPr lang="en-US"/>
              <a:pPr/>
              <a:t>4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B0EBF-41C3-6642-97F0-1D07D7295758}" type="slidenum">
              <a:rPr lang="en-US"/>
              <a:pPr/>
              <a:t>5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F904C-0786-9B40-87EB-BB46B403576A}" type="slidenum">
              <a:rPr lang="en-US"/>
              <a:pPr/>
              <a:t>6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D5D88-C6C5-DC40-A1CF-45C5E3F0E2CA}" type="slidenum">
              <a:rPr lang="en-US"/>
              <a:pPr/>
              <a:t>7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6D61B-58EF-A84D-8EFD-3F6B38014487}" type="slidenum">
              <a:rPr lang="en-US"/>
              <a:pPr/>
              <a:t>8</a:t>
            </a:fld>
            <a:endParaRPr lang="en-US"/>
          </a:p>
        </p:txBody>
      </p:sp>
      <p:sp>
        <p:nvSpPr>
          <p:cNvPr id="164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B4674-2B66-D74F-8A5C-BED73B83D577}" type="slidenum">
              <a:rPr lang="en-US"/>
              <a:pPr/>
              <a:t>9</a:t>
            </a:fld>
            <a:endParaRPr lang="en-US"/>
          </a:p>
        </p:txBody>
      </p:sp>
      <p:sp>
        <p:nvSpPr>
          <p:cNvPr id="163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A16602-4C6D-FE49-A1AB-2264E2DCB36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9D2320-E62E-9E46-A739-693CD21A7D6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087E8-3F11-9541-A4F8-71683340C45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DB9B52-AB67-D040-B28D-C5E5D3AA4F8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F92086-23BA-E940-B7F9-1458B500BA0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B02D0C5-C25F-9E40-863A-7833EAF7C3B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A4DD4F-D6B5-5448-AA66-7F2D30159F5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DEF4F7-F706-5543-AB46-75D353155D1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3B75D7-2106-8349-A7F7-C4AEEBE7A3A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DD3D33-DA44-F145-9D25-58750F2DF0C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DC9537-AC52-C043-AF9A-F391337672C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F6D76605-D838-F24C-831B-B5FC8EAF97F6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-57057" y="6519446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February</a:t>
            </a:r>
            <a:r>
              <a:rPr lang="en-US" baseline="0" dirty="0" smtClean="0">
                <a:solidFill>
                  <a:srgbClr val="FF0000"/>
                </a:solidFill>
              </a:rPr>
              <a:t> 23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2010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505200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CS152, Spring 2010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/>
              <a:t>CS 152 Computer Architecture and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Lecture 10 - Virtual Memory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F6-F92D-5445-9EF7-FD33801BA2EE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609600"/>
            <a:ext cx="7162800" cy="533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Variable-Size Page TLB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1634307" name="Rectangle 3"/>
          <p:cNvSpPr>
            <a:spLocks noChangeArrowheads="1"/>
          </p:cNvSpPr>
          <p:nvPr/>
        </p:nvSpPr>
        <p:spPr bwMode="auto">
          <a:xfrm>
            <a:off x="457200" y="1219200"/>
            <a:ext cx="83058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Some systems support multiple page sizes.</a:t>
            </a:r>
            <a:endParaRPr lang="en-US" altLang="ko-KR" sz="20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34308" name="Rectangle 4"/>
          <p:cNvSpPr>
            <a:spLocks noChangeArrowheads="1"/>
          </p:cNvSpPr>
          <p:nvPr/>
        </p:nvSpPr>
        <p:spPr bwMode="auto">
          <a:xfrm>
            <a:off x="5527675" y="5715000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4309" name="Rectangle 5"/>
          <p:cNvSpPr>
            <a:spLocks noChangeArrowheads="1"/>
          </p:cNvSpPr>
          <p:nvPr/>
        </p:nvSpPr>
        <p:spPr bwMode="auto">
          <a:xfrm>
            <a:off x="5591175" y="1976438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4310" name="Line 6"/>
          <p:cNvSpPr>
            <a:spLocks noChangeShapeType="1"/>
          </p:cNvSpPr>
          <p:nvPr/>
        </p:nvSpPr>
        <p:spPr bwMode="auto">
          <a:xfrm>
            <a:off x="7191375" y="1989138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4311" name="Rectangle 7"/>
          <p:cNvSpPr>
            <a:spLocks noChangeArrowheads="1"/>
          </p:cNvSpPr>
          <p:nvPr/>
        </p:nvSpPr>
        <p:spPr bwMode="auto">
          <a:xfrm>
            <a:off x="5919788" y="1928813"/>
            <a:ext cx="21209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34312" name="Rectangle 8"/>
          <p:cNvSpPr>
            <a:spLocks noChangeArrowheads="1"/>
          </p:cNvSpPr>
          <p:nvPr/>
        </p:nvSpPr>
        <p:spPr bwMode="auto">
          <a:xfrm>
            <a:off x="2930525" y="5630863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34313" name="Rectangle 9"/>
          <p:cNvSpPr>
            <a:spLocks noChangeArrowheads="1"/>
          </p:cNvSpPr>
          <p:nvPr/>
        </p:nvSpPr>
        <p:spPr bwMode="auto">
          <a:xfrm>
            <a:off x="5526088" y="570230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4314" name="Line 10"/>
          <p:cNvSpPr>
            <a:spLocks noChangeShapeType="1"/>
          </p:cNvSpPr>
          <p:nvPr/>
        </p:nvSpPr>
        <p:spPr bwMode="auto">
          <a:xfrm>
            <a:off x="7126288" y="571500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4315" name="Rectangle 11"/>
          <p:cNvSpPr>
            <a:spLocks noChangeArrowheads="1"/>
          </p:cNvSpPr>
          <p:nvPr/>
        </p:nvSpPr>
        <p:spPr bwMode="auto">
          <a:xfrm>
            <a:off x="5880100" y="5667375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34316" name="Rectangle 12"/>
          <p:cNvSpPr>
            <a:spLocks noChangeArrowheads="1"/>
          </p:cNvSpPr>
          <p:nvPr/>
        </p:nvSpPr>
        <p:spPr bwMode="auto">
          <a:xfrm>
            <a:off x="3295650" y="1935163"/>
            <a:ext cx="18859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34317" name="Line 13"/>
          <p:cNvSpPr>
            <a:spLocks noChangeShapeType="1"/>
          </p:cNvSpPr>
          <p:nvPr/>
        </p:nvSpPr>
        <p:spPr bwMode="auto">
          <a:xfrm flipH="1">
            <a:off x="7643813" y="2252663"/>
            <a:ext cx="1587" cy="34147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4318" name="Line 14"/>
          <p:cNvSpPr>
            <a:spLocks noChangeShapeType="1"/>
          </p:cNvSpPr>
          <p:nvPr/>
        </p:nvSpPr>
        <p:spPr bwMode="auto">
          <a:xfrm flipH="1">
            <a:off x="2141538" y="4060825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4319" name="Rectangle 15"/>
          <p:cNvSpPr>
            <a:spLocks noChangeArrowheads="1"/>
          </p:cNvSpPr>
          <p:nvPr/>
        </p:nvSpPr>
        <p:spPr bwMode="auto">
          <a:xfrm>
            <a:off x="1836738" y="4365625"/>
            <a:ext cx="744537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34320" name="Rectangle 16" descr="Large checker board"/>
          <p:cNvSpPr>
            <a:spLocks noChangeArrowheads="1"/>
          </p:cNvSpPr>
          <p:nvPr/>
        </p:nvSpPr>
        <p:spPr bwMode="auto">
          <a:xfrm>
            <a:off x="6946900" y="5707063"/>
            <a:ext cx="195263" cy="274637"/>
          </a:xfrm>
          <a:prstGeom prst="rect">
            <a:avLst/>
          </a:prstGeom>
          <a:pattFill prst="lgCheck">
            <a:fgClr>
              <a:srgbClr val="FFCC66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4321" name="Rectangle 17" descr="Large checker board"/>
          <p:cNvSpPr>
            <a:spLocks noChangeArrowheads="1"/>
          </p:cNvSpPr>
          <p:nvPr/>
        </p:nvSpPr>
        <p:spPr bwMode="auto">
          <a:xfrm>
            <a:off x="6992938" y="1965325"/>
            <a:ext cx="195262" cy="274638"/>
          </a:xfrm>
          <a:prstGeom prst="rect">
            <a:avLst/>
          </a:prstGeom>
          <a:pattFill prst="lgCheck">
            <a:fgClr>
              <a:srgbClr val="FFCC66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34322" name="AutoShape 18"/>
          <p:cNvCxnSpPr>
            <a:cxnSpLocks noChangeShapeType="1"/>
            <a:stCxn id="1634321" idx="2"/>
          </p:cNvCxnSpPr>
          <p:nvPr/>
        </p:nvCxnSpPr>
        <p:spPr bwMode="auto">
          <a:xfrm rot="5400000">
            <a:off x="6613525" y="1949451"/>
            <a:ext cx="174625" cy="781050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34323" name="Line 19"/>
          <p:cNvSpPr>
            <a:spLocks noChangeShapeType="1"/>
          </p:cNvSpPr>
          <p:nvPr/>
        </p:nvSpPr>
        <p:spPr bwMode="auto">
          <a:xfrm>
            <a:off x="6288088" y="2262188"/>
            <a:ext cx="15875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4324" name="Line 20"/>
          <p:cNvSpPr>
            <a:spLocks noChangeShapeType="1"/>
          </p:cNvSpPr>
          <p:nvPr/>
        </p:nvSpPr>
        <p:spPr bwMode="auto">
          <a:xfrm flipH="1">
            <a:off x="2214563" y="2422525"/>
            <a:ext cx="407352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4325" name="Line 21"/>
          <p:cNvSpPr>
            <a:spLocks noChangeShapeType="1"/>
          </p:cNvSpPr>
          <p:nvPr/>
        </p:nvSpPr>
        <p:spPr bwMode="auto">
          <a:xfrm>
            <a:off x="2246313" y="2422525"/>
            <a:ext cx="0" cy="433388"/>
          </a:xfrm>
          <a:prstGeom prst="line">
            <a:avLst/>
          </a:prstGeom>
          <a:noFill/>
          <a:ln w="50800" cmpd="thinThick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4326" name="AutoShape 22"/>
          <p:cNvSpPr>
            <a:spLocks/>
          </p:cNvSpPr>
          <p:nvPr/>
        </p:nvSpPr>
        <p:spPr bwMode="auto">
          <a:xfrm rot="5400000">
            <a:off x="2063750" y="2444751"/>
            <a:ext cx="344487" cy="1027112"/>
          </a:xfrm>
          <a:prstGeom prst="leftBrace">
            <a:avLst>
              <a:gd name="adj1" fmla="val 248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34327" name="Group 23"/>
          <p:cNvGrpSpPr>
            <a:grpSpLocks/>
          </p:cNvGrpSpPr>
          <p:nvPr/>
        </p:nvGrpSpPr>
        <p:grpSpPr bwMode="auto">
          <a:xfrm>
            <a:off x="457200" y="3117850"/>
            <a:ext cx="4724400" cy="311150"/>
            <a:chOff x="288" y="1964"/>
            <a:chExt cx="2976" cy="196"/>
          </a:xfrm>
        </p:grpSpPr>
        <p:grpSp>
          <p:nvGrpSpPr>
            <p:cNvPr id="1634328" name="Group 24"/>
            <p:cNvGrpSpPr>
              <a:grpSpLocks/>
            </p:cNvGrpSpPr>
            <p:nvPr/>
          </p:nvGrpSpPr>
          <p:grpSpPr bwMode="auto">
            <a:xfrm>
              <a:off x="288" y="1966"/>
              <a:ext cx="569" cy="193"/>
              <a:chOff x="173" y="1968"/>
              <a:chExt cx="569" cy="193"/>
            </a:xfrm>
          </p:grpSpPr>
          <p:sp>
            <p:nvSpPr>
              <p:cNvPr id="1634329" name="Rectangle 25"/>
              <p:cNvSpPr>
                <a:spLocks noChangeArrowheads="1"/>
              </p:cNvSpPr>
              <p:nvPr/>
            </p:nvSpPr>
            <p:spPr bwMode="auto">
              <a:xfrm>
                <a:off x="173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V</a:t>
                </a:r>
              </a:p>
            </p:txBody>
          </p:sp>
          <p:sp>
            <p:nvSpPr>
              <p:cNvPr id="1634330" name="Rectangle 26"/>
              <p:cNvSpPr>
                <a:spLocks noChangeArrowheads="1"/>
              </p:cNvSpPr>
              <p:nvPr/>
            </p:nvSpPr>
            <p:spPr bwMode="auto">
              <a:xfrm>
                <a:off x="310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R</a:t>
                </a:r>
              </a:p>
            </p:txBody>
          </p:sp>
          <p:sp>
            <p:nvSpPr>
              <p:cNvPr id="1634331" name="Rectangle 27"/>
              <p:cNvSpPr>
                <a:spLocks noChangeArrowheads="1"/>
              </p:cNvSpPr>
              <p:nvPr/>
            </p:nvSpPr>
            <p:spPr bwMode="auto">
              <a:xfrm>
                <a:off x="454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W</a:t>
                </a:r>
              </a:p>
            </p:txBody>
          </p:sp>
          <p:sp>
            <p:nvSpPr>
              <p:cNvPr id="1634332" name="Rectangle 28"/>
              <p:cNvSpPr>
                <a:spLocks noChangeArrowheads="1"/>
              </p:cNvSpPr>
              <p:nvPr/>
            </p:nvSpPr>
            <p:spPr bwMode="auto">
              <a:xfrm>
                <a:off x="598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D</a:t>
                </a:r>
              </a:p>
            </p:txBody>
          </p:sp>
        </p:grpSp>
        <p:grpSp>
          <p:nvGrpSpPr>
            <p:cNvPr id="1634333" name="Group 29"/>
            <p:cNvGrpSpPr>
              <a:grpSpLocks/>
            </p:cNvGrpSpPr>
            <p:nvPr/>
          </p:nvGrpSpPr>
          <p:grpSpPr bwMode="auto">
            <a:xfrm>
              <a:off x="1082" y="1965"/>
              <a:ext cx="637" cy="195"/>
              <a:chOff x="1082" y="1967"/>
              <a:chExt cx="637" cy="195"/>
            </a:xfrm>
          </p:grpSpPr>
          <p:sp>
            <p:nvSpPr>
              <p:cNvPr id="1634334" name="Rectangle 30"/>
              <p:cNvSpPr>
                <a:spLocks noChangeArrowheads="1"/>
              </p:cNvSpPr>
              <p:nvPr/>
            </p:nvSpPr>
            <p:spPr bwMode="auto">
              <a:xfrm>
                <a:off x="1082" y="1967"/>
                <a:ext cx="493" cy="195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latin typeface="Verdana" charset="0"/>
                    <a:ea typeface="굴림" charset="-127"/>
                    <a:cs typeface="굴림" charset="-127"/>
                  </a:rPr>
                  <a:t>Tag</a:t>
                </a:r>
              </a:p>
            </p:txBody>
          </p:sp>
          <p:sp>
            <p:nvSpPr>
              <p:cNvPr id="1634335" name="Rectangle 31" descr="Large checker board"/>
              <p:cNvSpPr>
                <a:spLocks noChangeArrowheads="1"/>
              </p:cNvSpPr>
              <p:nvPr/>
            </p:nvSpPr>
            <p:spPr bwMode="auto">
              <a:xfrm>
                <a:off x="1575" y="1968"/>
                <a:ext cx="144" cy="193"/>
              </a:xfrm>
              <a:prstGeom prst="rect">
                <a:avLst/>
              </a:prstGeom>
              <a:pattFill prst="lgCheck">
                <a:fgClr>
                  <a:srgbClr val="FFCC66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34336" name="Rectangle 32"/>
            <p:cNvSpPr>
              <a:spLocks noChangeArrowheads="1"/>
            </p:cNvSpPr>
            <p:nvPr/>
          </p:nvSpPr>
          <p:spPr bwMode="auto">
            <a:xfrm>
              <a:off x="1931" y="1964"/>
              <a:ext cx="723" cy="195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PPN</a:t>
              </a:r>
            </a:p>
          </p:txBody>
        </p:sp>
        <p:sp>
          <p:nvSpPr>
            <p:cNvPr id="1634337" name="Rectangle 33" descr="Large checker board"/>
            <p:cNvSpPr>
              <a:spLocks noChangeArrowheads="1"/>
            </p:cNvSpPr>
            <p:nvPr/>
          </p:nvSpPr>
          <p:spPr bwMode="auto">
            <a:xfrm>
              <a:off x="2654" y="1965"/>
              <a:ext cx="144" cy="193"/>
            </a:xfrm>
            <a:prstGeom prst="rect">
              <a:avLst/>
            </a:prstGeom>
            <a:pattFill prst="lgCheck">
              <a:fgClr>
                <a:srgbClr val="FFCC66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4338" name="Rectangle 34"/>
            <p:cNvSpPr>
              <a:spLocks noChangeArrowheads="1"/>
            </p:cNvSpPr>
            <p:nvPr/>
          </p:nvSpPr>
          <p:spPr bwMode="auto">
            <a:xfrm>
              <a:off x="3120" y="1965"/>
              <a:ext cx="144" cy="193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L</a:t>
              </a:r>
            </a:p>
          </p:txBody>
        </p:sp>
      </p:grpSp>
      <p:sp>
        <p:nvSpPr>
          <p:cNvPr id="1634339" name="AutoShape 35"/>
          <p:cNvSpPr>
            <a:spLocks noChangeArrowheads="1"/>
          </p:cNvSpPr>
          <p:nvPr/>
        </p:nvSpPr>
        <p:spPr bwMode="auto">
          <a:xfrm>
            <a:off x="4022725" y="4346575"/>
            <a:ext cx="838200" cy="3016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4340" name="Line 36"/>
          <p:cNvSpPr>
            <a:spLocks noChangeShapeType="1"/>
          </p:cNvSpPr>
          <p:nvPr/>
        </p:nvSpPr>
        <p:spPr bwMode="auto">
          <a:xfrm>
            <a:off x="4632325" y="2422525"/>
            <a:ext cx="0" cy="1924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4341" name="Line 37"/>
          <p:cNvSpPr>
            <a:spLocks noChangeShapeType="1"/>
          </p:cNvSpPr>
          <p:nvPr/>
        </p:nvSpPr>
        <p:spPr bwMode="auto">
          <a:xfrm>
            <a:off x="4308475" y="343217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34342" name="Group 38"/>
          <p:cNvGrpSpPr>
            <a:grpSpLocks/>
          </p:cNvGrpSpPr>
          <p:nvPr/>
        </p:nvGrpSpPr>
        <p:grpSpPr bwMode="auto">
          <a:xfrm>
            <a:off x="457200" y="3422650"/>
            <a:ext cx="4724400" cy="311150"/>
            <a:chOff x="288" y="1964"/>
            <a:chExt cx="2976" cy="196"/>
          </a:xfrm>
        </p:grpSpPr>
        <p:grpSp>
          <p:nvGrpSpPr>
            <p:cNvPr id="1634343" name="Group 39"/>
            <p:cNvGrpSpPr>
              <a:grpSpLocks/>
            </p:cNvGrpSpPr>
            <p:nvPr/>
          </p:nvGrpSpPr>
          <p:grpSpPr bwMode="auto">
            <a:xfrm>
              <a:off x="288" y="1966"/>
              <a:ext cx="569" cy="193"/>
              <a:chOff x="173" y="1968"/>
              <a:chExt cx="569" cy="193"/>
            </a:xfrm>
          </p:grpSpPr>
          <p:sp>
            <p:nvSpPr>
              <p:cNvPr id="1634344" name="Rectangle 40"/>
              <p:cNvSpPr>
                <a:spLocks noChangeArrowheads="1"/>
              </p:cNvSpPr>
              <p:nvPr/>
            </p:nvSpPr>
            <p:spPr bwMode="auto">
              <a:xfrm>
                <a:off x="173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34345" name="Rectangle 41"/>
              <p:cNvSpPr>
                <a:spLocks noChangeArrowheads="1"/>
              </p:cNvSpPr>
              <p:nvPr/>
            </p:nvSpPr>
            <p:spPr bwMode="auto">
              <a:xfrm>
                <a:off x="310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34346" name="Rectangle 42"/>
              <p:cNvSpPr>
                <a:spLocks noChangeArrowheads="1"/>
              </p:cNvSpPr>
              <p:nvPr/>
            </p:nvSpPr>
            <p:spPr bwMode="auto">
              <a:xfrm>
                <a:off x="454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34347" name="Rectangle 43"/>
              <p:cNvSpPr>
                <a:spLocks noChangeArrowheads="1"/>
              </p:cNvSpPr>
              <p:nvPr/>
            </p:nvSpPr>
            <p:spPr bwMode="auto">
              <a:xfrm>
                <a:off x="598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1634348" name="Group 44"/>
            <p:cNvGrpSpPr>
              <a:grpSpLocks/>
            </p:cNvGrpSpPr>
            <p:nvPr/>
          </p:nvGrpSpPr>
          <p:grpSpPr bwMode="auto">
            <a:xfrm>
              <a:off x="1082" y="1965"/>
              <a:ext cx="637" cy="195"/>
              <a:chOff x="1082" y="1967"/>
              <a:chExt cx="637" cy="195"/>
            </a:xfrm>
          </p:grpSpPr>
          <p:sp>
            <p:nvSpPr>
              <p:cNvPr id="1634349" name="Rectangle 45"/>
              <p:cNvSpPr>
                <a:spLocks noChangeArrowheads="1"/>
              </p:cNvSpPr>
              <p:nvPr/>
            </p:nvSpPr>
            <p:spPr bwMode="auto">
              <a:xfrm>
                <a:off x="1082" y="1967"/>
                <a:ext cx="493" cy="195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34350" name="Rectangle 46" descr="Large checker board"/>
              <p:cNvSpPr>
                <a:spLocks noChangeArrowheads="1"/>
              </p:cNvSpPr>
              <p:nvPr/>
            </p:nvSpPr>
            <p:spPr bwMode="auto">
              <a:xfrm>
                <a:off x="1575" y="1968"/>
                <a:ext cx="144" cy="193"/>
              </a:xfrm>
              <a:prstGeom prst="rect">
                <a:avLst/>
              </a:prstGeom>
              <a:pattFill prst="lgCheck">
                <a:fgClr>
                  <a:srgbClr val="FFCC66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34351" name="Rectangle 47"/>
            <p:cNvSpPr>
              <a:spLocks noChangeArrowheads="1"/>
            </p:cNvSpPr>
            <p:nvPr/>
          </p:nvSpPr>
          <p:spPr bwMode="auto">
            <a:xfrm>
              <a:off x="1931" y="1964"/>
              <a:ext cx="723" cy="195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4352" name="Rectangle 48" descr="Large checker board"/>
            <p:cNvSpPr>
              <a:spLocks noChangeArrowheads="1"/>
            </p:cNvSpPr>
            <p:nvPr/>
          </p:nvSpPr>
          <p:spPr bwMode="auto">
            <a:xfrm>
              <a:off x="2654" y="1965"/>
              <a:ext cx="144" cy="193"/>
            </a:xfrm>
            <a:prstGeom prst="rect">
              <a:avLst/>
            </a:prstGeom>
            <a:pattFill prst="lgCheck">
              <a:fgClr>
                <a:srgbClr val="FFCC66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4353" name="Rectangle 49"/>
            <p:cNvSpPr>
              <a:spLocks noChangeArrowheads="1"/>
            </p:cNvSpPr>
            <p:nvPr/>
          </p:nvSpPr>
          <p:spPr bwMode="auto">
            <a:xfrm>
              <a:off x="3120" y="1965"/>
              <a:ext cx="144" cy="193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18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1634354" name="Group 50"/>
          <p:cNvGrpSpPr>
            <a:grpSpLocks/>
          </p:cNvGrpSpPr>
          <p:nvPr/>
        </p:nvGrpSpPr>
        <p:grpSpPr bwMode="auto">
          <a:xfrm>
            <a:off x="457200" y="3727450"/>
            <a:ext cx="4724400" cy="311150"/>
            <a:chOff x="288" y="1964"/>
            <a:chExt cx="2976" cy="196"/>
          </a:xfrm>
        </p:grpSpPr>
        <p:grpSp>
          <p:nvGrpSpPr>
            <p:cNvPr id="1634355" name="Group 51"/>
            <p:cNvGrpSpPr>
              <a:grpSpLocks/>
            </p:cNvGrpSpPr>
            <p:nvPr/>
          </p:nvGrpSpPr>
          <p:grpSpPr bwMode="auto">
            <a:xfrm>
              <a:off x="288" y="1966"/>
              <a:ext cx="569" cy="193"/>
              <a:chOff x="173" y="1968"/>
              <a:chExt cx="569" cy="193"/>
            </a:xfrm>
          </p:grpSpPr>
          <p:sp>
            <p:nvSpPr>
              <p:cNvPr id="1634356" name="Rectangle 52"/>
              <p:cNvSpPr>
                <a:spLocks noChangeArrowheads="1"/>
              </p:cNvSpPr>
              <p:nvPr/>
            </p:nvSpPr>
            <p:spPr bwMode="auto">
              <a:xfrm>
                <a:off x="173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34357" name="Rectangle 53"/>
              <p:cNvSpPr>
                <a:spLocks noChangeArrowheads="1"/>
              </p:cNvSpPr>
              <p:nvPr/>
            </p:nvSpPr>
            <p:spPr bwMode="auto">
              <a:xfrm>
                <a:off x="310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34358" name="Rectangle 54"/>
              <p:cNvSpPr>
                <a:spLocks noChangeArrowheads="1"/>
              </p:cNvSpPr>
              <p:nvPr/>
            </p:nvSpPr>
            <p:spPr bwMode="auto">
              <a:xfrm>
                <a:off x="454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34359" name="Rectangle 55"/>
              <p:cNvSpPr>
                <a:spLocks noChangeArrowheads="1"/>
              </p:cNvSpPr>
              <p:nvPr/>
            </p:nvSpPr>
            <p:spPr bwMode="auto">
              <a:xfrm>
                <a:off x="598" y="1968"/>
                <a:ext cx="144" cy="193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1634360" name="Group 56"/>
            <p:cNvGrpSpPr>
              <a:grpSpLocks/>
            </p:cNvGrpSpPr>
            <p:nvPr/>
          </p:nvGrpSpPr>
          <p:grpSpPr bwMode="auto">
            <a:xfrm>
              <a:off x="1082" y="1965"/>
              <a:ext cx="637" cy="195"/>
              <a:chOff x="1082" y="1967"/>
              <a:chExt cx="637" cy="195"/>
            </a:xfrm>
          </p:grpSpPr>
          <p:sp>
            <p:nvSpPr>
              <p:cNvPr id="1634361" name="Rectangle 57"/>
              <p:cNvSpPr>
                <a:spLocks noChangeArrowheads="1"/>
              </p:cNvSpPr>
              <p:nvPr/>
            </p:nvSpPr>
            <p:spPr bwMode="auto">
              <a:xfrm>
                <a:off x="1082" y="1967"/>
                <a:ext cx="493" cy="195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634362" name="Rectangle 58" descr="Large checker board"/>
              <p:cNvSpPr>
                <a:spLocks noChangeArrowheads="1"/>
              </p:cNvSpPr>
              <p:nvPr/>
            </p:nvSpPr>
            <p:spPr bwMode="auto">
              <a:xfrm>
                <a:off x="1575" y="1968"/>
                <a:ext cx="144" cy="193"/>
              </a:xfrm>
              <a:prstGeom prst="rect">
                <a:avLst/>
              </a:prstGeom>
              <a:pattFill prst="lgCheck">
                <a:fgClr>
                  <a:srgbClr val="FFCC66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1800"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34363" name="Rectangle 59"/>
            <p:cNvSpPr>
              <a:spLocks noChangeArrowheads="1"/>
            </p:cNvSpPr>
            <p:nvPr/>
          </p:nvSpPr>
          <p:spPr bwMode="auto">
            <a:xfrm>
              <a:off x="1931" y="1964"/>
              <a:ext cx="723" cy="195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4364" name="Rectangle 60" descr="Large checker board"/>
            <p:cNvSpPr>
              <a:spLocks noChangeArrowheads="1"/>
            </p:cNvSpPr>
            <p:nvPr/>
          </p:nvSpPr>
          <p:spPr bwMode="auto">
            <a:xfrm>
              <a:off x="2654" y="1965"/>
              <a:ext cx="144" cy="193"/>
            </a:xfrm>
            <a:prstGeom prst="rect">
              <a:avLst/>
            </a:prstGeom>
            <a:pattFill prst="lgCheck">
              <a:fgClr>
                <a:srgbClr val="FFCC66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34365" name="Rectangle 61"/>
            <p:cNvSpPr>
              <a:spLocks noChangeArrowheads="1"/>
            </p:cNvSpPr>
            <p:nvPr/>
          </p:nvSpPr>
          <p:spPr bwMode="auto">
            <a:xfrm>
              <a:off x="3120" y="1965"/>
              <a:ext cx="144" cy="193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18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cxnSp>
        <p:nvCxnSpPr>
          <p:cNvPr id="1634366" name="AutoShape 62"/>
          <p:cNvCxnSpPr>
            <a:cxnSpLocks noChangeShapeType="1"/>
            <a:stCxn id="1634365" idx="2"/>
            <a:endCxn id="1634339" idx="0"/>
          </p:cNvCxnSpPr>
          <p:nvPr/>
        </p:nvCxnSpPr>
        <p:spPr bwMode="auto">
          <a:xfrm rot="5400000">
            <a:off x="4691856" y="4121944"/>
            <a:ext cx="449263" cy="3016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34367" name="AutoShape 63"/>
          <p:cNvCxnSpPr>
            <a:cxnSpLocks noChangeShapeType="1"/>
            <a:stCxn id="1634339" idx="1"/>
            <a:endCxn id="1634320" idx="0"/>
          </p:cNvCxnSpPr>
          <p:nvPr/>
        </p:nvCxnSpPr>
        <p:spPr bwMode="auto">
          <a:xfrm rot="16200000" flipH="1">
            <a:off x="5225256" y="3874294"/>
            <a:ext cx="1036638" cy="2603500"/>
          </a:xfrm>
          <a:prstGeom prst="bentConnector3">
            <a:avLst>
              <a:gd name="adj1" fmla="val 5007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34368" name="Line 64"/>
          <p:cNvSpPr>
            <a:spLocks noChangeShapeType="1"/>
          </p:cNvSpPr>
          <p:nvPr/>
        </p:nvSpPr>
        <p:spPr bwMode="auto">
          <a:xfrm>
            <a:off x="3625850" y="4035425"/>
            <a:ext cx="0" cy="1285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4369" name="Line 65"/>
          <p:cNvSpPr>
            <a:spLocks noChangeShapeType="1"/>
          </p:cNvSpPr>
          <p:nvPr/>
        </p:nvSpPr>
        <p:spPr bwMode="auto">
          <a:xfrm>
            <a:off x="3625850" y="5321300"/>
            <a:ext cx="2662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4370" name="Line 66"/>
          <p:cNvSpPr>
            <a:spLocks noChangeShapeType="1"/>
          </p:cNvSpPr>
          <p:nvPr/>
        </p:nvSpPr>
        <p:spPr bwMode="auto">
          <a:xfrm>
            <a:off x="6288088" y="5321300"/>
            <a:ext cx="0" cy="373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F7E6-37E2-E849-BC15-87FEB208C3D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73218" name="Freeform 2"/>
          <p:cNvSpPr>
            <a:spLocks/>
          </p:cNvSpPr>
          <p:nvPr/>
        </p:nvSpPr>
        <p:spPr bwMode="auto">
          <a:xfrm>
            <a:off x="457200" y="2286000"/>
            <a:ext cx="3505200" cy="4067175"/>
          </a:xfrm>
          <a:custGeom>
            <a:avLst/>
            <a:gdLst/>
            <a:ahLst/>
            <a:cxnLst>
              <a:cxn ang="0">
                <a:pos x="2208" y="1944"/>
              </a:cxn>
              <a:cxn ang="0">
                <a:pos x="2208" y="2562"/>
              </a:cxn>
              <a:cxn ang="0">
                <a:pos x="0" y="2556"/>
              </a:cxn>
              <a:cxn ang="0">
                <a:pos x="0" y="6"/>
              </a:cxn>
              <a:cxn ang="0">
                <a:pos x="1980" y="0"/>
              </a:cxn>
            </a:cxnLst>
            <a:rect l="0" t="0" r="r" b="b"/>
            <a:pathLst>
              <a:path w="2208" h="2562">
                <a:moveTo>
                  <a:pt x="2208" y="1944"/>
                </a:moveTo>
                <a:lnTo>
                  <a:pt x="2208" y="2562"/>
                </a:lnTo>
                <a:lnTo>
                  <a:pt x="0" y="2556"/>
                </a:lnTo>
                <a:lnTo>
                  <a:pt x="0" y="6"/>
                </a:lnTo>
                <a:lnTo>
                  <a:pt x="1980" y="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19" name="Line 3"/>
          <p:cNvSpPr>
            <a:spLocks noChangeShapeType="1"/>
          </p:cNvSpPr>
          <p:nvPr/>
        </p:nvSpPr>
        <p:spPr bwMode="auto">
          <a:xfrm>
            <a:off x="1676400" y="57912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63500"/>
            <a:ext cx="6454775" cy="112871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Address Translation:</a:t>
            </a:r>
            <a:br>
              <a:rPr lang="en-US"/>
            </a:br>
            <a:r>
              <a:rPr lang="en-US" sz="2800" i="1"/>
              <a:t>putting it all together</a:t>
            </a:r>
            <a:endParaRPr lang="en-US" sz="4000"/>
          </a:p>
        </p:txBody>
      </p:sp>
      <p:sp>
        <p:nvSpPr>
          <p:cNvPr id="1673221" name="Rectangle 5"/>
          <p:cNvSpPr>
            <a:spLocks noChangeArrowheads="1"/>
          </p:cNvSpPr>
          <p:nvPr/>
        </p:nvSpPr>
        <p:spPr bwMode="auto">
          <a:xfrm>
            <a:off x="3048000" y="12176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Virtual Address</a:t>
            </a:r>
          </a:p>
        </p:txBody>
      </p:sp>
      <p:sp>
        <p:nvSpPr>
          <p:cNvPr id="1673222" name="Rectangle 6"/>
          <p:cNvSpPr>
            <a:spLocks noChangeArrowheads="1"/>
          </p:cNvSpPr>
          <p:nvPr/>
        </p:nvSpPr>
        <p:spPr bwMode="auto">
          <a:xfrm>
            <a:off x="3576638" y="19843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Lookup</a:t>
            </a:r>
          </a:p>
        </p:txBody>
      </p:sp>
      <p:sp>
        <p:nvSpPr>
          <p:cNvPr id="1673223" name="Rectangle 7" descr="90%"/>
          <p:cNvSpPr>
            <a:spLocks noChangeArrowheads="1"/>
          </p:cNvSpPr>
          <p:nvPr/>
        </p:nvSpPr>
        <p:spPr bwMode="auto">
          <a:xfrm>
            <a:off x="1636713" y="34369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Walk</a:t>
            </a:r>
          </a:p>
        </p:txBody>
      </p:sp>
      <p:sp>
        <p:nvSpPr>
          <p:cNvPr id="1673224" name="Rectangle 8" descr="90%"/>
          <p:cNvSpPr>
            <a:spLocks noChangeArrowheads="1"/>
          </p:cNvSpPr>
          <p:nvPr/>
        </p:nvSpPr>
        <p:spPr bwMode="auto">
          <a:xfrm>
            <a:off x="3048000" y="51816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Update TLB</a:t>
            </a:r>
          </a:p>
        </p:txBody>
      </p:sp>
      <p:sp>
        <p:nvSpPr>
          <p:cNvPr id="1673225" name="Rectangle 9"/>
          <p:cNvSpPr>
            <a:spLocks noChangeArrowheads="1"/>
          </p:cNvSpPr>
          <p:nvPr/>
        </p:nvSpPr>
        <p:spPr bwMode="auto">
          <a:xfrm>
            <a:off x="609600" y="51054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Page Fault</a:t>
            </a:r>
            <a:endParaRPr lang="en-US" sz="20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(OS loads page)</a:t>
            </a:r>
          </a:p>
        </p:txBody>
      </p:sp>
      <p:sp>
        <p:nvSpPr>
          <p:cNvPr id="1673226" name="Rectangle 10"/>
          <p:cNvSpPr>
            <a:spLocks noChangeArrowheads="1"/>
          </p:cNvSpPr>
          <p:nvPr/>
        </p:nvSpPr>
        <p:spPr bwMode="auto">
          <a:xfrm>
            <a:off x="5375275" y="34401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Check</a:t>
            </a:r>
          </a:p>
        </p:txBody>
      </p:sp>
      <p:sp>
        <p:nvSpPr>
          <p:cNvPr id="1673227" name="Rectangle 11"/>
          <p:cNvSpPr>
            <a:spLocks noChangeArrowheads="1"/>
          </p:cNvSpPr>
          <p:nvPr/>
        </p:nvSpPr>
        <p:spPr bwMode="auto">
          <a:xfrm>
            <a:off x="7469188" y="51609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(to cache)</a:t>
            </a:r>
          </a:p>
        </p:txBody>
      </p:sp>
      <p:sp>
        <p:nvSpPr>
          <p:cNvPr id="1673228" name="Line 12"/>
          <p:cNvSpPr>
            <a:spLocks noChangeShapeType="1"/>
          </p:cNvSpPr>
          <p:nvPr/>
        </p:nvSpPr>
        <p:spPr bwMode="auto">
          <a:xfrm>
            <a:off x="4160838" y="16478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29" name="Freeform 13"/>
          <p:cNvSpPr>
            <a:spLocks/>
          </p:cNvSpPr>
          <p:nvPr/>
        </p:nvSpPr>
        <p:spPr bwMode="auto">
          <a:xfrm>
            <a:off x="2565400" y="28321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0" name="Line 14"/>
          <p:cNvSpPr>
            <a:spLocks noChangeShapeType="1"/>
          </p:cNvSpPr>
          <p:nvPr/>
        </p:nvSpPr>
        <p:spPr bwMode="auto">
          <a:xfrm>
            <a:off x="4141788" y="30734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1" name="Rectangle 15"/>
          <p:cNvSpPr>
            <a:spLocks noChangeArrowheads="1"/>
          </p:cNvSpPr>
          <p:nvPr/>
        </p:nvSpPr>
        <p:spPr bwMode="auto">
          <a:xfrm>
            <a:off x="2786063" y="28892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miss</a:t>
            </a:r>
          </a:p>
        </p:txBody>
      </p:sp>
      <p:sp>
        <p:nvSpPr>
          <p:cNvPr id="1673232" name="Rectangle 16"/>
          <p:cNvSpPr>
            <a:spLocks noChangeArrowheads="1"/>
          </p:cNvSpPr>
          <p:nvPr/>
        </p:nvSpPr>
        <p:spPr bwMode="auto">
          <a:xfrm>
            <a:off x="5008563" y="29003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hit</a:t>
            </a:r>
          </a:p>
        </p:txBody>
      </p:sp>
      <p:sp>
        <p:nvSpPr>
          <p:cNvPr id="1673233" name="Freeform 17"/>
          <p:cNvSpPr>
            <a:spLocks/>
          </p:cNvSpPr>
          <p:nvPr/>
        </p:nvSpPr>
        <p:spPr bwMode="auto">
          <a:xfrm>
            <a:off x="1606550" y="42894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4" name="Line 18"/>
          <p:cNvSpPr>
            <a:spLocks noChangeShapeType="1"/>
          </p:cNvSpPr>
          <p:nvPr/>
        </p:nvSpPr>
        <p:spPr bwMode="auto">
          <a:xfrm>
            <a:off x="2503488" y="46370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5" name="Rectangle 19"/>
          <p:cNvSpPr>
            <a:spLocks noChangeArrowheads="1"/>
          </p:cNvSpPr>
          <p:nvPr/>
        </p:nvSpPr>
        <p:spPr bwMode="auto">
          <a:xfrm>
            <a:off x="628650" y="4283075"/>
            <a:ext cx="39243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b="1"/>
              <a:t>	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Ï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memory	       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Î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memory</a:t>
            </a:r>
          </a:p>
        </p:txBody>
      </p:sp>
      <p:sp>
        <p:nvSpPr>
          <p:cNvPr id="1673236" name="Freeform 20"/>
          <p:cNvSpPr>
            <a:spLocks/>
          </p:cNvSpPr>
          <p:nvPr/>
        </p:nvSpPr>
        <p:spPr bwMode="auto">
          <a:xfrm>
            <a:off x="5584825" y="42814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7" name="Line 21"/>
          <p:cNvSpPr>
            <a:spLocks noChangeShapeType="1"/>
          </p:cNvSpPr>
          <p:nvPr/>
        </p:nvSpPr>
        <p:spPr bwMode="auto">
          <a:xfrm>
            <a:off x="6113463" y="46085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8" name="Rectangle 22"/>
          <p:cNvSpPr>
            <a:spLocks noChangeArrowheads="1"/>
          </p:cNvSpPr>
          <p:nvPr/>
        </p:nvSpPr>
        <p:spPr bwMode="auto">
          <a:xfrm>
            <a:off x="4876800" y="44958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denied</a:t>
            </a:r>
          </a:p>
        </p:txBody>
      </p:sp>
      <p:sp>
        <p:nvSpPr>
          <p:cNvPr id="1673239" name="Rectangle 23"/>
          <p:cNvSpPr>
            <a:spLocks noChangeArrowheads="1"/>
          </p:cNvSpPr>
          <p:nvPr/>
        </p:nvSpPr>
        <p:spPr bwMode="auto">
          <a:xfrm>
            <a:off x="7002463" y="45069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permitted</a:t>
            </a:r>
          </a:p>
        </p:txBody>
      </p:sp>
      <p:sp>
        <p:nvSpPr>
          <p:cNvPr id="1673240" name="Rectangle 24"/>
          <p:cNvSpPr>
            <a:spLocks noChangeArrowheads="1"/>
          </p:cNvSpPr>
          <p:nvPr/>
        </p:nvSpPr>
        <p:spPr bwMode="auto">
          <a:xfrm>
            <a:off x="5264150" y="51038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Fault</a:t>
            </a:r>
          </a:p>
        </p:txBody>
      </p:sp>
      <p:sp>
        <p:nvSpPr>
          <p:cNvPr id="1673241" name="Rectangle 25"/>
          <p:cNvSpPr>
            <a:spLocks noChangeArrowheads="1"/>
          </p:cNvSpPr>
          <p:nvPr/>
        </p:nvSpPr>
        <p:spPr bwMode="auto">
          <a:xfrm>
            <a:off x="5551488" y="17843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2" name="Rectangle 26" descr="90%"/>
          <p:cNvSpPr>
            <a:spLocks noChangeArrowheads="1"/>
          </p:cNvSpPr>
          <p:nvPr/>
        </p:nvSpPr>
        <p:spPr bwMode="auto">
          <a:xfrm>
            <a:off x="5551488" y="20764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3" name="Rectangle 27"/>
          <p:cNvSpPr>
            <a:spLocks noChangeArrowheads="1"/>
          </p:cNvSpPr>
          <p:nvPr/>
        </p:nvSpPr>
        <p:spPr bwMode="auto">
          <a:xfrm>
            <a:off x="5551488" y="23558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4" name="Rectangle 28"/>
          <p:cNvSpPr>
            <a:spLocks noChangeArrowheads="1"/>
          </p:cNvSpPr>
          <p:nvPr/>
        </p:nvSpPr>
        <p:spPr bwMode="auto">
          <a:xfrm>
            <a:off x="6019800" y="16764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software</a:t>
            </a:r>
          </a:p>
        </p:txBody>
      </p:sp>
      <p:sp>
        <p:nvSpPr>
          <p:cNvPr id="1673245" name="Line 29"/>
          <p:cNvSpPr>
            <a:spLocks noChangeShapeType="1"/>
          </p:cNvSpPr>
          <p:nvPr/>
        </p:nvSpPr>
        <p:spPr bwMode="auto">
          <a:xfrm flipH="1">
            <a:off x="6096000" y="5943600"/>
            <a:ext cx="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6" name="Text Box 30"/>
          <p:cNvSpPr txBox="1">
            <a:spLocks noChangeArrowheads="1"/>
          </p:cNvSpPr>
          <p:nvPr/>
        </p:nvSpPr>
        <p:spPr bwMode="auto">
          <a:xfrm>
            <a:off x="4800600" y="61722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56127A"/>
                </a:solidFill>
                <a:latin typeface="Courier New" charset="0"/>
              </a:rPr>
              <a:t>SEGFAULT</a:t>
            </a:r>
          </a:p>
        </p:txBody>
      </p:sp>
      <p:sp>
        <p:nvSpPr>
          <p:cNvPr id="1673247" name="Rectangle 31"/>
          <p:cNvSpPr>
            <a:spLocks noChangeArrowheads="1"/>
          </p:cNvSpPr>
          <p:nvPr/>
        </p:nvSpPr>
        <p:spPr bwMode="auto">
          <a:xfrm>
            <a:off x="762000" y="1892300"/>
            <a:ext cx="2540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Restart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1313"/>
            <a:ext cx="8639175" cy="831850"/>
          </a:xfrm>
        </p:spPr>
        <p:txBody>
          <a:bodyPr/>
          <a:lstStyle/>
          <a:p>
            <a:r>
              <a:rPr lang="en-US"/>
              <a:t>Address Translation in CPU Pipeline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352800"/>
            <a:ext cx="8153400" cy="3124200"/>
          </a:xfrm>
        </p:spPr>
        <p:txBody>
          <a:bodyPr/>
          <a:lstStyle/>
          <a:p>
            <a:pPr marL="171450" indent="-171450"/>
            <a:r>
              <a:rPr lang="en-US" sz="2000"/>
              <a:t>Software handlers need </a:t>
            </a:r>
            <a:r>
              <a:rPr lang="en-US" sz="2000" i="1"/>
              <a:t>restartable</a:t>
            </a:r>
            <a:r>
              <a:rPr lang="en-US" sz="2000"/>
              <a:t> exception on page fault or protection violation</a:t>
            </a:r>
          </a:p>
          <a:p>
            <a:pPr marL="171450" indent="-171450"/>
            <a:r>
              <a:rPr lang="en-US" sz="2000"/>
              <a:t>Handling a TLB miss needs a </a:t>
            </a:r>
            <a:r>
              <a:rPr lang="en-US" sz="2000" i="1"/>
              <a:t>hardware</a:t>
            </a:r>
            <a:r>
              <a:rPr lang="en-US" sz="2000"/>
              <a:t> or </a:t>
            </a:r>
            <a:r>
              <a:rPr lang="en-US" sz="2000" i="1"/>
              <a:t>software</a:t>
            </a:r>
            <a:r>
              <a:rPr lang="en-US" sz="2000"/>
              <a:t> mechanism to refill TLB </a:t>
            </a:r>
          </a:p>
          <a:p>
            <a:pPr marL="171450" indent="-171450"/>
            <a:r>
              <a:rPr lang="en-US" sz="2000"/>
              <a:t>Need mechanisms to cope with the additional latency of a TLB:</a:t>
            </a:r>
          </a:p>
          <a:p>
            <a:pPr marL="631825" lvl="1" indent="-233363"/>
            <a:r>
              <a:rPr lang="en-US" sz="2000" i="1"/>
              <a:t>  </a:t>
            </a:r>
            <a:r>
              <a:rPr lang="en-US" sz="2000"/>
              <a:t>slow down the clock</a:t>
            </a:r>
            <a:endParaRPr lang="en-US" sz="2000" i="1"/>
          </a:p>
          <a:p>
            <a:pPr marL="631825" lvl="1" indent="-233363"/>
            <a:r>
              <a:rPr lang="en-US" sz="2000"/>
              <a:t>  pipeline the TLB and cache access</a:t>
            </a:r>
          </a:p>
          <a:p>
            <a:pPr marL="631825" lvl="1" indent="-233363"/>
            <a:r>
              <a:rPr lang="en-US" sz="2000"/>
              <a:t>  virtual address caches</a:t>
            </a:r>
          </a:p>
          <a:p>
            <a:pPr marL="631825" lvl="1" indent="-233363"/>
            <a:r>
              <a:rPr lang="en-US" sz="2000"/>
              <a:t>  parallel TLB/cache access</a:t>
            </a:r>
            <a:endParaRPr lang="en-US" sz="2000">
              <a:solidFill>
                <a:srgbClr val="56127A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5241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5241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  <p:bldP spid="1685536" grpId="0"/>
      <p:bldP spid="16855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8EA-0582-DE44-B9DA-7E7916FBC1B0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 Caches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08500"/>
            <a:ext cx="7848600" cy="16002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000"/>
              <a:t>one-step process in case of a hit (+)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/>
              <a:t>cache needs to be flushed on a context switch unless address space identifiers (ASIDs) included in tags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i="1"/>
              <a:t>aliasing problems </a:t>
            </a:r>
            <a:r>
              <a:rPr lang="en-US" sz="2000"/>
              <a:t>due to the sharing of pages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/>
              <a:t>maintaining cache coherence (-)   (</a:t>
            </a:r>
            <a:r>
              <a:rPr lang="en-US" sz="2000" i="1"/>
              <a:t>see</a:t>
            </a:r>
            <a:r>
              <a:rPr lang="en-US" sz="2000"/>
              <a:t> </a:t>
            </a:r>
            <a:r>
              <a:rPr lang="en-US" sz="2000" i="1"/>
              <a:t>later in course</a:t>
            </a:r>
            <a:r>
              <a:rPr lang="en-US" sz="2000"/>
              <a:t>)</a:t>
            </a:r>
          </a:p>
        </p:txBody>
      </p:sp>
      <p:grpSp>
        <p:nvGrpSpPr>
          <p:cNvPr id="1686532" name="Group 4"/>
          <p:cNvGrpSpPr>
            <a:grpSpLocks/>
          </p:cNvGrpSpPr>
          <p:nvPr/>
        </p:nvGrpSpPr>
        <p:grpSpPr bwMode="auto">
          <a:xfrm>
            <a:off x="1395413" y="1295400"/>
            <a:ext cx="5586412" cy="1155700"/>
            <a:chOff x="879" y="816"/>
            <a:chExt cx="3519" cy="728"/>
          </a:xfrm>
        </p:grpSpPr>
        <p:sp>
          <p:nvSpPr>
            <p:cNvPr id="1686533" name="Rectangle 5"/>
            <p:cNvSpPr>
              <a:spLocks noChangeArrowheads="1"/>
            </p:cNvSpPr>
            <p:nvPr/>
          </p:nvSpPr>
          <p:spPr bwMode="auto">
            <a:xfrm>
              <a:off x="2576" y="1016"/>
              <a:ext cx="752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4" name="Rectangle 6"/>
            <p:cNvSpPr>
              <a:spLocks noChangeArrowheads="1"/>
            </p:cNvSpPr>
            <p:nvPr/>
          </p:nvSpPr>
          <p:spPr bwMode="auto">
            <a:xfrm>
              <a:off x="879" y="1074"/>
              <a:ext cx="40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CPU</a:t>
              </a:r>
            </a:p>
          </p:txBody>
        </p:sp>
        <p:sp>
          <p:nvSpPr>
            <p:cNvPr id="1686535" name="Rectangle 7"/>
            <p:cNvSpPr>
              <a:spLocks noChangeArrowheads="1"/>
            </p:cNvSpPr>
            <p:nvPr/>
          </p:nvSpPr>
          <p:spPr bwMode="auto">
            <a:xfrm>
              <a:off x="912" y="1008"/>
              <a:ext cx="368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6" name="Rectangle 8"/>
            <p:cNvSpPr>
              <a:spLocks noChangeArrowheads="1"/>
            </p:cNvSpPr>
            <p:nvPr/>
          </p:nvSpPr>
          <p:spPr bwMode="auto">
            <a:xfrm>
              <a:off x="2599" y="1002"/>
              <a:ext cx="69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Cache</a:t>
              </a:r>
            </a:p>
          </p:txBody>
        </p:sp>
        <p:sp>
          <p:nvSpPr>
            <p:cNvPr id="1686537" name="Rectangle 9"/>
            <p:cNvSpPr>
              <a:spLocks noChangeArrowheads="1"/>
            </p:cNvSpPr>
            <p:nvPr/>
          </p:nvSpPr>
          <p:spPr bwMode="auto">
            <a:xfrm>
              <a:off x="1839" y="1082"/>
              <a:ext cx="38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TLB</a:t>
              </a:r>
            </a:p>
          </p:txBody>
        </p:sp>
        <p:sp>
          <p:nvSpPr>
            <p:cNvPr id="1686538" name="Rectangle 10"/>
            <p:cNvSpPr>
              <a:spLocks noChangeArrowheads="1"/>
            </p:cNvSpPr>
            <p:nvPr/>
          </p:nvSpPr>
          <p:spPr bwMode="auto">
            <a:xfrm>
              <a:off x="1800" y="1016"/>
              <a:ext cx="480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9" name="Rectangle 11"/>
            <p:cNvSpPr>
              <a:spLocks noChangeArrowheads="1"/>
            </p:cNvSpPr>
            <p:nvPr/>
          </p:nvSpPr>
          <p:spPr bwMode="auto">
            <a:xfrm>
              <a:off x="3758" y="1105"/>
              <a:ext cx="4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0" name="Rectangle 12"/>
            <p:cNvSpPr>
              <a:spLocks noChangeArrowheads="1"/>
            </p:cNvSpPr>
            <p:nvPr/>
          </p:nvSpPr>
          <p:spPr bwMode="auto">
            <a:xfrm>
              <a:off x="3728" y="936"/>
              <a:ext cx="656" cy="6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1" name="Line 13"/>
            <p:cNvSpPr>
              <a:spLocks noChangeShapeType="1"/>
            </p:cNvSpPr>
            <p:nvPr/>
          </p:nvSpPr>
          <p:spPr bwMode="auto">
            <a:xfrm>
              <a:off x="1304" y="120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2" name="Line 14"/>
            <p:cNvSpPr>
              <a:spLocks noChangeShapeType="1"/>
            </p:cNvSpPr>
            <p:nvPr/>
          </p:nvSpPr>
          <p:spPr bwMode="auto">
            <a:xfrm>
              <a:off x="2288" y="120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3" name="Rectangle 15"/>
            <p:cNvSpPr>
              <a:spLocks noChangeArrowheads="1"/>
            </p:cNvSpPr>
            <p:nvPr/>
          </p:nvSpPr>
          <p:spPr bwMode="auto">
            <a:xfrm>
              <a:off x="3703" y="1002"/>
              <a:ext cx="695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Primary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</p:txBody>
        </p:sp>
        <p:sp>
          <p:nvSpPr>
            <p:cNvPr id="1686544" name="Freeform 16"/>
            <p:cNvSpPr>
              <a:spLocks/>
            </p:cNvSpPr>
            <p:nvPr/>
          </p:nvSpPr>
          <p:spPr bwMode="auto">
            <a:xfrm>
              <a:off x="2376" y="864"/>
              <a:ext cx="1337" cy="337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0"/>
                </a:cxn>
                <a:cxn ang="0">
                  <a:pos x="1093" y="0"/>
                </a:cxn>
                <a:cxn ang="0">
                  <a:pos x="1093" y="336"/>
                </a:cxn>
                <a:cxn ang="0">
                  <a:pos x="1336" y="336"/>
                </a:cxn>
              </a:cxnLst>
              <a:rect l="0" t="0" r="r" b="b"/>
              <a:pathLst>
                <a:path w="1337" h="337">
                  <a:moveTo>
                    <a:pt x="0" y="336"/>
                  </a:moveTo>
                  <a:lnTo>
                    <a:pt x="0" y="0"/>
                  </a:lnTo>
                  <a:lnTo>
                    <a:pt x="1093" y="0"/>
                  </a:lnTo>
                  <a:lnTo>
                    <a:pt x="1093" y="336"/>
                  </a:lnTo>
                  <a:lnTo>
                    <a:pt x="1336" y="3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5" name="Rectangle 17"/>
            <p:cNvSpPr>
              <a:spLocks noChangeArrowheads="1"/>
            </p:cNvSpPr>
            <p:nvPr/>
          </p:nvSpPr>
          <p:spPr bwMode="auto">
            <a:xfrm>
              <a:off x="1335" y="986"/>
              <a:ext cx="3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6546" name="Rectangle 18"/>
            <p:cNvSpPr>
              <a:spLocks noChangeArrowheads="1"/>
            </p:cNvSpPr>
            <p:nvPr/>
          </p:nvSpPr>
          <p:spPr bwMode="auto">
            <a:xfrm>
              <a:off x="3456" y="816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</p:grpSp>
      <p:grpSp>
        <p:nvGrpSpPr>
          <p:cNvPr id="1686547" name="Group 19"/>
          <p:cNvGrpSpPr>
            <a:grpSpLocks/>
          </p:cNvGrpSpPr>
          <p:nvPr/>
        </p:nvGrpSpPr>
        <p:grpSpPr bwMode="auto">
          <a:xfrm>
            <a:off x="950913" y="2657475"/>
            <a:ext cx="7889875" cy="1622425"/>
            <a:chOff x="599" y="1586"/>
            <a:chExt cx="4970" cy="1022"/>
          </a:xfrm>
        </p:grpSpPr>
        <p:sp>
          <p:nvSpPr>
            <p:cNvPr id="1686548" name="Rectangle 20"/>
            <p:cNvSpPr>
              <a:spLocks noChangeArrowheads="1"/>
            </p:cNvSpPr>
            <p:nvPr/>
          </p:nvSpPr>
          <p:spPr bwMode="auto">
            <a:xfrm>
              <a:off x="599" y="1586"/>
              <a:ext cx="4302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latin typeface="Verdana" charset="0"/>
                </a:rPr>
                <a:t>Alternative: place the cache before the TLB</a:t>
              </a:r>
            </a:p>
          </p:txBody>
        </p:sp>
        <p:grpSp>
          <p:nvGrpSpPr>
            <p:cNvPr id="1686549" name="Group 21"/>
            <p:cNvGrpSpPr>
              <a:grpSpLocks/>
            </p:cNvGrpSpPr>
            <p:nvPr/>
          </p:nvGrpSpPr>
          <p:grpSpPr bwMode="auto">
            <a:xfrm>
              <a:off x="887" y="1834"/>
              <a:ext cx="4682" cy="774"/>
              <a:chOff x="887" y="1834"/>
              <a:chExt cx="4682" cy="774"/>
            </a:xfrm>
          </p:grpSpPr>
          <p:sp>
            <p:nvSpPr>
              <p:cNvPr id="1686550" name="Rectangle 22"/>
              <p:cNvSpPr>
                <a:spLocks noChangeArrowheads="1"/>
              </p:cNvSpPr>
              <p:nvPr/>
            </p:nvSpPr>
            <p:spPr bwMode="auto">
              <a:xfrm>
                <a:off x="1568" y="2192"/>
                <a:ext cx="752" cy="36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1" name="Rectangle 23"/>
              <p:cNvSpPr>
                <a:spLocks noChangeArrowheads="1"/>
              </p:cNvSpPr>
              <p:nvPr/>
            </p:nvSpPr>
            <p:spPr bwMode="auto">
              <a:xfrm>
                <a:off x="887" y="2242"/>
                <a:ext cx="407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CPU</a:t>
                </a:r>
              </a:p>
            </p:txBody>
          </p:sp>
          <p:sp>
            <p:nvSpPr>
              <p:cNvPr id="1686552" name="Rectangle 24"/>
              <p:cNvSpPr>
                <a:spLocks noChangeArrowheads="1"/>
              </p:cNvSpPr>
              <p:nvPr/>
            </p:nvSpPr>
            <p:spPr bwMode="auto">
              <a:xfrm>
                <a:off x="912" y="2168"/>
                <a:ext cx="368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3" name="Rectangle 25"/>
              <p:cNvSpPr>
                <a:spLocks noChangeArrowheads="1"/>
              </p:cNvSpPr>
              <p:nvPr/>
            </p:nvSpPr>
            <p:spPr bwMode="auto">
              <a:xfrm>
                <a:off x="1783" y="1834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VA</a:t>
                </a:r>
              </a:p>
            </p:txBody>
          </p:sp>
          <p:sp>
            <p:nvSpPr>
              <p:cNvPr id="1686554" name="Rectangle 26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1153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(StrongARM)</a:t>
                </a:r>
              </a:p>
            </p:txBody>
          </p:sp>
          <p:sp>
            <p:nvSpPr>
              <p:cNvPr id="1686555" name="Rectangle 27"/>
              <p:cNvSpPr>
                <a:spLocks noChangeArrowheads="1"/>
              </p:cNvSpPr>
              <p:nvPr/>
            </p:nvSpPr>
            <p:spPr bwMode="auto">
              <a:xfrm>
                <a:off x="1655" y="2178"/>
                <a:ext cx="587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Virtual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Cache</a:t>
                </a:r>
              </a:p>
            </p:txBody>
          </p:sp>
          <p:sp>
            <p:nvSpPr>
              <p:cNvPr id="1686556" name="Line 28"/>
              <p:cNvSpPr>
                <a:spLocks noChangeShapeType="1"/>
              </p:cNvSpPr>
              <p:nvPr/>
            </p:nvSpPr>
            <p:spPr bwMode="auto">
              <a:xfrm>
                <a:off x="1280" y="2376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7" name="Freeform 29"/>
              <p:cNvSpPr>
                <a:spLocks/>
              </p:cNvSpPr>
              <p:nvPr/>
            </p:nvSpPr>
            <p:spPr bwMode="auto">
              <a:xfrm>
                <a:off x="1368" y="2040"/>
                <a:ext cx="1337" cy="337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0" y="0"/>
                  </a:cxn>
                  <a:cxn ang="0">
                    <a:pos x="1093" y="0"/>
                  </a:cxn>
                  <a:cxn ang="0">
                    <a:pos x="1093" y="336"/>
                  </a:cxn>
                  <a:cxn ang="0">
                    <a:pos x="1336" y="336"/>
                  </a:cxn>
                </a:cxnLst>
                <a:rect l="0" t="0" r="r" b="b"/>
                <a:pathLst>
                  <a:path w="1337" h="337">
                    <a:moveTo>
                      <a:pt x="0" y="336"/>
                    </a:moveTo>
                    <a:lnTo>
                      <a:pt x="0" y="0"/>
                    </a:lnTo>
                    <a:lnTo>
                      <a:pt x="1093" y="0"/>
                    </a:lnTo>
                    <a:lnTo>
                      <a:pt x="1093" y="336"/>
                    </a:lnTo>
                    <a:lnTo>
                      <a:pt x="1336" y="336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8" name="Rectangle 30"/>
              <p:cNvSpPr>
                <a:spLocks noChangeArrowheads="1"/>
              </p:cNvSpPr>
              <p:nvPr/>
            </p:nvSpPr>
            <p:spPr bwMode="auto">
              <a:xfrm>
                <a:off x="3255" y="2162"/>
                <a:ext cx="299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PA</a:t>
                </a:r>
              </a:p>
            </p:txBody>
          </p:sp>
          <p:sp>
            <p:nvSpPr>
              <p:cNvPr id="1686559" name="Rectangle 31"/>
              <p:cNvSpPr>
                <a:spLocks noChangeArrowheads="1"/>
              </p:cNvSpPr>
              <p:nvPr/>
            </p:nvSpPr>
            <p:spPr bwMode="auto">
              <a:xfrm>
                <a:off x="2743" y="2266"/>
                <a:ext cx="38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TLB</a:t>
                </a:r>
              </a:p>
            </p:txBody>
          </p:sp>
          <p:sp>
            <p:nvSpPr>
              <p:cNvPr id="1686560" name="Rectangle 32"/>
              <p:cNvSpPr>
                <a:spLocks noChangeArrowheads="1"/>
              </p:cNvSpPr>
              <p:nvPr/>
            </p:nvSpPr>
            <p:spPr bwMode="auto">
              <a:xfrm>
                <a:off x="2704" y="2200"/>
                <a:ext cx="480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1" name="Rectangle 33"/>
              <p:cNvSpPr>
                <a:spLocks noChangeArrowheads="1"/>
              </p:cNvSpPr>
              <p:nvPr/>
            </p:nvSpPr>
            <p:spPr bwMode="auto">
              <a:xfrm>
                <a:off x="3758" y="2169"/>
                <a:ext cx="42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2" name="Rectangle 34"/>
              <p:cNvSpPr>
                <a:spLocks noChangeArrowheads="1"/>
              </p:cNvSpPr>
              <p:nvPr/>
            </p:nvSpPr>
            <p:spPr bwMode="auto">
              <a:xfrm>
                <a:off x="3728" y="2000"/>
                <a:ext cx="656" cy="60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3" name="Rectangle 35"/>
              <p:cNvSpPr>
                <a:spLocks noChangeArrowheads="1"/>
              </p:cNvSpPr>
              <p:nvPr/>
            </p:nvSpPr>
            <p:spPr bwMode="auto">
              <a:xfrm>
                <a:off x="3703" y="2066"/>
                <a:ext cx="695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Primary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686564" name="Line 36"/>
              <p:cNvSpPr>
                <a:spLocks noChangeShapeType="1"/>
              </p:cNvSpPr>
              <p:nvPr/>
            </p:nvSpPr>
            <p:spPr bwMode="auto">
              <a:xfrm>
                <a:off x="3192" y="2368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871-E9A7-5D4D-B91D-FDADE166058E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53400" cy="990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Aliasing in Virtual-Address Caches</a:t>
            </a: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1447800" y="2209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1447800" y="1981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7" name="Rectangle 5"/>
          <p:cNvSpPr>
            <a:spLocks noChangeArrowheads="1"/>
          </p:cNvSpPr>
          <p:nvPr/>
        </p:nvSpPr>
        <p:spPr bwMode="auto">
          <a:xfrm>
            <a:off x="1447800" y="1752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1447800" y="15240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9" name="Rectangle 7"/>
          <p:cNvSpPr>
            <a:spLocks noChangeArrowheads="1"/>
          </p:cNvSpPr>
          <p:nvPr/>
        </p:nvSpPr>
        <p:spPr bwMode="auto">
          <a:xfrm>
            <a:off x="14478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1447800" y="28956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1447800" y="2667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2" name="Rectangle 10"/>
          <p:cNvSpPr>
            <a:spLocks noChangeArrowheads="1"/>
          </p:cNvSpPr>
          <p:nvPr/>
        </p:nvSpPr>
        <p:spPr bwMode="auto">
          <a:xfrm>
            <a:off x="1447800" y="2438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124200" y="2819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3124200" y="2590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5" name="Rectangle 13"/>
          <p:cNvSpPr>
            <a:spLocks noChangeArrowheads="1"/>
          </p:cNvSpPr>
          <p:nvPr/>
        </p:nvSpPr>
        <p:spPr bwMode="auto">
          <a:xfrm>
            <a:off x="3124200" y="2362200"/>
            <a:ext cx="990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6" name="Rectangle 14"/>
          <p:cNvSpPr>
            <a:spLocks noChangeArrowheads="1"/>
          </p:cNvSpPr>
          <p:nvPr/>
        </p:nvSpPr>
        <p:spPr bwMode="auto">
          <a:xfrm>
            <a:off x="3124200" y="2133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2438400" y="16764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 flipV="1">
            <a:off x="2438400" y="2590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581025" y="1431925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687570" name="Line 18"/>
          <p:cNvSpPr>
            <a:spLocks noChangeShapeType="1"/>
          </p:cNvSpPr>
          <p:nvPr/>
        </p:nvSpPr>
        <p:spPr bwMode="auto">
          <a:xfrm>
            <a:off x="10668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1" name="Text Box 19"/>
          <p:cNvSpPr txBox="1">
            <a:spLocks noChangeArrowheads="1"/>
          </p:cNvSpPr>
          <p:nvPr/>
        </p:nvSpPr>
        <p:spPr bwMode="auto">
          <a:xfrm>
            <a:off x="581025" y="2803525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687572" name="Line 20"/>
          <p:cNvSpPr>
            <a:spLocks noChangeShapeType="1"/>
          </p:cNvSpPr>
          <p:nvPr/>
        </p:nvSpPr>
        <p:spPr bwMode="auto">
          <a:xfrm>
            <a:off x="1066800" y="2971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1279525" y="1157288"/>
            <a:ext cx="14382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Page Table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2871788" y="1738313"/>
            <a:ext cx="14779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 Pages</a:t>
            </a:r>
          </a:p>
        </p:txBody>
      </p:sp>
      <p:sp>
        <p:nvSpPr>
          <p:cNvPr id="1687575" name="Text Box 23"/>
          <p:cNvSpPr txBox="1">
            <a:spLocks noChangeArrowheads="1"/>
          </p:cNvSpPr>
          <p:nvPr/>
        </p:nvSpPr>
        <p:spPr bwMode="auto">
          <a:xfrm>
            <a:off x="2584450" y="2346325"/>
            <a:ext cx="4460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PA</a:t>
            </a:r>
            <a:endParaRPr lang="en-US" baseline="-25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7576" name="Rectangle 24"/>
          <p:cNvSpPr>
            <a:spLocks noChangeArrowheads="1"/>
          </p:cNvSpPr>
          <p:nvPr/>
        </p:nvSpPr>
        <p:spPr bwMode="auto">
          <a:xfrm>
            <a:off x="4876800" y="1524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7" name="Rectangle 25"/>
          <p:cNvSpPr>
            <a:spLocks noChangeArrowheads="1"/>
          </p:cNvSpPr>
          <p:nvPr/>
        </p:nvSpPr>
        <p:spPr bwMode="auto">
          <a:xfrm>
            <a:off x="4876800" y="17526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687578" name="Rectangle 26"/>
          <p:cNvSpPr>
            <a:spLocks noChangeArrowheads="1"/>
          </p:cNvSpPr>
          <p:nvPr/>
        </p:nvSpPr>
        <p:spPr bwMode="auto">
          <a:xfrm>
            <a:off x="4876800" y="19812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9" name="Rectangle 27"/>
          <p:cNvSpPr>
            <a:spLocks noChangeArrowheads="1"/>
          </p:cNvSpPr>
          <p:nvPr/>
        </p:nvSpPr>
        <p:spPr bwMode="auto">
          <a:xfrm>
            <a:off x="4876800" y="24384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687580" name="Rectangle 28"/>
          <p:cNvSpPr>
            <a:spLocks noChangeArrowheads="1"/>
          </p:cNvSpPr>
          <p:nvPr/>
        </p:nvSpPr>
        <p:spPr bwMode="auto">
          <a:xfrm>
            <a:off x="4876800" y="22098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1" name="Rectangle 29"/>
          <p:cNvSpPr>
            <a:spLocks noChangeArrowheads="1"/>
          </p:cNvSpPr>
          <p:nvPr/>
        </p:nvSpPr>
        <p:spPr bwMode="auto">
          <a:xfrm>
            <a:off x="4876800" y="2667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2" name="Rectangle 30"/>
          <p:cNvSpPr>
            <a:spLocks noChangeArrowheads="1"/>
          </p:cNvSpPr>
          <p:nvPr/>
        </p:nvSpPr>
        <p:spPr bwMode="auto">
          <a:xfrm>
            <a:off x="5791200" y="1524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3" name="Rectangle 31"/>
          <p:cNvSpPr>
            <a:spLocks noChangeArrowheads="1"/>
          </p:cNvSpPr>
          <p:nvPr/>
        </p:nvSpPr>
        <p:spPr bwMode="auto">
          <a:xfrm>
            <a:off x="5791200" y="17526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1st Copy of Data at PA</a:t>
            </a:r>
            <a:endParaRPr lang="en-US" baseline="-25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7584" name="Rectangle 32"/>
          <p:cNvSpPr>
            <a:spLocks noChangeArrowheads="1"/>
          </p:cNvSpPr>
          <p:nvPr/>
        </p:nvSpPr>
        <p:spPr bwMode="auto">
          <a:xfrm>
            <a:off x="5791200" y="19812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5" name="Rectangle 33"/>
          <p:cNvSpPr>
            <a:spLocks noChangeArrowheads="1"/>
          </p:cNvSpPr>
          <p:nvPr/>
        </p:nvSpPr>
        <p:spPr bwMode="auto">
          <a:xfrm>
            <a:off x="5791200" y="24384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2nd Copy of Data at PA</a:t>
            </a:r>
          </a:p>
        </p:txBody>
      </p:sp>
      <p:sp>
        <p:nvSpPr>
          <p:cNvPr id="1687586" name="Rectangle 34"/>
          <p:cNvSpPr>
            <a:spLocks noChangeArrowheads="1"/>
          </p:cNvSpPr>
          <p:nvPr/>
        </p:nvSpPr>
        <p:spPr bwMode="auto">
          <a:xfrm>
            <a:off x="5791200" y="22098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7" name="Rectangle 35"/>
          <p:cNvSpPr>
            <a:spLocks noChangeArrowheads="1"/>
          </p:cNvSpPr>
          <p:nvPr/>
        </p:nvSpPr>
        <p:spPr bwMode="auto">
          <a:xfrm>
            <a:off x="5791200" y="2667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8" name="Text Box 36"/>
          <p:cNvSpPr txBox="1">
            <a:spLocks noChangeArrowheads="1"/>
          </p:cNvSpPr>
          <p:nvPr/>
        </p:nvSpPr>
        <p:spPr bwMode="auto">
          <a:xfrm>
            <a:off x="4999038" y="1157288"/>
            <a:ext cx="6048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6808788" y="1157288"/>
            <a:ext cx="7254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</a:t>
            </a:r>
          </a:p>
        </p:txBody>
      </p:sp>
      <p:sp>
        <p:nvSpPr>
          <p:cNvPr id="1687590" name="Text Box 38"/>
          <p:cNvSpPr txBox="1">
            <a:spLocks noChangeArrowheads="1"/>
          </p:cNvSpPr>
          <p:nvPr/>
        </p:nvSpPr>
        <p:spPr bwMode="auto">
          <a:xfrm>
            <a:off x="838200" y="3429000"/>
            <a:ext cx="33528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Two virtual pages share one physical page</a:t>
            </a:r>
          </a:p>
        </p:txBody>
      </p:sp>
      <p:sp>
        <p:nvSpPr>
          <p:cNvPr id="1687591" name="Text Box 39"/>
          <p:cNvSpPr txBox="1">
            <a:spLocks noChangeArrowheads="1"/>
          </p:cNvSpPr>
          <p:nvPr/>
        </p:nvSpPr>
        <p:spPr bwMode="auto">
          <a:xfrm>
            <a:off x="4572000" y="2971800"/>
            <a:ext cx="42672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Virtual cache can have two copies of same physical data. Writes to one copy not visible to reads of other!</a:t>
            </a:r>
          </a:p>
        </p:txBody>
      </p:sp>
      <p:sp>
        <p:nvSpPr>
          <p:cNvPr id="1687592" name="Text Box 40"/>
          <p:cNvSpPr txBox="1">
            <a:spLocks noChangeArrowheads="1"/>
          </p:cNvSpPr>
          <p:nvPr/>
        </p:nvSpPr>
        <p:spPr bwMode="auto">
          <a:xfrm>
            <a:off x="457200" y="4648200"/>
            <a:ext cx="8153400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General Solution: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Disallow aliases to coexist in cache</a:t>
            </a:r>
          </a:p>
          <a:p>
            <a:pPr algn="l">
              <a:lnSpc>
                <a:spcPct val="90000"/>
              </a:lnSpc>
            </a:pPr>
            <a:r>
              <a:rPr lang="en-US" sz="2000">
                <a:latin typeface="Verdana" charset="0"/>
              </a:rPr>
              <a:t>Software (i.e., OS) solution for direct-mapped cache</a:t>
            </a:r>
          </a:p>
          <a:p>
            <a:pPr lvl="1" algn="l">
              <a:lnSpc>
                <a:spcPct val="90000"/>
              </a:lnSpc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VAs of shared pages must agree in cache index bits; this ensures all VAs accessing same PA will conflict in direct-mapped cache (early SPARCs)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9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957-B76A-684D-9E9A-F0DABF08F98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72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Quiz 2: Tuesday March 3.  Covers Lectures 6-8, PS2, and Lab 2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BD13E-718A-3A45-8178-09E34FD5CB27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6763" cy="10048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Concurrent Access to TLB &amp; Cache</a:t>
            </a:r>
          </a:p>
        </p:txBody>
      </p:sp>
      <p:sp>
        <p:nvSpPr>
          <p:cNvPr id="1689603" name="Rectangle 3"/>
          <p:cNvSpPr>
            <a:spLocks noChangeArrowheads="1"/>
          </p:cNvSpPr>
          <p:nvPr/>
        </p:nvSpPr>
        <p:spPr bwMode="auto">
          <a:xfrm>
            <a:off x="685800" y="4800600"/>
            <a:ext cx="7769225" cy="17351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Index</a:t>
            </a:r>
            <a:r>
              <a:rPr lang="en-US" sz="200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000">
                <a:latin typeface="Verdana" charset="0"/>
              </a:rPr>
              <a:t>L is available without consulting the TLB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000">
                <a:latin typeface="Symbol" charset="2"/>
              </a:rPr>
              <a:t>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 and TLB accesses can begin simultaneously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Tag comparison is made after both accesses are completed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Cases:</a:t>
            </a:r>
            <a:r>
              <a:rPr lang="en-US" sz="2000" i="1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800" i="1">
                <a:solidFill>
                  <a:srgbClr val="56127A"/>
                </a:solidFill>
                <a:latin typeface="Verdana" charset="0"/>
              </a:rPr>
              <a:t>L + b = k,  L + b &lt; k,  L + b &gt; k</a:t>
            </a:r>
          </a:p>
        </p:txBody>
      </p:sp>
      <p:grpSp>
        <p:nvGrpSpPr>
          <p:cNvPr id="1689604" name="Group 4"/>
          <p:cNvGrpSpPr>
            <a:grpSpLocks/>
          </p:cNvGrpSpPr>
          <p:nvPr/>
        </p:nvGrpSpPr>
        <p:grpSpPr bwMode="auto">
          <a:xfrm>
            <a:off x="198438" y="1287463"/>
            <a:ext cx="8335962" cy="3490912"/>
            <a:chOff x="125" y="811"/>
            <a:chExt cx="5251" cy="2199"/>
          </a:xfrm>
        </p:grpSpPr>
        <p:sp>
          <p:nvSpPr>
            <p:cNvPr id="1689605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6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7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8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9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VPN                          L         b</a:t>
              </a:r>
            </a:p>
          </p:txBody>
        </p:sp>
        <p:sp>
          <p:nvSpPr>
            <p:cNvPr id="1689610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1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2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37" y="0"/>
                </a:cxn>
                <a:cxn ang="0">
                  <a:pos x="760" y="72"/>
                </a:cxn>
              </a:cxnLst>
              <a:rect l="0" t="0" r="r" b="b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3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4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TLB</a:t>
              </a:r>
            </a:p>
          </p:txBody>
        </p:sp>
        <p:sp>
          <p:nvSpPr>
            <p:cNvPr id="1689615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6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 Cache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b</a:t>
              </a:r>
              <a:r>
                <a:rPr lang="en-US" sz="1800">
                  <a:latin typeface="Verdana" charset="0"/>
                </a:rPr>
                <a:t>-byte block</a:t>
              </a:r>
            </a:p>
          </p:txBody>
        </p:sp>
        <p:sp>
          <p:nvSpPr>
            <p:cNvPr id="1689617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8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PPN                      Page Offset</a:t>
              </a:r>
            </a:p>
          </p:txBody>
        </p:sp>
        <p:sp>
          <p:nvSpPr>
            <p:cNvPr id="1689619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0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1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2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32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89623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2"/>
                </a:cxn>
                <a:cxn ang="0">
                  <a:pos x="1200" y="312"/>
                </a:cxn>
              </a:cxnLst>
              <a:rect l="0" t="0" r="r" b="b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4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/>
              <a:ahLst/>
              <a:cxnLst>
                <a:cxn ang="0">
                  <a:pos x="672" y="0"/>
                </a:cxn>
                <a:cxn ang="0">
                  <a:pos x="672" y="760"/>
                </a:cxn>
                <a:cxn ang="0">
                  <a:pos x="0" y="760"/>
                </a:cxn>
              </a:cxnLst>
              <a:rect l="0" t="0" r="r" b="b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5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6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09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hit?</a:t>
              </a:r>
            </a:p>
          </p:txBody>
        </p:sp>
        <p:sp>
          <p:nvSpPr>
            <p:cNvPr id="1689627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49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689628" name="Rectangle 28"/>
            <p:cNvSpPr>
              <a:spLocks noChangeArrowheads="1"/>
            </p:cNvSpPr>
            <p:nvPr/>
          </p:nvSpPr>
          <p:spPr bwMode="auto">
            <a:xfrm>
              <a:off x="3641" y="2616"/>
              <a:ext cx="11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Physical Tag</a:t>
              </a:r>
            </a:p>
          </p:txBody>
        </p:sp>
        <p:sp>
          <p:nvSpPr>
            <p:cNvPr id="1689629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1" y="80"/>
                </a:cxn>
                <a:cxn ang="0">
                  <a:pos x="2096" y="80"/>
                </a:cxn>
                <a:cxn ang="0">
                  <a:pos x="2160" y="0"/>
                </a:cxn>
              </a:cxnLst>
              <a:rect l="0" t="0" r="r" b="b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0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4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89631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3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9632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1689633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4" name="Rectangle 34"/>
            <p:cNvSpPr>
              <a:spLocks noChangeArrowheads="1"/>
            </p:cNvSpPr>
            <p:nvPr/>
          </p:nvSpPr>
          <p:spPr bwMode="auto">
            <a:xfrm>
              <a:off x="4567" y="811"/>
              <a:ext cx="640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Index</a:t>
              </a:r>
            </a:p>
          </p:txBody>
        </p:sp>
        <p:sp>
          <p:nvSpPr>
            <p:cNvPr id="1689635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0"/>
                </a:cxn>
                <a:cxn ang="0">
                  <a:pos x="1448" y="0"/>
                </a:cxn>
                <a:cxn ang="0">
                  <a:pos x="1448" y="536"/>
                </a:cxn>
              </a:cxnLst>
              <a:rect l="0" t="0" r="r" b="b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6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7" name="Rectangle 37"/>
            <p:cNvSpPr>
              <a:spLocks noChangeArrowheads="1"/>
            </p:cNvSpPr>
            <p:nvPr/>
          </p:nvSpPr>
          <p:spPr bwMode="auto">
            <a:xfrm>
              <a:off x="3152" y="1496"/>
              <a:ext cx="1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4D6E-CA00-414E-8EB9-BE500EA627F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07400" cy="10795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Virtual-Index Physical-Tag Caches: </a:t>
            </a:r>
            <a:r>
              <a:rPr lang="en-US" sz="2400"/>
              <a:t>Associative Organization</a:t>
            </a: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914400" y="6022975"/>
            <a:ext cx="72390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How does this scheme scale to larger caches?</a:t>
            </a:r>
            <a:endParaRPr lang="en-US" sz="2400">
              <a:solidFill>
                <a:schemeClr val="tx2"/>
              </a:solidFill>
              <a:latin typeface="Verdana" charset="0"/>
            </a:endParaRPr>
          </a:p>
        </p:txBody>
      </p:sp>
      <p:grpSp>
        <p:nvGrpSpPr>
          <p:cNvPr id="1690628" name="Group 4"/>
          <p:cNvGrpSpPr>
            <a:grpSpLocks/>
          </p:cNvGrpSpPr>
          <p:nvPr/>
        </p:nvGrpSpPr>
        <p:grpSpPr bwMode="auto">
          <a:xfrm>
            <a:off x="228600" y="1498600"/>
            <a:ext cx="8780463" cy="4064000"/>
            <a:chOff x="144" y="824"/>
            <a:chExt cx="5531" cy="2560"/>
          </a:xfrm>
        </p:grpSpPr>
        <p:sp>
          <p:nvSpPr>
            <p:cNvPr id="1690629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0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1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VPN          a       L = k-b       b</a:t>
              </a:r>
            </a:p>
          </p:txBody>
        </p:sp>
        <p:sp>
          <p:nvSpPr>
            <p:cNvPr id="1690632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3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4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8" y="0"/>
                </a:cxn>
                <a:cxn ang="0">
                  <a:pos x="1009" y="0"/>
                </a:cxn>
                <a:cxn ang="0">
                  <a:pos x="1040" y="64"/>
                </a:cxn>
              </a:cxnLst>
              <a:rect l="0" t="0" r="r" b="b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5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TLB</a:t>
              </a:r>
            </a:p>
          </p:txBody>
        </p:sp>
        <p:sp>
          <p:nvSpPr>
            <p:cNvPr id="1690636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7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</p:txBody>
        </p:sp>
        <p:sp>
          <p:nvSpPr>
            <p:cNvPr id="1690638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9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 PPN                   Page Offset</a:t>
              </a:r>
            </a:p>
          </p:txBody>
        </p:sp>
        <p:sp>
          <p:nvSpPr>
            <p:cNvPr id="1690640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1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2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3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4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90645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2392" y="88"/>
                </a:cxn>
              </a:cxnLst>
              <a:rect l="0" t="0" r="r" b="b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6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8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hit?</a:t>
              </a:r>
            </a:p>
          </p:txBody>
        </p:sp>
        <p:sp>
          <p:nvSpPr>
            <p:cNvPr id="1690647" name="Rectangle 23"/>
            <p:cNvSpPr>
              <a:spLocks noChangeArrowheads="1"/>
            </p:cNvSpPr>
            <p:nvPr/>
          </p:nvSpPr>
          <p:spPr bwMode="auto">
            <a:xfrm>
              <a:off x="4999" y="3106"/>
              <a:ext cx="455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690648" name="Rectangle 24"/>
            <p:cNvSpPr>
              <a:spLocks noChangeArrowheads="1"/>
            </p:cNvSpPr>
            <p:nvPr/>
          </p:nvSpPr>
          <p:spPr bwMode="auto">
            <a:xfrm>
              <a:off x="4620" y="1930"/>
              <a:ext cx="430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Phy.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90649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9" y="120"/>
                </a:cxn>
                <a:cxn ang="0">
                  <a:pos x="1863" y="120"/>
                </a:cxn>
                <a:cxn ang="0">
                  <a:pos x="1920" y="0"/>
                </a:cxn>
              </a:cxnLst>
              <a:rect l="0" t="0" r="r" b="b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0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7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90651" name="Rectangle 27"/>
            <p:cNvSpPr>
              <a:spLocks noChangeArrowheads="1"/>
            </p:cNvSpPr>
            <p:nvPr/>
          </p:nvSpPr>
          <p:spPr bwMode="auto">
            <a:xfrm>
              <a:off x="192" y="960"/>
              <a:ext cx="33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90652" name="Rectangle 28"/>
            <p:cNvSpPr>
              <a:spLocks noChangeArrowheads="1"/>
            </p:cNvSpPr>
            <p:nvPr/>
          </p:nvSpPr>
          <p:spPr bwMode="auto">
            <a:xfrm>
              <a:off x="144" y="2064"/>
              <a:ext cx="3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1690653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4" name="Rectangle 30"/>
            <p:cNvSpPr>
              <a:spLocks noChangeArrowheads="1"/>
            </p:cNvSpPr>
            <p:nvPr/>
          </p:nvSpPr>
          <p:spPr bwMode="auto">
            <a:xfrm>
              <a:off x="5088" y="864"/>
              <a:ext cx="587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Index</a:t>
              </a:r>
            </a:p>
          </p:txBody>
        </p:sp>
        <p:sp>
          <p:nvSpPr>
            <p:cNvPr id="1690655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1288" y="0"/>
                </a:cxn>
                <a:cxn ang="0">
                  <a:pos x="1288" y="568"/>
                </a:cxn>
              </a:cxnLst>
              <a:rect l="0" t="0" r="r" b="b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6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7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1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  <p:sp>
          <p:nvSpPr>
            <p:cNvPr id="1690658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</p:txBody>
        </p:sp>
        <p:sp>
          <p:nvSpPr>
            <p:cNvPr id="1690659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576"/>
                </a:cxn>
              </a:cxnLst>
              <a:rect l="0" t="0" r="r" b="b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0" name="Line 36"/>
            <p:cNvSpPr>
              <a:spLocks noChangeShapeType="1"/>
            </p:cNvSpPr>
            <p:nvPr/>
          </p:nvSpPr>
          <p:spPr bwMode="auto">
            <a:xfrm>
              <a:off x="2102" y="2136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1" name="Line 37"/>
            <p:cNvSpPr>
              <a:spLocks noChangeShapeType="1"/>
            </p:cNvSpPr>
            <p:nvPr/>
          </p:nvSpPr>
          <p:spPr bwMode="auto">
            <a:xfrm>
              <a:off x="2110" y="1000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0662" name="Group 38"/>
            <p:cNvGrpSpPr>
              <a:grpSpLocks/>
            </p:cNvGrpSpPr>
            <p:nvPr/>
          </p:nvGrpSpPr>
          <p:grpSpPr bwMode="auto">
            <a:xfrm>
              <a:off x="4552" y="962"/>
              <a:ext cx="283" cy="254"/>
              <a:chOff x="4600" y="866"/>
              <a:chExt cx="283" cy="254"/>
            </a:xfrm>
          </p:grpSpPr>
          <p:grpSp>
            <p:nvGrpSpPr>
              <p:cNvPr id="1690663" name="Group 39"/>
              <p:cNvGrpSpPr>
                <a:grpSpLocks/>
              </p:cNvGrpSpPr>
              <p:nvPr/>
            </p:nvGrpSpPr>
            <p:grpSpPr bwMode="auto">
              <a:xfrm>
                <a:off x="4600" y="1088"/>
                <a:ext cx="208" cy="32"/>
                <a:chOff x="4600" y="1088"/>
                <a:chExt cx="208" cy="32"/>
              </a:xfrm>
            </p:grpSpPr>
            <p:sp>
              <p:nvSpPr>
                <p:cNvPr id="1690664" name="Oval 40"/>
                <p:cNvSpPr>
                  <a:spLocks noChangeArrowheads="1"/>
                </p:cNvSpPr>
                <p:nvPr/>
              </p:nvSpPr>
              <p:spPr bwMode="auto">
                <a:xfrm>
                  <a:off x="4600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5" name="Oval 41"/>
                <p:cNvSpPr>
                  <a:spLocks noChangeArrowheads="1"/>
                </p:cNvSpPr>
                <p:nvPr/>
              </p:nvSpPr>
              <p:spPr bwMode="auto">
                <a:xfrm>
                  <a:off x="4696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6" name="Oval 42"/>
                <p:cNvSpPr>
                  <a:spLocks noChangeArrowheads="1"/>
                </p:cNvSpPr>
                <p:nvPr/>
              </p:nvSpPr>
              <p:spPr bwMode="auto">
                <a:xfrm>
                  <a:off x="4792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90667" name="Rectangle 43"/>
              <p:cNvSpPr>
                <a:spLocks noChangeArrowheads="1"/>
              </p:cNvSpPr>
              <p:nvPr/>
            </p:nvSpPr>
            <p:spPr bwMode="auto">
              <a:xfrm>
                <a:off x="4615" y="866"/>
                <a:ext cx="268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2</a:t>
                </a:r>
                <a:r>
                  <a:rPr lang="en-US" sz="2000" baseline="40000">
                    <a:solidFill>
                      <a:srgbClr val="56127A"/>
                    </a:solidFill>
                    <a:latin typeface="Verdana" charset="0"/>
                  </a:rPr>
                  <a:t>a</a:t>
                </a:r>
              </a:p>
            </p:txBody>
          </p:sp>
        </p:grpSp>
        <p:sp>
          <p:nvSpPr>
            <p:cNvPr id="169066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9067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0679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690680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1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2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90683" name="Rectangle 59"/>
            <p:cNvSpPr>
              <a:spLocks noChangeArrowheads="1"/>
            </p:cNvSpPr>
            <p:nvPr/>
          </p:nvSpPr>
          <p:spPr bwMode="auto">
            <a:xfrm>
              <a:off x="4679" y="2682"/>
              <a:ext cx="268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baseline="40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grpSp>
          <p:nvGrpSpPr>
            <p:cNvPr id="1690684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690685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6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7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90688" name="Rectangle 64"/>
          <p:cNvSpPr>
            <a:spLocks noChangeArrowheads="1"/>
          </p:cNvSpPr>
          <p:nvPr/>
        </p:nvSpPr>
        <p:spPr bwMode="auto">
          <a:xfrm>
            <a:off x="304800" y="5489575"/>
            <a:ext cx="854551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After the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PPN</a:t>
            </a:r>
            <a:r>
              <a:rPr lang="en-US" sz="240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400">
                <a:latin typeface="Verdana" charset="0"/>
              </a:rPr>
              <a:t>is known,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 baseline="40000">
                <a:solidFill>
                  <a:srgbClr val="56127A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physical tags are compared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E31-E88C-FE43-9B6C-F7587932BAFB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422275"/>
            <a:ext cx="8832850" cy="927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Concurrent Access to TLB &amp; Large L1</a:t>
            </a:r>
            <a:br>
              <a:rPr lang="en-US"/>
            </a:br>
            <a:r>
              <a:rPr lang="en-US" sz="2000"/>
              <a:t>The problem with L1 &gt; Page size</a:t>
            </a:r>
            <a:endParaRPr lang="en-US" sz="2000" i="1"/>
          </a:p>
        </p:txBody>
      </p:sp>
      <p:sp>
        <p:nvSpPr>
          <p:cNvPr id="1692675" name="Rectangle 3"/>
          <p:cNvSpPr>
            <a:spLocks noChangeArrowheads="1"/>
          </p:cNvSpPr>
          <p:nvPr/>
        </p:nvSpPr>
        <p:spPr bwMode="auto">
          <a:xfrm>
            <a:off x="1828800" y="5478463"/>
            <a:ext cx="56165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Can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VA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and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VA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both map to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PA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? </a:t>
            </a:r>
          </a:p>
        </p:txBody>
      </p:sp>
      <p:sp>
        <p:nvSpPr>
          <p:cNvPr id="1692676" name="Line 4"/>
          <p:cNvSpPr>
            <a:spLocks noChangeShapeType="1"/>
          </p:cNvSpPr>
          <p:nvPr/>
        </p:nvSpPr>
        <p:spPr bwMode="auto">
          <a:xfrm>
            <a:off x="5534025" y="38481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77" name="Rectangle 5"/>
          <p:cNvSpPr>
            <a:spLocks noChangeArrowheads="1"/>
          </p:cNvSpPr>
          <p:nvPr/>
        </p:nvSpPr>
        <p:spPr bwMode="auto">
          <a:xfrm>
            <a:off x="863600" y="20066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78" name="Rectangle 6"/>
          <p:cNvSpPr>
            <a:spLocks noChangeArrowheads="1"/>
          </p:cNvSpPr>
          <p:nvPr/>
        </p:nvSpPr>
        <p:spPr bwMode="auto">
          <a:xfrm>
            <a:off x="879475" y="20066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         a    Page Offset    b</a:t>
            </a:r>
          </a:p>
        </p:txBody>
      </p:sp>
      <p:sp>
        <p:nvSpPr>
          <p:cNvPr id="1692679" name="Line 7"/>
          <p:cNvSpPr>
            <a:spLocks noChangeShapeType="1"/>
          </p:cNvSpPr>
          <p:nvPr/>
        </p:nvSpPr>
        <p:spPr bwMode="auto">
          <a:xfrm>
            <a:off x="3860800" y="20193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0" name="Freeform 8"/>
          <p:cNvSpPr>
            <a:spLocks/>
          </p:cNvSpPr>
          <p:nvPr/>
        </p:nvSpPr>
        <p:spPr bwMode="auto">
          <a:xfrm>
            <a:off x="3403600" y="1866900"/>
            <a:ext cx="2109788" cy="10318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1" name="Rectangle 9"/>
          <p:cNvSpPr>
            <a:spLocks noChangeArrowheads="1"/>
          </p:cNvSpPr>
          <p:nvPr/>
        </p:nvSpPr>
        <p:spPr bwMode="auto">
          <a:xfrm>
            <a:off x="1841500" y="26939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TLB</a:t>
            </a:r>
          </a:p>
        </p:txBody>
      </p:sp>
      <p:sp>
        <p:nvSpPr>
          <p:cNvPr id="1692682" name="Line 10"/>
          <p:cNvSpPr>
            <a:spLocks noChangeShapeType="1"/>
          </p:cNvSpPr>
          <p:nvPr/>
        </p:nvSpPr>
        <p:spPr bwMode="auto">
          <a:xfrm>
            <a:off x="2527300" y="3352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3" name="Rectangle 11"/>
          <p:cNvSpPr>
            <a:spLocks noChangeArrowheads="1"/>
          </p:cNvSpPr>
          <p:nvPr/>
        </p:nvSpPr>
        <p:spPr bwMode="auto">
          <a:xfrm>
            <a:off x="6959600" y="25146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4" name="Rectangle 12"/>
          <p:cNvSpPr>
            <a:spLocks noChangeArrowheads="1"/>
          </p:cNvSpPr>
          <p:nvPr/>
        </p:nvSpPr>
        <p:spPr bwMode="auto">
          <a:xfrm>
            <a:off x="800100" y="38227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5" name="Rectangle 13"/>
          <p:cNvSpPr>
            <a:spLocks noChangeArrowheads="1"/>
          </p:cNvSpPr>
          <p:nvPr/>
        </p:nvSpPr>
        <p:spPr bwMode="auto">
          <a:xfrm>
            <a:off x="815975" y="38227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Page Offset    b</a:t>
            </a:r>
          </a:p>
        </p:txBody>
      </p:sp>
      <p:sp>
        <p:nvSpPr>
          <p:cNvPr id="1692686" name="Line 14"/>
          <p:cNvSpPr>
            <a:spLocks noChangeShapeType="1"/>
          </p:cNvSpPr>
          <p:nvPr/>
        </p:nvSpPr>
        <p:spPr bwMode="auto">
          <a:xfrm>
            <a:off x="3797300" y="38354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7" name="Line 15"/>
          <p:cNvSpPr>
            <a:spLocks noChangeShapeType="1"/>
          </p:cNvSpPr>
          <p:nvPr/>
        </p:nvSpPr>
        <p:spPr bwMode="auto">
          <a:xfrm>
            <a:off x="2501900" y="2374900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8" name="Freeform 16"/>
          <p:cNvSpPr>
            <a:spLocks/>
          </p:cNvSpPr>
          <p:nvPr/>
        </p:nvSpPr>
        <p:spPr bwMode="auto">
          <a:xfrm>
            <a:off x="825500" y="4186238"/>
            <a:ext cx="2971800" cy="14128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9" name="Rectangle 17"/>
          <p:cNvSpPr>
            <a:spLocks noChangeArrowheads="1"/>
          </p:cNvSpPr>
          <p:nvPr/>
        </p:nvSpPr>
        <p:spPr bwMode="auto">
          <a:xfrm>
            <a:off x="1941513" y="4524375"/>
            <a:ext cx="6477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2690" name="Rectangle 18"/>
          <p:cNvSpPr>
            <a:spLocks noChangeArrowheads="1"/>
          </p:cNvSpPr>
          <p:nvPr/>
        </p:nvSpPr>
        <p:spPr bwMode="auto">
          <a:xfrm>
            <a:off x="227013" y="1903413"/>
            <a:ext cx="528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2691" name="Rectangle 19"/>
          <p:cNvSpPr>
            <a:spLocks noChangeArrowheads="1"/>
          </p:cNvSpPr>
          <p:nvPr/>
        </p:nvSpPr>
        <p:spPr bwMode="auto">
          <a:xfrm>
            <a:off x="201613" y="3744913"/>
            <a:ext cx="5191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</a:rPr>
              <a:t>PA</a:t>
            </a:r>
          </a:p>
        </p:txBody>
      </p:sp>
      <p:sp>
        <p:nvSpPr>
          <p:cNvPr id="1692692" name="Rectangle 20"/>
          <p:cNvSpPr>
            <a:spLocks noChangeArrowheads="1"/>
          </p:cNvSpPr>
          <p:nvPr/>
        </p:nvSpPr>
        <p:spPr bwMode="auto">
          <a:xfrm>
            <a:off x="5383213" y="1349375"/>
            <a:ext cx="16668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Virtual Index</a:t>
            </a:r>
          </a:p>
        </p:txBody>
      </p:sp>
      <p:sp>
        <p:nvSpPr>
          <p:cNvPr id="1692693" name="Freeform 21"/>
          <p:cNvSpPr>
            <a:spLocks/>
          </p:cNvSpPr>
          <p:nvPr/>
        </p:nvSpPr>
        <p:spPr bwMode="auto">
          <a:xfrm>
            <a:off x="4521200" y="1689100"/>
            <a:ext cx="27828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4" name="Line 22"/>
          <p:cNvSpPr>
            <a:spLocks noChangeShapeType="1"/>
          </p:cNvSpPr>
          <p:nvPr/>
        </p:nvSpPr>
        <p:spPr bwMode="auto">
          <a:xfrm>
            <a:off x="5534025" y="20193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5" name="Rectangle 23"/>
          <p:cNvSpPr>
            <a:spLocks noChangeArrowheads="1"/>
          </p:cNvSpPr>
          <p:nvPr/>
        </p:nvSpPr>
        <p:spPr bwMode="auto">
          <a:xfrm>
            <a:off x="7297738" y="1676400"/>
            <a:ext cx="17192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PA cache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Direct-map</a:t>
            </a:r>
          </a:p>
        </p:txBody>
      </p:sp>
      <p:sp>
        <p:nvSpPr>
          <p:cNvPr id="1692696" name="Line 24"/>
          <p:cNvSpPr>
            <a:spLocks noChangeShapeType="1"/>
          </p:cNvSpPr>
          <p:nvPr/>
        </p:nvSpPr>
        <p:spPr bwMode="auto">
          <a:xfrm>
            <a:off x="7678738" y="2514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7" name="Line 25"/>
          <p:cNvSpPr>
            <a:spLocks noChangeShapeType="1"/>
          </p:cNvSpPr>
          <p:nvPr/>
        </p:nvSpPr>
        <p:spPr bwMode="auto">
          <a:xfrm>
            <a:off x="3390900" y="2006600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8" name="Oval 26"/>
          <p:cNvSpPr>
            <a:spLocks noChangeArrowheads="1"/>
          </p:cNvSpPr>
          <p:nvPr/>
        </p:nvSpPr>
        <p:spPr bwMode="auto">
          <a:xfrm>
            <a:off x="7124700" y="42291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=</a:t>
            </a:r>
          </a:p>
        </p:txBody>
      </p:sp>
      <p:sp>
        <p:nvSpPr>
          <p:cNvPr id="1692699" name="Rectangle 27"/>
          <p:cNvSpPr>
            <a:spLocks noChangeArrowheads="1"/>
          </p:cNvSpPr>
          <p:nvPr/>
        </p:nvSpPr>
        <p:spPr bwMode="auto">
          <a:xfrm>
            <a:off x="7907338" y="4203700"/>
            <a:ext cx="6492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hit?</a:t>
            </a:r>
          </a:p>
        </p:txBody>
      </p:sp>
      <p:sp>
        <p:nvSpPr>
          <p:cNvPr id="1692700" name="Line 28"/>
          <p:cNvSpPr>
            <a:spLocks noChangeShapeType="1"/>
          </p:cNvSpPr>
          <p:nvPr/>
        </p:nvSpPr>
        <p:spPr bwMode="auto">
          <a:xfrm>
            <a:off x="7340600" y="37846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701" name="Freeform 29"/>
          <p:cNvSpPr>
            <a:spLocks/>
          </p:cNvSpPr>
          <p:nvPr/>
        </p:nvSpPr>
        <p:spPr bwMode="auto">
          <a:xfrm>
            <a:off x="2514600" y="43434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92702" name="Group 30"/>
          <p:cNvGrpSpPr>
            <a:grpSpLocks/>
          </p:cNvGrpSpPr>
          <p:nvPr/>
        </p:nvGrpSpPr>
        <p:grpSpPr bwMode="auto">
          <a:xfrm>
            <a:off x="6919913" y="2706688"/>
            <a:ext cx="1855787" cy="366712"/>
            <a:chOff x="4239" y="1561"/>
            <a:chExt cx="1169" cy="231"/>
          </a:xfrm>
        </p:grpSpPr>
        <p:sp>
          <p:nvSpPr>
            <p:cNvPr id="1692703" name="Line 31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4" name="Line 32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5" name="Text Box 33"/>
            <p:cNvSpPr txBox="1">
              <a:spLocks noChangeArrowheads="1"/>
            </p:cNvSpPr>
            <p:nvPr/>
          </p:nvSpPr>
          <p:spPr bwMode="auto">
            <a:xfrm>
              <a:off x="4239" y="1561"/>
              <a:ext cx="10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Data</a:t>
              </a:r>
            </a:p>
          </p:txBody>
        </p:sp>
      </p:grpSp>
      <p:grpSp>
        <p:nvGrpSpPr>
          <p:cNvPr id="1692706" name="Group 34"/>
          <p:cNvGrpSpPr>
            <a:grpSpLocks/>
          </p:cNvGrpSpPr>
          <p:nvPr/>
        </p:nvGrpSpPr>
        <p:grpSpPr bwMode="auto">
          <a:xfrm>
            <a:off x="6923088" y="3219450"/>
            <a:ext cx="1855787" cy="366713"/>
            <a:chOff x="4239" y="1561"/>
            <a:chExt cx="1169" cy="231"/>
          </a:xfrm>
        </p:grpSpPr>
        <p:sp>
          <p:nvSpPr>
            <p:cNvPr id="1692707" name="Line 35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8" name="Line 36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9" name="Text Box 37"/>
            <p:cNvSpPr txBox="1">
              <a:spLocks noChangeArrowheads="1"/>
            </p:cNvSpPr>
            <p:nvPr/>
          </p:nvSpPr>
          <p:spPr bwMode="auto">
            <a:xfrm>
              <a:off x="4239" y="1561"/>
              <a:ext cx="10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Data</a:t>
              </a:r>
            </a:p>
          </p:txBody>
        </p:sp>
      </p:grpSp>
      <p:sp>
        <p:nvSpPr>
          <p:cNvPr id="1692710" name="Text Box 38"/>
          <p:cNvSpPr txBox="1">
            <a:spLocks noChangeArrowheads="1"/>
          </p:cNvSpPr>
          <p:nvPr/>
        </p:nvSpPr>
        <p:spPr bwMode="auto">
          <a:xfrm>
            <a:off x="6403975" y="271462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2711" name="Text Box 39"/>
          <p:cNvSpPr txBox="1">
            <a:spLocks noChangeArrowheads="1"/>
          </p:cNvSpPr>
          <p:nvPr/>
        </p:nvSpPr>
        <p:spPr bwMode="auto">
          <a:xfrm>
            <a:off x="6407150" y="3211513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2712" name="Line 40"/>
          <p:cNvSpPr>
            <a:spLocks noChangeShapeType="1"/>
          </p:cNvSpPr>
          <p:nvPr/>
        </p:nvSpPr>
        <p:spPr bwMode="auto">
          <a:xfrm rot="-5400000">
            <a:off x="7781132" y="4258468"/>
            <a:ext cx="0" cy="322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6E3C-7EFC-4A44-B733-FC667A234790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8961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1800"/>
              <a:t>A solution via </a:t>
            </a:r>
            <a:r>
              <a:rPr lang="en-US" sz="2800"/>
              <a:t>Second Level Cache</a:t>
            </a:r>
          </a:p>
        </p:txBody>
      </p:sp>
      <p:sp>
        <p:nvSpPr>
          <p:cNvPr id="1694723" name="Rectangle 3"/>
          <p:cNvSpPr>
            <a:spLocks noChangeArrowheads="1"/>
          </p:cNvSpPr>
          <p:nvPr/>
        </p:nvSpPr>
        <p:spPr bwMode="auto">
          <a:xfrm>
            <a:off x="381000" y="4343400"/>
            <a:ext cx="8305800" cy="154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Usually a  common L2 cache backs up both Instruction and Data L1 caches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L2 is “inclusive” of both Instruction and Data caches</a:t>
            </a:r>
          </a:p>
        </p:txBody>
      </p:sp>
      <p:sp>
        <p:nvSpPr>
          <p:cNvPr id="1694724" name="Rectangle 4"/>
          <p:cNvSpPr>
            <a:spLocks noChangeArrowheads="1"/>
          </p:cNvSpPr>
          <p:nvPr/>
        </p:nvSpPr>
        <p:spPr bwMode="auto">
          <a:xfrm>
            <a:off x="457200" y="1524000"/>
            <a:ext cx="1016000" cy="213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CPU</a:t>
            </a:r>
          </a:p>
        </p:txBody>
      </p:sp>
      <p:sp>
        <p:nvSpPr>
          <p:cNvPr id="1694725" name="Rectangle 5" descr="40%"/>
          <p:cNvSpPr>
            <a:spLocks noChangeArrowheads="1"/>
          </p:cNvSpPr>
          <p:nvPr/>
        </p:nvSpPr>
        <p:spPr bwMode="auto">
          <a:xfrm>
            <a:off x="2133600" y="2743200"/>
            <a:ext cx="1600200" cy="9271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L1 Data Cache</a:t>
            </a:r>
            <a:endParaRPr lang="en-US" sz="2400">
              <a:latin typeface="Verdana" charset="0"/>
            </a:endParaRPr>
          </a:p>
        </p:txBody>
      </p:sp>
      <p:sp>
        <p:nvSpPr>
          <p:cNvPr id="1694726" name="Line 6"/>
          <p:cNvSpPr>
            <a:spLocks noChangeShapeType="1"/>
          </p:cNvSpPr>
          <p:nvPr/>
        </p:nvSpPr>
        <p:spPr bwMode="auto">
          <a:xfrm flipH="1" flipV="1">
            <a:off x="1447800" y="1981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27" name="Line 7"/>
          <p:cNvSpPr>
            <a:spLocks noChangeShapeType="1"/>
          </p:cNvSpPr>
          <p:nvPr/>
        </p:nvSpPr>
        <p:spPr bwMode="auto">
          <a:xfrm flipH="1" flipV="1">
            <a:off x="1447800" y="3200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28" name="Rectangle 8" descr="40%"/>
          <p:cNvSpPr>
            <a:spLocks noChangeArrowheads="1"/>
          </p:cNvSpPr>
          <p:nvPr/>
        </p:nvSpPr>
        <p:spPr bwMode="auto">
          <a:xfrm>
            <a:off x="2133600" y="1524000"/>
            <a:ext cx="1600200" cy="9144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L1 Instruction Cache</a:t>
            </a:r>
          </a:p>
        </p:txBody>
      </p:sp>
      <p:sp>
        <p:nvSpPr>
          <p:cNvPr id="1694729" name="Rectangle 9"/>
          <p:cNvSpPr>
            <a:spLocks noChangeArrowheads="1"/>
          </p:cNvSpPr>
          <p:nvPr/>
        </p:nvSpPr>
        <p:spPr bwMode="auto">
          <a:xfrm>
            <a:off x="4648200" y="1524000"/>
            <a:ext cx="1524000" cy="2133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Unified L2 Cache</a:t>
            </a:r>
          </a:p>
        </p:txBody>
      </p:sp>
      <p:sp>
        <p:nvSpPr>
          <p:cNvPr id="1694730" name="Freeform 10"/>
          <p:cNvSpPr>
            <a:spLocks/>
          </p:cNvSpPr>
          <p:nvPr/>
        </p:nvSpPr>
        <p:spPr bwMode="auto">
          <a:xfrm>
            <a:off x="3733800" y="1981200"/>
            <a:ext cx="914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lnTo>
                  <a:pt x="288" y="0"/>
                </a:lnTo>
                <a:lnTo>
                  <a:pt x="288" y="384"/>
                </a:lnTo>
                <a:lnTo>
                  <a:pt x="576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1" name="Freeform 11"/>
          <p:cNvSpPr>
            <a:spLocks/>
          </p:cNvSpPr>
          <p:nvPr/>
        </p:nvSpPr>
        <p:spPr bwMode="auto">
          <a:xfrm>
            <a:off x="3733800" y="2590800"/>
            <a:ext cx="457200" cy="609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288" y="384"/>
              </a:cxn>
              <a:cxn ang="0">
                <a:pos x="0" y="384"/>
              </a:cxn>
            </a:cxnLst>
            <a:rect l="0" t="0" r="r" b="b"/>
            <a:pathLst>
              <a:path w="288" h="384">
                <a:moveTo>
                  <a:pt x="288" y="0"/>
                </a:moveTo>
                <a:lnTo>
                  <a:pt x="288" y="384"/>
                </a:lnTo>
                <a:lnTo>
                  <a:pt x="0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2" name="Rectangle 12"/>
          <p:cNvSpPr>
            <a:spLocks noChangeArrowheads="1"/>
          </p:cNvSpPr>
          <p:nvPr/>
        </p:nvSpPr>
        <p:spPr bwMode="auto">
          <a:xfrm>
            <a:off x="609600" y="2895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RF</a:t>
            </a:r>
          </a:p>
        </p:txBody>
      </p:sp>
      <p:sp>
        <p:nvSpPr>
          <p:cNvPr id="1694733" name="Line 13"/>
          <p:cNvSpPr>
            <a:spLocks noChangeShapeType="1"/>
          </p:cNvSpPr>
          <p:nvPr/>
        </p:nvSpPr>
        <p:spPr bwMode="auto">
          <a:xfrm>
            <a:off x="6705600" y="1828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4" name="Rectangle 14"/>
          <p:cNvSpPr>
            <a:spLocks noChangeArrowheads="1"/>
          </p:cNvSpPr>
          <p:nvPr/>
        </p:nvSpPr>
        <p:spPr bwMode="auto">
          <a:xfrm>
            <a:off x="7327900" y="31242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5" name="Line 15"/>
          <p:cNvSpPr>
            <a:spLocks noChangeShapeType="1"/>
          </p:cNvSpPr>
          <p:nvPr/>
        </p:nvSpPr>
        <p:spPr bwMode="auto">
          <a:xfrm flipH="1">
            <a:off x="6705600" y="33020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6" name="Rectangle 16"/>
          <p:cNvSpPr>
            <a:spLocks noChangeArrowheads="1"/>
          </p:cNvSpPr>
          <p:nvPr/>
        </p:nvSpPr>
        <p:spPr bwMode="auto">
          <a:xfrm>
            <a:off x="7327900" y="26670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7" name="Line 17"/>
          <p:cNvSpPr>
            <a:spLocks noChangeShapeType="1"/>
          </p:cNvSpPr>
          <p:nvPr/>
        </p:nvSpPr>
        <p:spPr bwMode="auto">
          <a:xfrm flipH="1">
            <a:off x="6705600" y="28448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8" name="Rectangle 18"/>
          <p:cNvSpPr>
            <a:spLocks noChangeArrowheads="1"/>
          </p:cNvSpPr>
          <p:nvPr/>
        </p:nvSpPr>
        <p:spPr bwMode="auto">
          <a:xfrm>
            <a:off x="7327900" y="22098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9" name="Line 19"/>
          <p:cNvSpPr>
            <a:spLocks noChangeShapeType="1"/>
          </p:cNvSpPr>
          <p:nvPr/>
        </p:nvSpPr>
        <p:spPr bwMode="auto">
          <a:xfrm flipH="1">
            <a:off x="6705600" y="23876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40" name="Rectangle 20"/>
          <p:cNvSpPr>
            <a:spLocks noChangeArrowheads="1"/>
          </p:cNvSpPr>
          <p:nvPr/>
        </p:nvSpPr>
        <p:spPr bwMode="auto">
          <a:xfrm>
            <a:off x="7327900" y="17526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41" name="Line 21"/>
          <p:cNvSpPr>
            <a:spLocks noChangeShapeType="1"/>
          </p:cNvSpPr>
          <p:nvPr/>
        </p:nvSpPr>
        <p:spPr bwMode="auto">
          <a:xfrm flipH="1">
            <a:off x="6705600" y="19304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42" name="Line 22"/>
          <p:cNvSpPr>
            <a:spLocks noChangeShapeType="1"/>
          </p:cNvSpPr>
          <p:nvPr/>
        </p:nvSpPr>
        <p:spPr bwMode="auto">
          <a:xfrm>
            <a:off x="6172200" y="2590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0CA-F5B6-6A46-81EC-C73439AAAE1F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time in Lecture 9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683500" cy="520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Protection and translation required for multiprogramming</a:t>
            </a:r>
          </a:p>
          <a:p>
            <a:pPr lvl="1">
              <a:lnSpc>
                <a:spcPct val="80000"/>
              </a:lnSpc>
            </a:pPr>
            <a:r>
              <a:rPr lang="en-US"/>
              <a:t>Base and bounds, early simple scheme</a:t>
            </a:r>
          </a:p>
          <a:p>
            <a:pPr>
              <a:lnSpc>
                <a:spcPct val="80000"/>
              </a:lnSpc>
            </a:pPr>
            <a:r>
              <a:rPr lang="en-US"/>
              <a:t>Page-based translation and protection avoids need for memory compaction, easy allocation by OS</a:t>
            </a:r>
          </a:p>
          <a:p>
            <a:pPr lvl="1">
              <a:lnSpc>
                <a:spcPct val="80000"/>
              </a:lnSpc>
            </a:pPr>
            <a:r>
              <a:rPr lang="en-US"/>
              <a:t>But need to indirect in large page table on every access</a:t>
            </a:r>
          </a:p>
          <a:p>
            <a:pPr>
              <a:lnSpc>
                <a:spcPct val="80000"/>
              </a:lnSpc>
            </a:pPr>
            <a:r>
              <a:rPr lang="en-US"/>
              <a:t>Address spaces accessed sparsely</a:t>
            </a:r>
          </a:p>
          <a:p>
            <a:pPr lvl="1">
              <a:lnSpc>
                <a:spcPct val="80000"/>
              </a:lnSpc>
            </a:pPr>
            <a:r>
              <a:rPr lang="en-US"/>
              <a:t>Can use multi-level page table to hold translation/protection information</a:t>
            </a:r>
          </a:p>
          <a:p>
            <a:pPr>
              <a:lnSpc>
                <a:spcPct val="80000"/>
              </a:lnSpc>
            </a:pPr>
            <a:r>
              <a:rPr lang="en-US"/>
              <a:t>Address space access with locality</a:t>
            </a:r>
          </a:p>
          <a:p>
            <a:pPr lvl="1">
              <a:lnSpc>
                <a:spcPct val="80000"/>
              </a:lnSpc>
            </a:pPr>
            <a:r>
              <a:rPr lang="en-US"/>
              <a:t>Can use “translation lookaside buffer” (TLB) to cache address translations (sometimes known as address translation cache)</a:t>
            </a:r>
          </a:p>
          <a:p>
            <a:pPr lvl="1">
              <a:lnSpc>
                <a:spcPct val="80000"/>
              </a:lnSpc>
            </a:pPr>
            <a:r>
              <a:rPr lang="en-US"/>
              <a:t>Still have to walk page tables on TLB miss, can be hardware or software talk</a:t>
            </a:r>
          </a:p>
          <a:p>
            <a:pPr>
              <a:lnSpc>
                <a:spcPct val="80000"/>
              </a:lnSpc>
            </a:pPr>
            <a:r>
              <a:rPr lang="en-US"/>
              <a:t>Virtual memory uses DRAM as a “cache” of disk memory, allows very cheap 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A104-2C28-1D4F-83A0-F9811EA0D286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0048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Anti-Aliasing Using L2: </a:t>
            </a:r>
            <a:r>
              <a:rPr lang="en-US" sz="2400" i="1"/>
              <a:t>MIPS R10000</a:t>
            </a:r>
          </a:p>
        </p:txBody>
      </p:sp>
      <p:sp>
        <p:nvSpPr>
          <p:cNvPr id="1695747" name="Line 3"/>
          <p:cNvSpPr>
            <a:spLocks noChangeShapeType="1"/>
          </p:cNvSpPr>
          <p:nvPr/>
        </p:nvSpPr>
        <p:spPr bwMode="auto">
          <a:xfrm>
            <a:off x="5551488" y="34544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850900" y="1751013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49" name="Rectangle 5"/>
          <p:cNvSpPr>
            <a:spLocks noChangeArrowheads="1"/>
          </p:cNvSpPr>
          <p:nvPr/>
        </p:nvSpPr>
        <p:spPr bwMode="auto">
          <a:xfrm>
            <a:off x="866775" y="1751013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         a    Page Offset    b</a:t>
            </a:r>
          </a:p>
        </p:txBody>
      </p:sp>
      <p:sp>
        <p:nvSpPr>
          <p:cNvPr id="1695750" name="Line 6"/>
          <p:cNvSpPr>
            <a:spLocks noChangeShapeType="1"/>
          </p:cNvSpPr>
          <p:nvPr/>
        </p:nvSpPr>
        <p:spPr bwMode="auto">
          <a:xfrm>
            <a:off x="3848100" y="1763713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1" name="Freeform 7"/>
          <p:cNvSpPr>
            <a:spLocks/>
          </p:cNvSpPr>
          <p:nvPr/>
        </p:nvSpPr>
        <p:spPr bwMode="auto">
          <a:xfrm>
            <a:off x="3390900" y="1611313"/>
            <a:ext cx="2109788" cy="103187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2" name="Rectangle 8"/>
          <p:cNvSpPr>
            <a:spLocks noChangeArrowheads="1"/>
          </p:cNvSpPr>
          <p:nvPr/>
        </p:nvSpPr>
        <p:spPr bwMode="auto">
          <a:xfrm>
            <a:off x="1828800" y="2438400"/>
            <a:ext cx="1333500" cy="6207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TLB</a:t>
            </a:r>
          </a:p>
        </p:txBody>
      </p:sp>
      <p:sp>
        <p:nvSpPr>
          <p:cNvPr id="1695753" name="Line 9"/>
          <p:cNvSpPr>
            <a:spLocks noChangeShapeType="1"/>
          </p:cNvSpPr>
          <p:nvPr/>
        </p:nvSpPr>
        <p:spPr bwMode="auto">
          <a:xfrm flipH="1">
            <a:off x="2438400" y="3048000"/>
            <a:ext cx="1588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4" name="Rectangle 10"/>
          <p:cNvSpPr>
            <a:spLocks noChangeArrowheads="1"/>
          </p:cNvSpPr>
          <p:nvPr/>
        </p:nvSpPr>
        <p:spPr bwMode="auto">
          <a:xfrm>
            <a:off x="6977063" y="21209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5" name="Rectangle 11"/>
          <p:cNvSpPr>
            <a:spLocks noChangeArrowheads="1"/>
          </p:cNvSpPr>
          <p:nvPr/>
        </p:nvSpPr>
        <p:spPr bwMode="auto">
          <a:xfrm>
            <a:off x="817563" y="34290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6" name="Rectangle 12"/>
          <p:cNvSpPr>
            <a:spLocks noChangeArrowheads="1"/>
          </p:cNvSpPr>
          <p:nvPr/>
        </p:nvSpPr>
        <p:spPr bwMode="auto">
          <a:xfrm>
            <a:off x="833438" y="34290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Page Offset     b</a:t>
            </a:r>
          </a:p>
        </p:txBody>
      </p:sp>
      <p:sp>
        <p:nvSpPr>
          <p:cNvPr id="1695757" name="Line 13"/>
          <p:cNvSpPr>
            <a:spLocks noChangeShapeType="1"/>
          </p:cNvSpPr>
          <p:nvPr/>
        </p:nvSpPr>
        <p:spPr bwMode="auto">
          <a:xfrm>
            <a:off x="3814763" y="34417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8" name="Line 14"/>
          <p:cNvSpPr>
            <a:spLocks noChangeShapeType="1"/>
          </p:cNvSpPr>
          <p:nvPr/>
        </p:nvSpPr>
        <p:spPr bwMode="auto">
          <a:xfrm>
            <a:off x="2489200" y="2074863"/>
            <a:ext cx="0" cy="363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9" name="Freeform 15"/>
          <p:cNvSpPr>
            <a:spLocks/>
          </p:cNvSpPr>
          <p:nvPr/>
        </p:nvSpPr>
        <p:spPr bwMode="auto">
          <a:xfrm>
            <a:off x="842963" y="3797300"/>
            <a:ext cx="2971800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0" name="Rectangle 16"/>
          <p:cNvSpPr>
            <a:spLocks noChangeArrowheads="1"/>
          </p:cNvSpPr>
          <p:nvPr/>
        </p:nvSpPr>
        <p:spPr bwMode="auto">
          <a:xfrm>
            <a:off x="1981200" y="4038600"/>
            <a:ext cx="6016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5761" name="Rectangle 17"/>
          <p:cNvSpPr>
            <a:spLocks noChangeArrowheads="1"/>
          </p:cNvSpPr>
          <p:nvPr/>
        </p:nvSpPr>
        <p:spPr bwMode="auto">
          <a:xfrm>
            <a:off x="223838" y="1725613"/>
            <a:ext cx="528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5762" name="Rectangle 18"/>
          <p:cNvSpPr>
            <a:spLocks noChangeArrowheads="1"/>
          </p:cNvSpPr>
          <p:nvPr/>
        </p:nvSpPr>
        <p:spPr bwMode="auto">
          <a:xfrm>
            <a:off x="228600" y="34290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</a:t>
            </a:r>
          </a:p>
        </p:txBody>
      </p:sp>
      <p:sp>
        <p:nvSpPr>
          <p:cNvPr id="1695763" name="Rectangle 19"/>
          <p:cNvSpPr>
            <a:spLocks noChangeArrowheads="1"/>
          </p:cNvSpPr>
          <p:nvPr/>
        </p:nvSpPr>
        <p:spPr bwMode="auto">
          <a:xfrm>
            <a:off x="5410200" y="1389063"/>
            <a:ext cx="1831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Virtual Index</a:t>
            </a:r>
          </a:p>
        </p:txBody>
      </p:sp>
      <p:sp>
        <p:nvSpPr>
          <p:cNvPr id="1695764" name="Freeform 20"/>
          <p:cNvSpPr>
            <a:spLocks/>
          </p:cNvSpPr>
          <p:nvPr/>
        </p:nvSpPr>
        <p:spPr bwMode="auto">
          <a:xfrm>
            <a:off x="4538663" y="1447800"/>
            <a:ext cx="2700337" cy="6619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5" name="Line 21"/>
          <p:cNvSpPr>
            <a:spLocks noChangeShapeType="1"/>
          </p:cNvSpPr>
          <p:nvPr/>
        </p:nvSpPr>
        <p:spPr bwMode="auto">
          <a:xfrm>
            <a:off x="5521325" y="176371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6" name="Rectangle 22"/>
          <p:cNvSpPr>
            <a:spLocks noChangeArrowheads="1"/>
          </p:cNvSpPr>
          <p:nvPr/>
        </p:nvSpPr>
        <p:spPr bwMode="auto">
          <a:xfrm>
            <a:off x="7315200" y="1371600"/>
            <a:ext cx="171926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PA cache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Direct-map</a:t>
            </a:r>
          </a:p>
        </p:txBody>
      </p:sp>
      <p:sp>
        <p:nvSpPr>
          <p:cNvPr id="1695767" name="Line 23"/>
          <p:cNvSpPr>
            <a:spLocks noChangeShapeType="1"/>
          </p:cNvSpPr>
          <p:nvPr/>
        </p:nvSpPr>
        <p:spPr bwMode="auto">
          <a:xfrm>
            <a:off x="7696200" y="2133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8" name="Line 24"/>
          <p:cNvSpPr>
            <a:spLocks noChangeShapeType="1"/>
          </p:cNvSpPr>
          <p:nvPr/>
        </p:nvSpPr>
        <p:spPr bwMode="auto">
          <a:xfrm>
            <a:off x="3378200" y="1751013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9" name="Oval 25"/>
          <p:cNvSpPr>
            <a:spLocks noChangeArrowheads="1"/>
          </p:cNvSpPr>
          <p:nvPr/>
        </p:nvSpPr>
        <p:spPr bwMode="auto">
          <a:xfrm>
            <a:off x="7142163" y="38354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=</a:t>
            </a:r>
          </a:p>
        </p:txBody>
      </p:sp>
      <p:sp>
        <p:nvSpPr>
          <p:cNvPr id="1695770" name="Rectangle 26"/>
          <p:cNvSpPr>
            <a:spLocks noChangeArrowheads="1"/>
          </p:cNvSpPr>
          <p:nvPr/>
        </p:nvSpPr>
        <p:spPr bwMode="auto">
          <a:xfrm>
            <a:off x="7924800" y="3886200"/>
            <a:ext cx="6032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hit?</a:t>
            </a:r>
          </a:p>
        </p:txBody>
      </p:sp>
      <p:sp>
        <p:nvSpPr>
          <p:cNvPr id="1695771" name="Line 27"/>
          <p:cNvSpPr>
            <a:spLocks noChangeShapeType="1"/>
          </p:cNvSpPr>
          <p:nvPr/>
        </p:nvSpPr>
        <p:spPr bwMode="auto">
          <a:xfrm>
            <a:off x="7358063" y="33909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72" name="Freeform 28"/>
          <p:cNvSpPr>
            <a:spLocks/>
          </p:cNvSpPr>
          <p:nvPr/>
        </p:nvSpPr>
        <p:spPr bwMode="auto">
          <a:xfrm>
            <a:off x="2532063" y="39497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95773" name="Group 29"/>
          <p:cNvGrpSpPr>
            <a:grpSpLocks/>
          </p:cNvGrpSpPr>
          <p:nvPr/>
        </p:nvGrpSpPr>
        <p:grpSpPr bwMode="auto">
          <a:xfrm>
            <a:off x="6937375" y="2312988"/>
            <a:ext cx="1855788" cy="366712"/>
            <a:chOff x="4239" y="1561"/>
            <a:chExt cx="1169" cy="231"/>
          </a:xfrm>
        </p:grpSpPr>
        <p:sp>
          <p:nvSpPr>
            <p:cNvPr id="1695774" name="Line 30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5" name="Line 31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6" name="Text Box 32"/>
            <p:cNvSpPr txBox="1">
              <a:spLocks noChangeArrowheads="1"/>
            </p:cNvSpPr>
            <p:nvPr/>
          </p:nvSpPr>
          <p:spPr bwMode="auto">
            <a:xfrm>
              <a:off x="4239" y="1561"/>
              <a:ext cx="10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 Data</a:t>
              </a:r>
            </a:p>
          </p:txBody>
        </p:sp>
      </p:grpSp>
      <p:grpSp>
        <p:nvGrpSpPr>
          <p:cNvPr id="1695777" name="Group 33"/>
          <p:cNvGrpSpPr>
            <a:grpSpLocks/>
          </p:cNvGrpSpPr>
          <p:nvPr/>
        </p:nvGrpSpPr>
        <p:grpSpPr bwMode="auto">
          <a:xfrm>
            <a:off x="6940550" y="2825750"/>
            <a:ext cx="1855788" cy="366713"/>
            <a:chOff x="4239" y="1561"/>
            <a:chExt cx="1169" cy="231"/>
          </a:xfrm>
        </p:grpSpPr>
        <p:sp>
          <p:nvSpPr>
            <p:cNvPr id="1695778" name="Line 34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9" name="Line 35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80" name="Text Box 36"/>
            <p:cNvSpPr txBox="1">
              <a:spLocks noChangeArrowheads="1"/>
            </p:cNvSpPr>
            <p:nvPr/>
          </p:nvSpPr>
          <p:spPr bwMode="auto">
            <a:xfrm>
              <a:off x="4239" y="1561"/>
              <a:ext cx="10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 Data</a:t>
              </a:r>
            </a:p>
          </p:txBody>
        </p:sp>
      </p:grpSp>
      <p:sp>
        <p:nvSpPr>
          <p:cNvPr id="1695781" name="Text Box 37"/>
          <p:cNvSpPr txBox="1">
            <a:spLocks noChangeArrowheads="1"/>
          </p:cNvSpPr>
          <p:nvPr/>
        </p:nvSpPr>
        <p:spPr bwMode="auto">
          <a:xfrm>
            <a:off x="6421438" y="232092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5782" name="Text Box 38"/>
          <p:cNvSpPr txBox="1">
            <a:spLocks noChangeArrowheads="1"/>
          </p:cNvSpPr>
          <p:nvPr/>
        </p:nvSpPr>
        <p:spPr bwMode="auto">
          <a:xfrm>
            <a:off x="6424613" y="2817813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5783" name="Line 39"/>
          <p:cNvSpPr>
            <a:spLocks noChangeShapeType="1"/>
          </p:cNvSpPr>
          <p:nvPr/>
        </p:nvSpPr>
        <p:spPr bwMode="auto">
          <a:xfrm rot="16200000" flipH="1">
            <a:off x="7747000" y="3911600"/>
            <a:ext cx="7938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4" name="Rectangle 40"/>
          <p:cNvSpPr>
            <a:spLocks noChangeArrowheads="1"/>
          </p:cNvSpPr>
          <p:nvPr/>
        </p:nvSpPr>
        <p:spPr bwMode="auto">
          <a:xfrm>
            <a:off x="6553200" y="5791200"/>
            <a:ext cx="2527300" cy="3937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Direct-Mapped L2 </a:t>
            </a:r>
          </a:p>
        </p:txBody>
      </p:sp>
      <p:sp>
        <p:nvSpPr>
          <p:cNvPr id="1695785" name="Rectangle 41"/>
          <p:cNvSpPr>
            <a:spLocks noChangeArrowheads="1"/>
          </p:cNvSpPr>
          <p:nvPr/>
        </p:nvSpPr>
        <p:spPr bwMode="auto">
          <a:xfrm>
            <a:off x="6705600" y="4724400"/>
            <a:ext cx="21209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6" name="Rectangle 42"/>
          <p:cNvSpPr>
            <a:spLocks noChangeArrowheads="1"/>
          </p:cNvSpPr>
          <p:nvPr/>
        </p:nvSpPr>
        <p:spPr bwMode="auto">
          <a:xfrm>
            <a:off x="6705600" y="5029200"/>
            <a:ext cx="21209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PA    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   Data</a:t>
            </a:r>
          </a:p>
        </p:txBody>
      </p:sp>
      <p:sp>
        <p:nvSpPr>
          <p:cNvPr id="1695787" name="Line 43"/>
          <p:cNvSpPr>
            <a:spLocks noChangeShapeType="1"/>
          </p:cNvSpPr>
          <p:nvPr/>
        </p:nvSpPr>
        <p:spPr bwMode="auto">
          <a:xfrm>
            <a:off x="7689850" y="47339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8" name="Line 44"/>
          <p:cNvSpPr>
            <a:spLocks noChangeShapeType="1"/>
          </p:cNvSpPr>
          <p:nvPr/>
        </p:nvSpPr>
        <p:spPr bwMode="auto">
          <a:xfrm>
            <a:off x="7173913" y="47339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9" name="Freeform 45"/>
          <p:cNvSpPr>
            <a:spLocks/>
          </p:cNvSpPr>
          <p:nvPr/>
        </p:nvSpPr>
        <p:spPr bwMode="auto">
          <a:xfrm>
            <a:off x="6324600" y="4073525"/>
            <a:ext cx="400050" cy="1184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2"/>
              </a:cxn>
              <a:cxn ang="0">
                <a:pos x="264" y="982"/>
              </a:cxn>
            </a:cxnLst>
            <a:rect l="0" t="0" r="r" b="b"/>
            <a:pathLst>
              <a:path w="264" h="982">
                <a:moveTo>
                  <a:pt x="0" y="0"/>
                </a:moveTo>
                <a:lnTo>
                  <a:pt x="0" y="982"/>
                </a:lnTo>
                <a:lnTo>
                  <a:pt x="264" y="98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0" name="Rectangle 46"/>
          <p:cNvSpPr>
            <a:spLocks noChangeArrowheads="1"/>
          </p:cNvSpPr>
          <p:nvPr/>
        </p:nvSpPr>
        <p:spPr bwMode="auto">
          <a:xfrm>
            <a:off x="6319838" y="3724275"/>
            <a:ext cx="6302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PPN</a:t>
            </a:r>
          </a:p>
        </p:txBody>
      </p:sp>
      <p:sp>
        <p:nvSpPr>
          <p:cNvPr id="1695791" name="Freeform 47"/>
          <p:cNvSpPr>
            <a:spLocks/>
          </p:cNvSpPr>
          <p:nvPr/>
        </p:nvSpPr>
        <p:spPr bwMode="auto">
          <a:xfrm>
            <a:off x="3595688" y="2286000"/>
            <a:ext cx="509587" cy="174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320" y="144"/>
              </a:cxn>
            </a:cxnLst>
            <a:rect l="0" t="0" r="r" b="b"/>
            <a:pathLst>
              <a:path w="321" h="145">
                <a:moveTo>
                  <a:pt x="0" y="0"/>
                </a:moveTo>
                <a:lnTo>
                  <a:pt x="0" y="144"/>
                </a:lnTo>
                <a:lnTo>
                  <a:pt x="320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2" name="Rectangle 48"/>
          <p:cNvSpPr>
            <a:spLocks noChangeArrowheads="1"/>
          </p:cNvSpPr>
          <p:nvPr/>
        </p:nvSpPr>
        <p:spPr bwMode="auto">
          <a:xfrm>
            <a:off x="4165600" y="2249488"/>
            <a:ext cx="17367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into L2 tag </a:t>
            </a:r>
          </a:p>
        </p:txBody>
      </p:sp>
      <p:sp>
        <p:nvSpPr>
          <p:cNvPr id="1695793" name="Line 49"/>
          <p:cNvSpPr>
            <a:spLocks noChangeShapeType="1"/>
          </p:cNvSpPr>
          <p:nvPr/>
        </p:nvSpPr>
        <p:spPr bwMode="auto">
          <a:xfrm>
            <a:off x="3381375" y="2057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4" name="Line 50"/>
          <p:cNvSpPr>
            <a:spLocks noChangeShapeType="1"/>
          </p:cNvSpPr>
          <p:nvPr/>
        </p:nvSpPr>
        <p:spPr bwMode="auto">
          <a:xfrm>
            <a:off x="3381375" y="228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5" name="Line 51"/>
          <p:cNvSpPr>
            <a:spLocks noChangeShapeType="1"/>
          </p:cNvSpPr>
          <p:nvPr/>
        </p:nvSpPr>
        <p:spPr bwMode="auto">
          <a:xfrm>
            <a:off x="3838575" y="2057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6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152400" y="4419600"/>
            <a:ext cx="6096000" cy="228600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Suppose VA1 and VA2 both map to PA and VA1 is already in L1, L2 (VA1 </a:t>
            </a:r>
            <a:r>
              <a:rPr lang="en-US" sz="2800">
                <a:sym typeface="Symbol" charset="2"/>
              </a:rPr>
              <a:t></a:t>
            </a:r>
            <a:r>
              <a:rPr lang="en-US" sz="2000">
                <a:sym typeface="Symbol" charset="2"/>
              </a:rPr>
              <a:t> </a:t>
            </a:r>
            <a:r>
              <a:rPr lang="en-US" sz="2000"/>
              <a:t>VA2)</a:t>
            </a:r>
          </a:p>
          <a:p>
            <a:pPr marL="342900" indent="-342900"/>
            <a:r>
              <a:rPr lang="en-US" sz="2000"/>
              <a:t>After VA2 is resolved to PA, a collision will be detected in L2.</a:t>
            </a:r>
            <a:endParaRPr lang="en-US" sz="2000" i="1"/>
          </a:p>
          <a:p>
            <a:pPr marL="342900" indent="-342900"/>
            <a:r>
              <a:rPr lang="en-US" sz="2000"/>
              <a:t>VA1 will be purged from L1 and L2, and VA2 will be loaded  </a:t>
            </a:r>
            <a:r>
              <a:rPr lang="en-US" sz="2000">
                <a:latin typeface="Symbol" charset="2"/>
              </a:rPr>
              <a:t></a:t>
            </a:r>
            <a:r>
              <a:rPr lang="en-US" sz="2000" i="1"/>
              <a:t> no aliasing !</a:t>
            </a:r>
            <a:r>
              <a:rPr lang="en-US" sz="200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E2EB-85AD-5449-985A-B592CAE154A5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4150"/>
            <a:ext cx="7240588" cy="95885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Virtually-Addressed L1:</a:t>
            </a:r>
            <a:br>
              <a:rPr lang="en-US"/>
            </a:br>
            <a:r>
              <a:rPr lang="en-US" sz="2400"/>
              <a:t>Anti-Aliasing using L2</a:t>
            </a:r>
          </a:p>
        </p:txBody>
      </p:sp>
      <p:sp>
        <p:nvSpPr>
          <p:cNvPr id="1696771" name="Line 3"/>
          <p:cNvSpPr>
            <a:spLocks noChangeShapeType="1"/>
          </p:cNvSpPr>
          <p:nvPr/>
        </p:nvSpPr>
        <p:spPr bwMode="auto">
          <a:xfrm>
            <a:off x="5368925" y="361315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698500" y="177165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714375" y="177165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	     Page Offset   b</a:t>
            </a:r>
          </a:p>
        </p:txBody>
      </p:sp>
      <p:sp>
        <p:nvSpPr>
          <p:cNvPr id="1696774" name="Line 6"/>
          <p:cNvSpPr>
            <a:spLocks noChangeShapeType="1"/>
          </p:cNvSpPr>
          <p:nvPr/>
        </p:nvSpPr>
        <p:spPr bwMode="auto">
          <a:xfrm>
            <a:off x="3695700" y="178435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5" name="Freeform 7"/>
          <p:cNvSpPr>
            <a:spLocks/>
          </p:cNvSpPr>
          <p:nvPr/>
        </p:nvSpPr>
        <p:spPr bwMode="auto">
          <a:xfrm>
            <a:off x="723900" y="1631950"/>
            <a:ext cx="4624388" cy="9048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136" y="0"/>
              </a:cxn>
              <a:cxn ang="0">
                <a:pos x="2826" y="0"/>
              </a:cxn>
              <a:cxn ang="0">
                <a:pos x="2912" y="56"/>
              </a:cxn>
            </a:cxnLst>
            <a:rect l="0" t="0" r="r" b="b"/>
            <a:pathLst>
              <a:path w="2913" h="57">
                <a:moveTo>
                  <a:pt x="0" y="52"/>
                </a:moveTo>
                <a:lnTo>
                  <a:pt x="136" y="0"/>
                </a:lnTo>
                <a:lnTo>
                  <a:pt x="2826" y="0"/>
                </a:lnTo>
                <a:lnTo>
                  <a:pt x="2912" y="5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6" name="Rectangle 8"/>
          <p:cNvSpPr>
            <a:spLocks noChangeArrowheads="1"/>
          </p:cNvSpPr>
          <p:nvPr/>
        </p:nvSpPr>
        <p:spPr bwMode="auto">
          <a:xfrm>
            <a:off x="1651000" y="258603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TLB</a:t>
            </a:r>
          </a:p>
        </p:txBody>
      </p:sp>
      <p:sp>
        <p:nvSpPr>
          <p:cNvPr id="1696777" name="Line 9"/>
          <p:cNvSpPr>
            <a:spLocks noChangeShapeType="1"/>
          </p:cNvSpPr>
          <p:nvPr/>
        </p:nvSpPr>
        <p:spPr bwMode="auto">
          <a:xfrm flipH="1">
            <a:off x="2286000" y="20891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8" name="Rectangle 10"/>
          <p:cNvSpPr>
            <a:spLocks noChangeArrowheads="1"/>
          </p:cNvSpPr>
          <p:nvPr/>
        </p:nvSpPr>
        <p:spPr bwMode="auto">
          <a:xfrm>
            <a:off x="6794500" y="227965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9" name="Rectangle 11"/>
          <p:cNvSpPr>
            <a:spLocks noChangeArrowheads="1"/>
          </p:cNvSpPr>
          <p:nvPr/>
        </p:nvSpPr>
        <p:spPr bwMode="auto">
          <a:xfrm>
            <a:off x="635000" y="358775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0" name="Rectangle 12"/>
          <p:cNvSpPr>
            <a:spLocks noChangeArrowheads="1"/>
          </p:cNvSpPr>
          <p:nvPr/>
        </p:nvSpPr>
        <p:spPr bwMode="auto">
          <a:xfrm>
            <a:off x="650875" y="358775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  Page Offset   b</a:t>
            </a:r>
          </a:p>
        </p:txBody>
      </p:sp>
      <p:sp>
        <p:nvSpPr>
          <p:cNvPr id="1696781" name="Line 13"/>
          <p:cNvSpPr>
            <a:spLocks noChangeShapeType="1"/>
          </p:cNvSpPr>
          <p:nvPr/>
        </p:nvSpPr>
        <p:spPr bwMode="auto">
          <a:xfrm>
            <a:off x="3632200" y="360045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2" name="Line 14"/>
          <p:cNvSpPr>
            <a:spLocks noChangeShapeType="1"/>
          </p:cNvSpPr>
          <p:nvPr/>
        </p:nvSpPr>
        <p:spPr bwMode="auto">
          <a:xfrm>
            <a:off x="2286000" y="323215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3" name="Freeform 15"/>
          <p:cNvSpPr>
            <a:spLocks/>
          </p:cNvSpPr>
          <p:nvPr/>
        </p:nvSpPr>
        <p:spPr bwMode="auto">
          <a:xfrm>
            <a:off x="660400" y="3968750"/>
            <a:ext cx="4700588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72" y="88"/>
              </a:cxn>
              <a:cxn ang="0">
                <a:pos x="2960" y="0"/>
              </a:cxn>
            </a:cxnLst>
            <a:rect l="0" t="0" r="r" b="b"/>
            <a:pathLst>
              <a:path w="2961" h="89">
                <a:moveTo>
                  <a:pt x="0" y="7"/>
                </a:moveTo>
                <a:lnTo>
                  <a:pt x="138" y="88"/>
                </a:lnTo>
                <a:lnTo>
                  <a:pt x="2872" y="88"/>
                </a:lnTo>
                <a:lnTo>
                  <a:pt x="296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4" name="Rectangle 16"/>
          <p:cNvSpPr>
            <a:spLocks noChangeArrowheads="1"/>
          </p:cNvSpPr>
          <p:nvPr/>
        </p:nvSpPr>
        <p:spPr bwMode="auto">
          <a:xfrm>
            <a:off x="1776413" y="4289425"/>
            <a:ext cx="6016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6785" name="Rectangle 17"/>
          <p:cNvSpPr>
            <a:spLocks noChangeArrowheads="1"/>
          </p:cNvSpPr>
          <p:nvPr/>
        </p:nvSpPr>
        <p:spPr bwMode="auto">
          <a:xfrm>
            <a:off x="177800" y="169545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6786" name="Rectangle 18"/>
          <p:cNvSpPr>
            <a:spLocks noChangeArrowheads="1"/>
          </p:cNvSpPr>
          <p:nvPr/>
        </p:nvSpPr>
        <p:spPr bwMode="auto">
          <a:xfrm>
            <a:off x="76200" y="353695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</a:t>
            </a:r>
          </a:p>
        </p:txBody>
      </p:sp>
      <p:sp>
        <p:nvSpPr>
          <p:cNvPr id="1696787" name="Rectangle 19"/>
          <p:cNvSpPr>
            <a:spLocks noChangeArrowheads="1"/>
          </p:cNvSpPr>
          <p:nvPr/>
        </p:nvSpPr>
        <p:spPr bwMode="auto">
          <a:xfrm>
            <a:off x="7173913" y="1533525"/>
            <a:ext cx="15827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Virtual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Index &amp; Tag</a:t>
            </a:r>
          </a:p>
        </p:txBody>
      </p:sp>
      <p:sp>
        <p:nvSpPr>
          <p:cNvPr id="1696788" name="Freeform 20"/>
          <p:cNvSpPr>
            <a:spLocks/>
          </p:cNvSpPr>
          <p:nvPr/>
        </p:nvSpPr>
        <p:spPr bwMode="auto">
          <a:xfrm>
            <a:off x="4762500" y="1454150"/>
            <a:ext cx="23764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496" y="0"/>
              </a:cxn>
              <a:cxn ang="0">
                <a:pos x="1496" y="512"/>
              </a:cxn>
            </a:cxnLst>
            <a:rect l="0" t="0" r="r" b="b"/>
            <a:pathLst>
              <a:path w="1497" h="513">
                <a:moveTo>
                  <a:pt x="0" y="74"/>
                </a:moveTo>
                <a:lnTo>
                  <a:pt x="0" y="0"/>
                </a:lnTo>
                <a:lnTo>
                  <a:pt x="1496" y="0"/>
                </a:lnTo>
                <a:lnTo>
                  <a:pt x="1496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9" name="Line 21"/>
          <p:cNvSpPr>
            <a:spLocks noChangeShapeType="1"/>
          </p:cNvSpPr>
          <p:nvPr/>
        </p:nvSpPr>
        <p:spPr bwMode="auto">
          <a:xfrm>
            <a:off x="5368925" y="178435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0" name="Rectangle 22"/>
          <p:cNvSpPr>
            <a:spLocks noChangeArrowheads="1"/>
          </p:cNvSpPr>
          <p:nvPr/>
        </p:nvSpPr>
        <p:spPr bwMode="auto">
          <a:xfrm>
            <a:off x="6299200" y="4692650"/>
            <a:ext cx="22987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1" name="Freeform 23"/>
          <p:cNvSpPr>
            <a:spLocks/>
          </p:cNvSpPr>
          <p:nvPr/>
        </p:nvSpPr>
        <p:spPr bwMode="auto">
          <a:xfrm>
            <a:off x="2819400" y="4108450"/>
            <a:ext cx="3663950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"/>
              </a:cxn>
              <a:cxn ang="0">
                <a:pos x="2308" y="138"/>
              </a:cxn>
              <a:cxn ang="0">
                <a:pos x="2304" y="360"/>
              </a:cxn>
            </a:cxnLst>
            <a:rect l="0" t="0" r="r" b="b"/>
            <a:pathLst>
              <a:path w="2308" h="360">
                <a:moveTo>
                  <a:pt x="0" y="0"/>
                </a:moveTo>
                <a:lnTo>
                  <a:pt x="0" y="136"/>
                </a:lnTo>
                <a:lnTo>
                  <a:pt x="2308" y="138"/>
                </a:lnTo>
                <a:lnTo>
                  <a:pt x="2304" y="36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2" name="Rectangle 24"/>
          <p:cNvSpPr>
            <a:spLocks noChangeArrowheads="1"/>
          </p:cNvSpPr>
          <p:nvPr/>
        </p:nvSpPr>
        <p:spPr bwMode="auto">
          <a:xfrm>
            <a:off x="4038600" y="4375150"/>
            <a:ext cx="15827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Index &amp; Tag</a:t>
            </a:r>
          </a:p>
        </p:txBody>
      </p:sp>
      <p:sp>
        <p:nvSpPr>
          <p:cNvPr id="1696793" name="Freeform 25"/>
          <p:cNvSpPr>
            <a:spLocks/>
          </p:cNvSpPr>
          <p:nvPr/>
        </p:nvSpPr>
        <p:spPr bwMode="auto">
          <a:xfrm>
            <a:off x="2286000" y="2254250"/>
            <a:ext cx="4675188" cy="2414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6" y="0"/>
              </a:cxn>
              <a:cxn ang="0">
                <a:pos x="2456" y="1152"/>
              </a:cxn>
              <a:cxn ang="0">
                <a:pos x="2896" y="1152"/>
              </a:cxn>
              <a:cxn ang="0">
                <a:pos x="2896" y="1520"/>
              </a:cxn>
            </a:cxnLst>
            <a:rect l="0" t="0" r="r" b="b"/>
            <a:pathLst>
              <a:path w="2897" h="1521">
                <a:moveTo>
                  <a:pt x="0" y="0"/>
                </a:moveTo>
                <a:lnTo>
                  <a:pt x="2456" y="0"/>
                </a:lnTo>
                <a:lnTo>
                  <a:pt x="2456" y="1152"/>
                </a:lnTo>
                <a:lnTo>
                  <a:pt x="2896" y="1152"/>
                </a:lnTo>
                <a:lnTo>
                  <a:pt x="2896" y="15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4" name="Rectangle 26"/>
          <p:cNvSpPr>
            <a:spLocks noChangeArrowheads="1"/>
          </p:cNvSpPr>
          <p:nvPr/>
        </p:nvSpPr>
        <p:spPr bwMode="auto">
          <a:xfrm>
            <a:off x="6843713" y="3568700"/>
            <a:ext cx="17843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VA Cache</a:t>
            </a:r>
          </a:p>
        </p:txBody>
      </p:sp>
      <p:sp>
        <p:nvSpPr>
          <p:cNvPr id="1696795" name="Rectangle 27"/>
          <p:cNvSpPr>
            <a:spLocks noChangeArrowheads="1"/>
          </p:cNvSpPr>
          <p:nvPr/>
        </p:nvSpPr>
        <p:spPr bwMode="auto">
          <a:xfrm>
            <a:off x="6477000" y="5822950"/>
            <a:ext cx="22606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L2 PA Cache 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L2 “contains” L1</a:t>
            </a:r>
          </a:p>
        </p:txBody>
      </p:sp>
      <p:sp>
        <p:nvSpPr>
          <p:cNvPr id="1696796" name="Rectangle 28"/>
          <p:cNvSpPr>
            <a:spLocks noChangeArrowheads="1"/>
          </p:cNvSpPr>
          <p:nvPr/>
        </p:nvSpPr>
        <p:spPr bwMode="auto">
          <a:xfrm>
            <a:off x="6299200" y="4984750"/>
            <a:ext cx="2298700" cy="406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PA   VA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 Data</a:t>
            </a:r>
          </a:p>
        </p:txBody>
      </p:sp>
      <p:sp>
        <p:nvSpPr>
          <p:cNvPr id="1696797" name="Line 29"/>
          <p:cNvSpPr>
            <a:spLocks noChangeShapeType="1"/>
          </p:cNvSpPr>
          <p:nvPr/>
        </p:nvSpPr>
        <p:spPr bwMode="auto">
          <a:xfrm>
            <a:off x="7366000" y="470535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8" name="Line 30"/>
          <p:cNvSpPr>
            <a:spLocks noChangeShapeType="1"/>
          </p:cNvSpPr>
          <p:nvPr/>
        </p:nvSpPr>
        <p:spPr bwMode="auto">
          <a:xfrm>
            <a:off x="6807200" y="4705350"/>
            <a:ext cx="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9" name="Rectangle 31"/>
          <p:cNvSpPr>
            <a:spLocks noChangeArrowheads="1"/>
          </p:cNvSpPr>
          <p:nvPr/>
        </p:nvSpPr>
        <p:spPr bwMode="auto">
          <a:xfrm>
            <a:off x="6794500" y="247015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Data</a:t>
            </a:r>
          </a:p>
        </p:txBody>
      </p:sp>
      <p:sp>
        <p:nvSpPr>
          <p:cNvPr id="1696800" name="Rectangle 32"/>
          <p:cNvSpPr>
            <a:spLocks noChangeArrowheads="1"/>
          </p:cNvSpPr>
          <p:nvPr/>
        </p:nvSpPr>
        <p:spPr bwMode="auto">
          <a:xfrm>
            <a:off x="6794500" y="301625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VA</a:t>
            </a:r>
            <a:r>
              <a:rPr lang="en-US" sz="1800" baseline="-25000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   Data</a:t>
            </a:r>
          </a:p>
        </p:txBody>
      </p:sp>
      <p:sp>
        <p:nvSpPr>
          <p:cNvPr id="1696801" name="Line 33"/>
          <p:cNvSpPr>
            <a:spLocks noChangeShapeType="1"/>
          </p:cNvSpPr>
          <p:nvPr/>
        </p:nvSpPr>
        <p:spPr bwMode="auto">
          <a:xfrm>
            <a:off x="7353300" y="229235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802" name="Rectangle 34"/>
          <p:cNvSpPr>
            <a:spLocks noChangeArrowheads="1"/>
          </p:cNvSpPr>
          <p:nvPr/>
        </p:nvSpPr>
        <p:spPr bwMode="auto">
          <a:xfrm>
            <a:off x="6989763" y="4070350"/>
            <a:ext cx="10366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“Virtual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Tag”</a:t>
            </a:r>
          </a:p>
        </p:txBody>
      </p:sp>
      <p:sp>
        <p:nvSpPr>
          <p:cNvPr id="1696803" name="Text Box 35"/>
          <p:cNvSpPr txBox="1">
            <a:spLocks noChangeArrowheads="1"/>
          </p:cNvSpPr>
          <p:nvPr/>
        </p:nvSpPr>
        <p:spPr bwMode="auto">
          <a:xfrm>
            <a:off x="304800" y="5213350"/>
            <a:ext cx="5715000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Physically-addressed L2 can also be used to avoid aliases in virtually-addressed L1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76DC-9989-C345-B2D7-C32362AF26A2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 Handler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562600"/>
          </a:xfrm>
        </p:spPr>
        <p:txBody>
          <a:bodyPr/>
          <a:lstStyle/>
          <a:p>
            <a:r>
              <a:rPr lang="en-US" sz="2800"/>
              <a:t>When the referenced page is not in DRAM:</a:t>
            </a:r>
          </a:p>
          <a:p>
            <a:pPr lvl="1"/>
            <a:r>
              <a:rPr lang="en-US" sz="2400"/>
              <a:t>The missing page is located (or created)</a:t>
            </a:r>
          </a:p>
          <a:p>
            <a:pPr lvl="1"/>
            <a:r>
              <a:rPr lang="en-US" sz="2400"/>
              <a:t>It is brought in from disk, and page table is updated</a:t>
            </a:r>
          </a:p>
          <a:p>
            <a:pPr lvl="2">
              <a:buFontTx/>
              <a:buNone/>
            </a:pPr>
            <a:r>
              <a:rPr lang="en-US" sz="2000" i="1"/>
              <a:t>   Another job may be run on the CPU while the first job waits for the requested page to be read from disk</a:t>
            </a:r>
          </a:p>
          <a:p>
            <a:pPr lvl="1"/>
            <a:r>
              <a:rPr lang="en-US" sz="2400"/>
              <a:t>If no free pages are left, a page is swapped out</a:t>
            </a:r>
          </a:p>
          <a:p>
            <a:pPr lvl="2">
              <a:buFontTx/>
              <a:buNone/>
            </a:pPr>
            <a:r>
              <a:rPr lang="en-US" sz="2000"/>
              <a:t>   </a:t>
            </a:r>
            <a:r>
              <a:rPr lang="en-US" sz="2000" i="1"/>
              <a:t>Pseudo-LRU replacement policy</a:t>
            </a:r>
            <a:r>
              <a:rPr lang="en-US" sz="2000"/>
              <a:t>	</a:t>
            </a:r>
          </a:p>
          <a:p>
            <a:r>
              <a:rPr lang="en-US" sz="2800"/>
              <a:t>Since it takes a long time to transfer a page (msecs), page faults are handled completely in software by the OS</a:t>
            </a:r>
          </a:p>
          <a:p>
            <a:pPr lvl="1"/>
            <a:r>
              <a:rPr lang="en-US" sz="2400"/>
              <a:t>Untranslated addressing mode is essential to allow kernel to access page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1DFB-0E95-3B42-BA39-EADE293DBBE6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9842" name="Rectangle 2" descr="40%"/>
          <p:cNvSpPr>
            <a:spLocks noChangeArrowheads="1"/>
          </p:cNvSpPr>
          <p:nvPr/>
        </p:nvSpPr>
        <p:spPr bwMode="auto">
          <a:xfrm>
            <a:off x="7594600" y="12827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99843" name="Group 3"/>
          <p:cNvGrpSpPr>
            <a:grpSpLocks/>
          </p:cNvGrpSpPr>
          <p:nvPr/>
        </p:nvGrpSpPr>
        <p:grpSpPr bwMode="auto">
          <a:xfrm>
            <a:off x="7594600" y="1295400"/>
            <a:ext cx="901700" cy="965200"/>
            <a:chOff x="4784" y="584"/>
            <a:chExt cx="568" cy="608"/>
          </a:xfrm>
        </p:grpSpPr>
        <p:sp>
          <p:nvSpPr>
            <p:cNvPr id="1699844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45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46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47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9848" name="Rectangle 8" descr="40%"/>
          <p:cNvSpPr>
            <a:spLocks noChangeArrowheads="1"/>
          </p:cNvSpPr>
          <p:nvPr/>
        </p:nvSpPr>
        <p:spPr bwMode="auto">
          <a:xfrm>
            <a:off x="7594600" y="23495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49" name="Rectangle 9" descr="40%"/>
          <p:cNvSpPr>
            <a:spLocks noChangeArrowheads="1"/>
          </p:cNvSpPr>
          <p:nvPr/>
        </p:nvSpPr>
        <p:spPr bwMode="auto">
          <a:xfrm>
            <a:off x="7594600" y="23622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0" name="Line 10" descr="40%"/>
          <p:cNvSpPr>
            <a:spLocks noChangeShapeType="1"/>
          </p:cNvSpPr>
          <p:nvPr/>
        </p:nvSpPr>
        <p:spPr bwMode="auto">
          <a:xfrm>
            <a:off x="7594600" y="28479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1" name="Line 11" descr="40%"/>
          <p:cNvSpPr>
            <a:spLocks noChangeShapeType="1"/>
          </p:cNvSpPr>
          <p:nvPr/>
        </p:nvSpPr>
        <p:spPr bwMode="auto">
          <a:xfrm>
            <a:off x="7594600" y="31019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2" name="Line 12" descr="40%"/>
          <p:cNvSpPr>
            <a:spLocks noChangeShapeType="1"/>
          </p:cNvSpPr>
          <p:nvPr/>
        </p:nvSpPr>
        <p:spPr bwMode="auto">
          <a:xfrm>
            <a:off x="7594600" y="25955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3" name="Rectangle 13" descr="40%"/>
          <p:cNvSpPr>
            <a:spLocks noChangeArrowheads="1"/>
          </p:cNvSpPr>
          <p:nvPr/>
        </p:nvSpPr>
        <p:spPr bwMode="auto">
          <a:xfrm>
            <a:off x="7594600" y="2590800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4" name="Rectangle 14" descr="Wide upward diagonal"/>
          <p:cNvSpPr>
            <a:spLocks noChangeArrowheads="1"/>
          </p:cNvSpPr>
          <p:nvPr/>
        </p:nvSpPr>
        <p:spPr bwMode="auto">
          <a:xfrm>
            <a:off x="5372100" y="2006600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99855" name="Rectangle 15" descr="40%"/>
          <p:cNvSpPr>
            <a:spLocks noChangeArrowheads="1"/>
          </p:cNvSpPr>
          <p:nvPr/>
        </p:nvSpPr>
        <p:spPr bwMode="auto">
          <a:xfrm>
            <a:off x="5384800" y="1524000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99856" name="Rectangle 16" descr="Wide upward diagonal"/>
          <p:cNvSpPr>
            <a:spLocks noChangeArrowheads="1"/>
          </p:cNvSpPr>
          <p:nvPr/>
        </p:nvSpPr>
        <p:spPr bwMode="auto">
          <a:xfrm>
            <a:off x="5359400" y="42672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7" name="Rectangle 17" descr="Wide upward diagonal"/>
          <p:cNvSpPr>
            <a:spLocks noChangeArrowheads="1"/>
          </p:cNvSpPr>
          <p:nvPr/>
        </p:nvSpPr>
        <p:spPr bwMode="auto">
          <a:xfrm>
            <a:off x="5359400" y="44958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8" name="Rectangle 18"/>
          <p:cNvSpPr>
            <a:spLocks noChangeArrowheads="1"/>
          </p:cNvSpPr>
          <p:nvPr/>
        </p:nvSpPr>
        <p:spPr bwMode="auto">
          <a:xfrm>
            <a:off x="5359400" y="40386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9" name="Rectangle 19"/>
          <p:cNvSpPr>
            <a:spLocks noChangeArrowheads="1"/>
          </p:cNvSpPr>
          <p:nvPr/>
        </p:nvSpPr>
        <p:spPr bwMode="auto">
          <a:xfrm>
            <a:off x="5359400" y="47244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60" name="Rectangle 20"/>
          <p:cNvSpPr>
            <a:spLocks noChangeArrowheads="1"/>
          </p:cNvSpPr>
          <p:nvPr/>
        </p:nvSpPr>
        <p:spPr bwMode="auto">
          <a:xfrm>
            <a:off x="1536700" y="1841500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61" name="Line 21"/>
          <p:cNvSpPr>
            <a:spLocks noChangeShapeType="1"/>
          </p:cNvSpPr>
          <p:nvPr/>
        </p:nvSpPr>
        <p:spPr bwMode="auto">
          <a:xfrm>
            <a:off x="6248400" y="3124200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99862" name="Group 22"/>
          <p:cNvGrpSpPr>
            <a:grpSpLocks/>
          </p:cNvGrpSpPr>
          <p:nvPr/>
        </p:nvGrpSpPr>
        <p:grpSpPr bwMode="auto">
          <a:xfrm>
            <a:off x="7594600" y="3429000"/>
            <a:ext cx="901700" cy="965200"/>
            <a:chOff x="4784" y="1928"/>
            <a:chExt cx="568" cy="608"/>
          </a:xfrm>
        </p:grpSpPr>
        <p:sp>
          <p:nvSpPr>
            <p:cNvPr id="1699863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64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65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66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9867" name="Group 27"/>
          <p:cNvGrpSpPr>
            <a:grpSpLocks/>
          </p:cNvGrpSpPr>
          <p:nvPr/>
        </p:nvGrpSpPr>
        <p:grpSpPr bwMode="auto">
          <a:xfrm>
            <a:off x="7594600" y="5562600"/>
            <a:ext cx="901700" cy="965200"/>
            <a:chOff x="4784" y="3272"/>
            <a:chExt cx="568" cy="608"/>
          </a:xfrm>
        </p:grpSpPr>
        <p:sp>
          <p:nvSpPr>
            <p:cNvPr id="1699868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69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70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71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9872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512763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Hierarchical Page Table</a:t>
            </a:r>
          </a:p>
        </p:txBody>
      </p:sp>
      <p:sp>
        <p:nvSpPr>
          <p:cNvPr id="1699873" name="Rectangle 33"/>
          <p:cNvSpPr>
            <a:spLocks noChangeArrowheads="1"/>
          </p:cNvSpPr>
          <p:nvPr/>
        </p:nvSpPr>
        <p:spPr bwMode="auto">
          <a:xfrm>
            <a:off x="5384800" y="2755900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74" name="Rectangle 34"/>
          <p:cNvSpPr>
            <a:spLocks noChangeArrowheads="1"/>
          </p:cNvSpPr>
          <p:nvPr/>
        </p:nvSpPr>
        <p:spPr bwMode="auto">
          <a:xfrm>
            <a:off x="3327400" y="3048000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75" name="Rectangle 35"/>
          <p:cNvSpPr>
            <a:spLocks noChangeArrowheads="1"/>
          </p:cNvSpPr>
          <p:nvPr/>
        </p:nvSpPr>
        <p:spPr bwMode="auto">
          <a:xfrm>
            <a:off x="3127375" y="4156075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Table</a:t>
            </a:r>
          </a:p>
        </p:txBody>
      </p:sp>
      <p:sp>
        <p:nvSpPr>
          <p:cNvPr id="1699876" name="Rectangle 36"/>
          <p:cNvSpPr>
            <a:spLocks noChangeArrowheads="1"/>
          </p:cNvSpPr>
          <p:nvPr/>
        </p:nvSpPr>
        <p:spPr bwMode="auto">
          <a:xfrm>
            <a:off x="5106988" y="5070475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Tables</a:t>
            </a:r>
            <a:r>
              <a:rPr lang="en-US" sz="2000" b="1">
                <a:solidFill>
                  <a:srgbClr val="B69CAC"/>
                </a:solidFill>
              </a:rPr>
              <a:t> </a:t>
            </a:r>
          </a:p>
        </p:txBody>
      </p:sp>
      <p:sp>
        <p:nvSpPr>
          <p:cNvPr id="1699877" name="Line 37"/>
          <p:cNvSpPr>
            <a:spLocks noChangeShapeType="1"/>
          </p:cNvSpPr>
          <p:nvPr/>
        </p:nvSpPr>
        <p:spPr bwMode="auto">
          <a:xfrm flipV="1">
            <a:off x="4241800" y="2514600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78" name="Rectangle 38"/>
          <p:cNvSpPr>
            <a:spLocks noChangeArrowheads="1"/>
          </p:cNvSpPr>
          <p:nvPr/>
        </p:nvSpPr>
        <p:spPr bwMode="auto">
          <a:xfrm>
            <a:off x="5384800" y="1524000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79" name="Rectangle 39"/>
          <p:cNvSpPr>
            <a:spLocks noChangeArrowheads="1"/>
          </p:cNvSpPr>
          <p:nvPr/>
        </p:nvSpPr>
        <p:spPr bwMode="auto">
          <a:xfrm>
            <a:off x="7594600" y="4483100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0" name="Rectangle 40" descr="40%"/>
          <p:cNvSpPr>
            <a:spLocks noChangeArrowheads="1"/>
          </p:cNvSpPr>
          <p:nvPr/>
        </p:nvSpPr>
        <p:spPr bwMode="auto">
          <a:xfrm>
            <a:off x="7594600" y="44958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1" name="Line 41"/>
          <p:cNvSpPr>
            <a:spLocks noChangeShapeType="1"/>
          </p:cNvSpPr>
          <p:nvPr/>
        </p:nvSpPr>
        <p:spPr bwMode="auto">
          <a:xfrm>
            <a:off x="7594600" y="4981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2" name="Line 42"/>
          <p:cNvSpPr>
            <a:spLocks noChangeShapeType="1"/>
          </p:cNvSpPr>
          <p:nvPr/>
        </p:nvSpPr>
        <p:spPr bwMode="auto">
          <a:xfrm>
            <a:off x="7594600" y="5235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3" name="Line 43"/>
          <p:cNvSpPr>
            <a:spLocks noChangeShapeType="1"/>
          </p:cNvSpPr>
          <p:nvPr/>
        </p:nvSpPr>
        <p:spPr bwMode="auto">
          <a:xfrm>
            <a:off x="7594600" y="47291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4" name="Line 44"/>
          <p:cNvSpPr>
            <a:spLocks noChangeShapeType="1"/>
          </p:cNvSpPr>
          <p:nvPr/>
        </p:nvSpPr>
        <p:spPr bwMode="auto">
          <a:xfrm flipV="1">
            <a:off x="4191000" y="37338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5" name="Line 45"/>
          <p:cNvSpPr>
            <a:spLocks noChangeShapeType="1"/>
          </p:cNvSpPr>
          <p:nvPr/>
        </p:nvSpPr>
        <p:spPr bwMode="auto">
          <a:xfrm>
            <a:off x="4227513" y="3932238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6" name="Line 46"/>
          <p:cNvSpPr>
            <a:spLocks noChangeShapeType="1"/>
          </p:cNvSpPr>
          <p:nvPr/>
        </p:nvSpPr>
        <p:spPr bwMode="auto">
          <a:xfrm>
            <a:off x="6248400" y="1676400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7" name="Line 47"/>
          <p:cNvSpPr>
            <a:spLocks noChangeShapeType="1"/>
          </p:cNvSpPr>
          <p:nvPr/>
        </p:nvSpPr>
        <p:spPr bwMode="auto">
          <a:xfrm>
            <a:off x="6248400" y="1828800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8" name="Line 48"/>
          <p:cNvSpPr>
            <a:spLocks noChangeShapeType="1"/>
          </p:cNvSpPr>
          <p:nvPr/>
        </p:nvSpPr>
        <p:spPr bwMode="auto">
          <a:xfrm>
            <a:off x="6172200" y="3657600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9" name="Line 49"/>
          <p:cNvSpPr>
            <a:spLocks noChangeShapeType="1"/>
          </p:cNvSpPr>
          <p:nvPr/>
        </p:nvSpPr>
        <p:spPr bwMode="auto">
          <a:xfrm>
            <a:off x="6248400" y="4876800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0" name="Rectangle 50"/>
          <p:cNvSpPr>
            <a:spLocks noChangeArrowheads="1"/>
          </p:cNvSpPr>
          <p:nvPr/>
        </p:nvSpPr>
        <p:spPr bwMode="auto">
          <a:xfrm>
            <a:off x="6045200" y="6337300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B69CAC"/>
                </a:solidFill>
                <a:latin typeface="Verdana" charset="0"/>
              </a:rPr>
              <a:t>Data Pages</a:t>
            </a:r>
          </a:p>
        </p:txBody>
      </p:sp>
      <p:sp>
        <p:nvSpPr>
          <p:cNvPr id="1699891" name="Rectangle 51"/>
          <p:cNvSpPr>
            <a:spLocks noChangeArrowheads="1"/>
          </p:cNvSpPr>
          <p:nvPr/>
        </p:nvSpPr>
        <p:spPr bwMode="auto">
          <a:xfrm>
            <a:off x="696913" y="5410200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in secondary memory</a:t>
            </a:r>
          </a:p>
        </p:txBody>
      </p:sp>
      <p:sp>
        <p:nvSpPr>
          <p:cNvPr id="1699892" name="Rectangle 52"/>
          <p:cNvSpPr>
            <a:spLocks noChangeArrowheads="1"/>
          </p:cNvSpPr>
          <p:nvPr/>
        </p:nvSpPr>
        <p:spPr bwMode="auto">
          <a:xfrm>
            <a:off x="201613" y="5791200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3" name="Rectangle 53"/>
          <p:cNvSpPr>
            <a:spLocks noChangeArrowheads="1"/>
          </p:cNvSpPr>
          <p:nvPr/>
        </p:nvSpPr>
        <p:spPr bwMode="auto">
          <a:xfrm>
            <a:off x="169863" y="3063875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Table</a:t>
            </a:r>
          </a:p>
        </p:txBody>
      </p:sp>
      <p:sp>
        <p:nvSpPr>
          <p:cNvPr id="1699894" name="Line 54"/>
          <p:cNvSpPr>
            <a:spLocks noChangeShapeType="1"/>
          </p:cNvSpPr>
          <p:nvPr/>
        </p:nvSpPr>
        <p:spPr bwMode="auto">
          <a:xfrm>
            <a:off x="2133600" y="3937000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5" name="Line 55"/>
          <p:cNvSpPr>
            <a:spLocks noChangeShapeType="1"/>
          </p:cNvSpPr>
          <p:nvPr/>
        </p:nvSpPr>
        <p:spPr bwMode="auto">
          <a:xfrm flipH="1" flipV="1">
            <a:off x="3186113" y="3722688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6" name="Line 56"/>
          <p:cNvSpPr>
            <a:spLocks noChangeShapeType="1"/>
          </p:cNvSpPr>
          <p:nvPr/>
        </p:nvSpPr>
        <p:spPr bwMode="auto">
          <a:xfrm flipH="1" flipV="1">
            <a:off x="5257800" y="3124200"/>
            <a:ext cx="0" cy="4968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7" name="Line 57"/>
          <p:cNvSpPr>
            <a:spLocks noChangeShapeType="1"/>
          </p:cNvSpPr>
          <p:nvPr/>
        </p:nvSpPr>
        <p:spPr bwMode="auto">
          <a:xfrm>
            <a:off x="7467600" y="2628900"/>
            <a:ext cx="0" cy="596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8" name="Rectangle 58"/>
          <p:cNvSpPr>
            <a:spLocks noChangeArrowheads="1"/>
          </p:cNvSpPr>
          <p:nvPr/>
        </p:nvSpPr>
        <p:spPr bwMode="auto">
          <a:xfrm>
            <a:off x="2743200" y="36576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B69CAC"/>
                </a:solidFill>
                <a:latin typeface="Verdana" charset="0"/>
              </a:rPr>
              <a:t>p1</a:t>
            </a:r>
          </a:p>
        </p:txBody>
      </p:sp>
      <p:sp>
        <p:nvSpPr>
          <p:cNvPr id="1699899" name="Rectangle 59"/>
          <p:cNvSpPr>
            <a:spLocks noChangeArrowheads="1"/>
          </p:cNvSpPr>
          <p:nvPr/>
        </p:nvSpPr>
        <p:spPr bwMode="auto">
          <a:xfrm>
            <a:off x="6664325" y="2781300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B69CAC"/>
                </a:solidFill>
                <a:latin typeface="Verdana" charset="0"/>
              </a:rPr>
              <a:t>offset</a:t>
            </a:r>
          </a:p>
        </p:txBody>
      </p:sp>
      <p:sp>
        <p:nvSpPr>
          <p:cNvPr id="1699900" name="Rectangle 60"/>
          <p:cNvSpPr>
            <a:spLocks noChangeArrowheads="1"/>
          </p:cNvSpPr>
          <p:nvPr/>
        </p:nvSpPr>
        <p:spPr bwMode="auto">
          <a:xfrm>
            <a:off x="4876800" y="32766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B69CAC"/>
                </a:solidFill>
                <a:latin typeface="Verdana" charset="0"/>
              </a:rPr>
              <a:t>p2</a:t>
            </a:r>
          </a:p>
        </p:txBody>
      </p:sp>
      <p:sp>
        <p:nvSpPr>
          <p:cNvPr id="1699901" name="Rectangle 61"/>
          <p:cNvSpPr>
            <a:spLocks noChangeArrowheads="1"/>
          </p:cNvSpPr>
          <p:nvPr/>
        </p:nvSpPr>
        <p:spPr bwMode="auto">
          <a:xfrm>
            <a:off x="228600" y="1219200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B69CAC"/>
                </a:solidFill>
                <a:latin typeface="Verdana" charset="0"/>
              </a:rPr>
              <a:t>Virtual Address</a:t>
            </a:r>
          </a:p>
        </p:txBody>
      </p:sp>
      <p:sp>
        <p:nvSpPr>
          <p:cNvPr id="1699902" name="Rectangle 62"/>
          <p:cNvSpPr>
            <a:spLocks noChangeArrowheads="1"/>
          </p:cNvSpPr>
          <p:nvPr/>
        </p:nvSpPr>
        <p:spPr bwMode="auto">
          <a:xfrm>
            <a:off x="695325" y="4114800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B69CAC"/>
                </a:solidFill>
                <a:latin typeface="Verdana" charset="0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B69CAC"/>
                </a:solidFill>
                <a:latin typeface="Verdana" charset="0"/>
              </a:rPr>
              <a:t>Register)</a:t>
            </a:r>
          </a:p>
        </p:txBody>
      </p:sp>
      <p:sp>
        <p:nvSpPr>
          <p:cNvPr id="1699903" name="Rectangle 63" descr="Wide upward diagonal"/>
          <p:cNvSpPr>
            <a:spLocks noChangeArrowheads="1"/>
          </p:cNvSpPr>
          <p:nvPr/>
        </p:nvSpPr>
        <p:spPr bwMode="auto">
          <a:xfrm>
            <a:off x="241300" y="6234113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4" name="Rectangle 64"/>
          <p:cNvSpPr>
            <a:spLocks noChangeArrowheads="1"/>
          </p:cNvSpPr>
          <p:nvPr/>
        </p:nvSpPr>
        <p:spPr bwMode="auto">
          <a:xfrm>
            <a:off x="671513" y="6172200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PTE of a nonexistent page</a:t>
            </a:r>
          </a:p>
        </p:txBody>
      </p:sp>
      <p:sp>
        <p:nvSpPr>
          <p:cNvPr id="1699905" name="Rectangle 65" descr="Wide upward diagonal"/>
          <p:cNvSpPr>
            <a:spLocks noChangeArrowheads="1"/>
          </p:cNvSpPr>
          <p:nvPr/>
        </p:nvSpPr>
        <p:spPr bwMode="auto">
          <a:xfrm>
            <a:off x="3352800" y="3429000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6" name="Rectangle 66"/>
          <p:cNvSpPr>
            <a:spLocks noChangeArrowheads="1"/>
          </p:cNvSpPr>
          <p:nvPr/>
        </p:nvSpPr>
        <p:spPr bwMode="auto">
          <a:xfrm>
            <a:off x="3352800" y="32004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7" name="Rectangle 67" descr="40%"/>
          <p:cNvSpPr>
            <a:spLocks noChangeArrowheads="1"/>
          </p:cNvSpPr>
          <p:nvPr/>
        </p:nvSpPr>
        <p:spPr bwMode="auto">
          <a:xfrm>
            <a:off x="3352800" y="38862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8" name="Rectangle 68"/>
          <p:cNvSpPr>
            <a:spLocks noChangeArrowheads="1"/>
          </p:cNvSpPr>
          <p:nvPr/>
        </p:nvSpPr>
        <p:spPr bwMode="auto">
          <a:xfrm>
            <a:off x="3352800" y="36576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9" name="Rectangle 69"/>
          <p:cNvSpPr>
            <a:spLocks noChangeArrowheads="1"/>
          </p:cNvSpPr>
          <p:nvPr/>
        </p:nvSpPr>
        <p:spPr bwMode="auto">
          <a:xfrm>
            <a:off x="5334000" y="32766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0" name="Rectangle 70" descr="Wide upward diagonal"/>
          <p:cNvSpPr>
            <a:spLocks noChangeArrowheads="1"/>
          </p:cNvSpPr>
          <p:nvPr/>
        </p:nvSpPr>
        <p:spPr bwMode="auto">
          <a:xfrm>
            <a:off x="5334000" y="28194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1" name="Rectangle 71" descr="40%"/>
          <p:cNvSpPr>
            <a:spLocks noChangeArrowheads="1"/>
          </p:cNvSpPr>
          <p:nvPr/>
        </p:nvSpPr>
        <p:spPr bwMode="auto">
          <a:xfrm>
            <a:off x="5334000" y="3048000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2" name="Rectangle 72"/>
          <p:cNvSpPr>
            <a:spLocks noChangeArrowheads="1"/>
          </p:cNvSpPr>
          <p:nvPr/>
        </p:nvSpPr>
        <p:spPr bwMode="auto">
          <a:xfrm>
            <a:off x="5334000" y="35052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3" name="Rectangle 73"/>
          <p:cNvSpPr>
            <a:spLocks noChangeArrowheads="1"/>
          </p:cNvSpPr>
          <p:nvPr/>
        </p:nvSpPr>
        <p:spPr bwMode="auto">
          <a:xfrm>
            <a:off x="5384800" y="1536700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4" name="Line 74"/>
          <p:cNvSpPr>
            <a:spLocks noChangeShapeType="1"/>
          </p:cNvSpPr>
          <p:nvPr/>
        </p:nvSpPr>
        <p:spPr bwMode="auto">
          <a:xfrm>
            <a:off x="5384800" y="20224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5" name="Line 75"/>
          <p:cNvSpPr>
            <a:spLocks noChangeShapeType="1"/>
          </p:cNvSpPr>
          <p:nvPr/>
        </p:nvSpPr>
        <p:spPr bwMode="auto">
          <a:xfrm>
            <a:off x="5384800" y="22764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6" name="Line 76"/>
          <p:cNvSpPr>
            <a:spLocks noChangeShapeType="1"/>
          </p:cNvSpPr>
          <p:nvPr/>
        </p:nvSpPr>
        <p:spPr bwMode="auto">
          <a:xfrm>
            <a:off x="5384800" y="17700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7" name="Line 77"/>
          <p:cNvSpPr>
            <a:spLocks noChangeShapeType="1"/>
          </p:cNvSpPr>
          <p:nvPr/>
        </p:nvSpPr>
        <p:spPr bwMode="auto">
          <a:xfrm>
            <a:off x="3390900" y="18542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8" name="Line 78"/>
          <p:cNvSpPr>
            <a:spLocks noChangeShapeType="1"/>
          </p:cNvSpPr>
          <p:nvPr/>
        </p:nvSpPr>
        <p:spPr bwMode="auto">
          <a:xfrm>
            <a:off x="2438400" y="18542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9" name="Rectangle 79"/>
          <p:cNvSpPr>
            <a:spLocks noChangeArrowheads="1"/>
          </p:cNvSpPr>
          <p:nvPr/>
        </p:nvSpPr>
        <p:spPr bwMode="auto">
          <a:xfrm>
            <a:off x="1751013" y="1793875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p1</a:t>
            </a:r>
            <a:r>
              <a:rPr lang="en-US" sz="1800">
                <a:solidFill>
                  <a:srgbClr val="B69CAC"/>
                </a:solidFill>
              </a:rPr>
              <a:t>          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p2   </a:t>
            </a:r>
            <a:r>
              <a:rPr lang="en-US" sz="1800">
                <a:solidFill>
                  <a:srgbClr val="B69CAC"/>
                </a:solidFill>
              </a:rPr>
              <a:t>       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offset</a:t>
            </a:r>
          </a:p>
        </p:txBody>
      </p:sp>
      <p:sp>
        <p:nvSpPr>
          <p:cNvPr id="1699920" name="Text Box 80"/>
          <p:cNvSpPr txBox="1">
            <a:spLocks noChangeArrowheads="1"/>
          </p:cNvSpPr>
          <p:nvPr/>
        </p:nvSpPr>
        <p:spPr bwMode="auto">
          <a:xfrm>
            <a:off x="4267200" y="1520825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B69CAC"/>
                </a:solidFill>
                <a:latin typeface="Verdana" charset="0"/>
              </a:rPr>
              <a:t>0</a:t>
            </a:r>
          </a:p>
        </p:txBody>
      </p:sp>
      <p:sp>
        <p:nvSpPr>
          <p:cNvPr id="1699921" name="Text Box 81"/>
          <p:cNvSpPr txBox="1">
            <a:spLocks noChangeArrowheads="1"/>
          </p:cNvSpPr>
          <p:nvPr/>
        </p:nvSpPr>
        <p:spPr bwMode="auto">
          <a:xfrm>
            <a:off x="33528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11</a:t>
            </a:r>
          </a:p>
        </p:txBody>
      </p:sp>
      <p:sp>
        <p:nvSpPr>
          <p:cNvPr id="1699922" name="Text Box 82"/>
          <p:cNvSpPr txBox="1">
            <a:spLocks noChangeArrowheads="1"/>
          </p:cNvSpPr>
          <p:nvPr/>
        </p:nvSpPr>
        <p:spPr bwMode="auto">
          <a:xfrm>
            <a:off x="30480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12</a:t>
            </a:r>
          </a:p>
        </p:txBody>
      </p:sp>
      <p:sp>
        <p:nvSpPr>
          <p:cNvPr id="1699923" name="Text Box 83"/>
          <p:cNvSpPr txBox="1">
            <a:spLocks noChangeArrowheads="1"/>
          </p:cNvSpPr>
          <p:nvPr/>
        </p:nvSpPr>
        <p:spPr bwMode="auto">
          <a:xfrm>
            <a:off x="23622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21</a:t>
            </a:r>
          </a:p>
        </p:txBody>
      </p:sp>
      <p:sp>
        <p:nvSpPr>
          <p:cNvPr id="1699924" name="Text Box 84"/>
          <p:cNvSpPr txBox="1">
            <a:spLocks noChangeArrowheads="1"/>
          </p:cNvSpPr>
          <p:nvPr/>
        </p:nvSpPr>
        <p:spPr bwMode="auto">
          <a:xfrm>
            <a:off x="20574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22</a:t>
            </a:r>
          </a:p>
        </p:txBody>
      </p:sp>
      <p:sp>
        <p:nvSpPr>
          <p:cNvPr id="1699925" name="Text Box 85"/>
          <p:cNvSpPr txBox="1">
            <a:spLocks noChangeArrowheads="1"/>
          </p:cNvSpPr>
          <p:nvPr/>
        </p:nvSpPr>
        <p:spPr bwMode="auto">
          <a:xfrm>
            <a:off x="14478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31</a:t>
            </a:r>
          </a:p>
        </p:txBody>
      </p:sp>
      <p:sp>
        <p:nvSpPr>
          <p:cNvPr id="1699926" name="AutoShape 86"/>
          <p:cNvSpPr>
            <a:spLocks/>
          </p:cNvSpPr>
          <p:nvPr/>
        </p:nvSpPr>
        <p:spPr bwMode="auto">
          <a:xfrm rot="5400000">
            <a:off x="1828800" y="19050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27" name="Text Box 87"/>
          <p:cNvSpPr txBox="1">
            <a:spLocks noChangeArrowheads="1"/>
          </p:cNvSpPr>
          <p:nvPr/>
        </p:nvSpPr>
        <p:spPr bwMode="auto">
          <a:xfrm>
            <a:off x="1384300" y="2409825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L1 index</a:t>
            </a:r>
          </a:p>
        </p:txBody>
      </p:sp>
      <p:sp>
        <p:nvSpPr>
          <p:cNvPr id="1699928" name="AutoShape 88"/>
          <p:cNvSpPr>
            <a:spLocks/>
          </p:cNvSpPr>
          <p:nvPr/>
        </p:nvSpPr>
        <p:spPr bwMode="auto">
          <a:xfrm rot="5400000">
            <a:off x="2743200" y="19050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29" name="Text Box 89"/>
          <p:cNvSpPr txBox="1">
            <a:spLocks noChangeArrowheads="1"/>
          </p:cNvSpPr>
          <p:nvPr/>
        </p:nvSpPr>
        <p:spPr bwMode="auto">
          <a:xfrm>
            <a:off x="2451100" y="2409825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L2 index</a:t>
            </a:r>
          </a:p>
        </p:txBody>
      </p:sp>
      <p:sp>
        <p:nvSpPr>
          <p:cNvPr id="1699930" name="Rectangle 90" descr="40%"/>
          <p:cNvSpPr>
            <a:spLocks noChangeArrowheads="1"/>
          </p:cNvSpPr>
          <p:nvPr/>
        </p:nvSpPr>
        <p:spPr bwMode="auto">
          <a:xfrm>
            <a:off x="188913" y="5448300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31" name="Rectangle 91" descr="40%"/>
          <p:cNvSpPr>
            <a:spLocks noChangeArrowheads="1"/>
          </p:cNvSpPr>
          <p:nvPr/>
        </p:nvSpPr>
        <p:spPr bwMode="auto">
          <a:xfrm>
            <a:off x="3352800" y="36576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32" name="Rectangle 92" descr="40%"/>
          <p:cNvSpPr>
            <a:spLocks noChangeArrowheads="1"/>
          </p:cNvSpPr>
          <p:nvPr/>
        </p:nvSpPr>
        <p:spPr bwMode="auto">
          <a:xfrm>
            <a:off x="3352800" y="32131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33" name="Rectangle 93" descr="40%"/>
          <p:cNvSpPr>
            <a:spLocks noChangeArrowheads="1"/>
          </p:cNvSpPr>
          <p:nvPr/>
        </p:nvSpPr>
        <p:spPr bwMode="auto">
          <a:xfrm>
            <a:off x="1206500" y="37973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34" name="Text Box 94"/>
          <p:cNvSpPr txBox="1">
            <a:spLocks noChangeArrowheads="1"/>
          </p:cNvSpPr>
          <p:nvPr/>
        </p:nvSpPr>
        <p:spPr bwMode="auto">
          <a:xfrm rot="-1741156">
            <a:off x="0" y="1819275"/>
            <a:ext cx="4310063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A program that traverses the page table needs a “no translation” addressing mode.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4BCD-AA93-AD42-A85D-D0CCF3EEBB80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0866" name="Rectangle 2" descr="40%"/>
          <p:cNvSpPr>
            <a:spLocks noChangeArrowheads="1"/>
          </p:cNvSpPr>
          <p:nvPr/>
        </p:nvSpPr>
        <p:spPr bwMode="auto">
          <a:xfrm>
            <a:off x="355600" y="3429000"/>
            <a:ext cx="882650" cy="496888"/>
          </a:xfrm>
          <a:prstGeom prst="rect">
            <a:avLst/>
          </a:prstGeom>
          <a:pattFill prst="pct40">
            <a:fgClr>
              <a:srgbClr val="FFA74F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67" name="Rectangle 3"/>
          <p:cNvSpPr>
            <a:spLocks noChangeArrowheads="1"/>
          </p:cNvSpPr>
          <p:nvPr/>
        </p:nvSpPr>
        <p:spPr bwMode="auto">
          <a:xfrm>
            <a:off x="371475" y="2000250"/>
            <a:ext cx="873125" cy="231775"/>
          </a:xfrm>
          <a:prstGeom prst="rect">
            <a:avLst/>
          </a:prstGeom>
          <a:solidFill>
            <a:srgbClr val="FFA74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68" name="Rectangle 4"/>
          <p:cNvSpPr>
            <a:spLocks noChangeArrowheads="1"/>
          </p:cNvSpPr>
          <p:nvPr/>
        </p:nvSpPr>
        <p:spPr bwMode="auto">
          <a:xfrm>
            <a:off x="1400175" y="1589088"/>
            <a:ext cx="7610475" cy="447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PTE in primary memory contains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primary or secondary memory addresses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PTE in secondary memory contains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</a:t>
            </a:r>
            <a:r>
              <a:rPr lang="en-US" sz="2400" i="1">
                <a:latin typeface="Verdana" charset="0"/>
              </a:rPr>
              <a:t>only</a:t>
            </a:r>
            <a:r>
              <a:rPr lang="en-US" sz="2400">
                <a:latin typeface="Verdana" charset="0"/>
              </a:rPr>
              <a:t> secondary memory addresses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400">
                <a:latin typeface="Symbol" charset="2"/>
              </a:rPr>
              <a:t></a:t>
            </a:r>
            <a:r>
              <a:rPr lang="en-US" sz="2400">
                <a:latin typeface="Verdana" charset="0"/>
              </a:rPr>
              <a:t> a page of a PT can be swapped out only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   if none its PTE’s point to pages in the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   primary memory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Why?__________________________________</a:t>
            </a:r>
          </a:p>
        </p:txBody>
      </p:sp>
      <p:sp>
        <p:nvSpPr>
          <p:cNvPr id="1700869" name="Rectangle 5"/>
          <p:cNvSpPr>
            <a:spLocks noGrp="1" noChangeArrowheads="1"/>
          </p:cNvSpPr>
          <p:nvPr>
            <p:ph type="title"/>
          </p:nvPr>
        </p:nvSpPr>
        <p:spPr>
          <a:xfrm>
            <a:off x="349250" y="304800"/>
            <a:ext cx="82550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Swapping a Page of a Page Table</a:t>
            </a:r>
          </a:p>
        </p:txBody>
      </p:sp>
      <p:sp>
        <p:nvSpPr>
          <p:cNvPr id="1700870" name="Rectangle 6"/>
          <p:cNvSpPr>
            <a:spLocks noChangeArrowheads="1"/>
          </p:cNvSpPr>
          <p:nvPr/>
        </p:nvSpPr>
        <p:spPr bwMode="auto">
          <a:xfrm>
            <a:off x="349250" y="1495425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71" name="Rectangle 7" descr="40%"/>
          <p:cNvSpPr>
            <a:spLocks noChangeArrowheads="1"/>
          </p:cNvSpPr>
          <p:nvPr/>
        </p:nvSpPr>
        <p:spPr bwMode="auto">
          <a:xfrm>
            <a:off x="349250" y="2257425"/>
            <a:ext cx="889000" cy="215900"/>
          </a:xfrm>
          <a:prstGeom prst="rect">
            <a:avLst/>
          </a:prstGeom>
          <a:pattFill prst="pct40">
            <a:fgClr>
              <a:srgbClr val="FFA74F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00872" name="Group 8"/>
          <p:cNvGrpSpPr>
            <a:grpSpLocks/>
          </p:cNvGrpSpPr>
          <p:nvPr/>
        </p:nvGrpSpPr>
        <p:grpSpPr bwMode="auto">
          <a:xfrm>
            <a:off x="349250" y="1508125"/>
            <a:ext cx="901700" cy="965200"/>
            <a:chOff x="3392" y="968"/>
            <a:chExt cx="568" cy="608"/>
          </a:xfrm>
        </p:grpSpPr>
        <p:sp>
          <p:nvSpPr>
            <p:cNvPr id="1700873" name="Rectangle 9"/>
            <p:cNvSpPr>
              <a:spLocks noChangeArrowheads="1"/>
            </p:cNvSpPr>
            <p:nvPr/>
          </p:nvSpPr>
          <p:spPr bwMode="auto">
            <a:xfrm>
              <a:off x="3392" y="968"/>
              <a:ext cx="568" cy="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874" name="Line 10"/>
            <p:cNvSpPr>
              <a:spLocks noChangeShapeType="1"/>
            </p:cNvSpPr>
            <p:nvPr/>
          </p:nvSpPr>
          <p:spPr bwMode="auto">
            <a:xfrm>
              <a:off x="3392" y="127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875" name="Line 11"/>
            <p:cNvSpPr>
              <a:spLocks noChangeShapeType="1"/>
            </p:cNvSpPr>
            <p:nvPr/>
          </p:nvSpPr>
          <p:spPr bwMode="auto">
            <a:xfrm>
              <a:off x="3392" y="14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876" name="Line 12"/>
            <p:cNvSpPr>
              <a:spLocks noChangeShapeType="1"/>
            </p:cNvSpPr>
            <p:nvPr/>
          </p:nvSpPr>
          <p:spPr bwMode="auto">
            <a:xfrm>
              <a:off x="3392" y="111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0877" name="Rectangle 13"/>
          <p:cNvSpPr>
            <a:spLocks noChangeArrowheads="1"/>
          </p:cNvSpPr>
          <p:nvPr/>
        </p:nvSpPr>
        <p:spPr bwMode="auto">
          <a:xfrm>
            <a:off x="355600" y="2960688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78" name="Line 14"/>
          <p:cNvSpPr>
            <a:spLocks noChangeShapeType="1"/>
          </p:cNvSpPr>
          <p:nvPr/>
        </p:nvSpPr>
        <p:spPr bwMode="auto">
          <a:xfrm>
            <a:off x="355600" y="34464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79" name="Line 15"/>
          <p:cNvSpPr>
            <a:spLocks noChangeShapeType="1"/>
          </p:cNvSpPr>
          <p:nvPr/>
        </p:nvSpPr>
        <p:spPr bwMode="auto">
          <a:xfrm>
            <a:off x="355600" y="37004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80" name="Line 16"/>
          <p:cNvSpPr>
            <a:spLocks noChangeShapeType="1"/>
          </p:cNvSpPr>
          <p:nvPr/>
        </p:nvSpPr>
        <p:spPr bwMode="auto">
          <a:xfrm>
            <a:off x="355600" y="31940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824A-3844-DF45-A316-33B1BF39A8A6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Atlas Revisited</a:t>
            </a:r>
          </a:p>
        </p:txBody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6072188" cy="4678363"/>
          </a:xfrm>
        </p:spPr>
        <p:txBody>
          <a:bodyPr/>
          <a:lstStyle/>
          <a:p>
            <a:r>
              <a:rPr lang="en-US"/>
              <a:t>One PAR for each physical page</a:t>
            </a:r>
          </a:p>
          <a:p>
            <a:endParaRPr lang="en-US"/>
          </a:p>
          <a:p>
            <a:r>
              <a:rPr lang="en-US"/>
              <a:t>PAR’s contain the VPN’s of the pages </a:t>
            </a:r>
            <a:r>
              <a:rPr lang="en-US" i="1">
                <a:solidFill>
                  <a:srgbClr val="56127A"/>
                </a:solidFill>
              </a:rPr>
              <a:t>resident in primary memory</a:t>
            </a:r>
          </a:p>
          <a:p>
            <a:endParaRPr lang="en-US">
              <a:solidFill>
                <a:srgbClr val="56127A"/>
              </a:solidFill>
            </a:endParaRPr>
          </a:p>
          <a:p>
            <a:r>
              <a:rPr lang="en-US" i="1"/>
              <a:t>Advantage:  </a:t>
            </a:r>
            <a:r>
              <a:rPr lang="en-US"/>
              <a:t>The size is proportional to the size of the primary memory</a:t>
            </a:r>
          </a:p>
          <a:p>
            <a:endParaRPr lang="en-US"/>
          </a:p>
          <a:p>
            <a:r>
              <a:rPr lang="en-US" i="1">
                <a:solidFill>
                  <a:schemeClr val="tx2"/>
                </a:solidFill>
              </a:rPr>
              <a:t>What is the disadvantage ?</a:t>
            </a:r>
          </a:p>
          <a:p>
            <a:endParaRPr lang="en-US"/>
          </a:p>
        </p:txBody>
      </p:sp>
      <p:sp>
        <p:nvSpPr>
          <p:cNvPr id="1702916" name="Rectangle 4"/>
          <p:cNvSpPr>
            <a:spLocks noChangeArrowheads="1"/>
          </p:cNvSpPr>
          <p:nvPr/>
        </p:nvSpPr>
        <p:spPr bwMode="auto">
          <a:xfrm>
            <a:off x="6908800" y="2286000"/>
            <a:ext cx="1701800" cy="30480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17" name="Line 5"/>
          <p:cNvSpPr>
            <a:spLocks noChangeShapeType="1"/>
          </p:cNvSpPr>
          <p:nvPr/>
        </p:nvSpPr>
        <p:spPr bwMode="auto">
          <a:xfrm>
            <a:off x="6921500" y="2527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18" name="Line 6"/>
          <p:cNvSpPr>
            <a:spLocks noChangeShapeType="1"/>
          </p:cNvSpPr>
          <p:nvPr/>
        </p:nvSpPr>
        <p:spPr bwMode="auto">
          <a:xfrm>
            <a:off x="6908800" y="2781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19" name="Line 7"/>
          <p:cNvSpPr>
            <a:spLocks noChangeShapeType="1"/>
          </p:cNvSpPr>
          <p:nvPr/>
        </p:nvSpPr>
        <p:spPr bwMode="auto">
          <a:xfrm>
            <a:off x="6908800" y="3035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0" name="Line 8"/>
          <p:cNvSpPr>
            <a:spLocks noChangeShapeType="1"/>
          </p:cNvSpPr>
          <p:nvPr/>
        </p:nvSpPr>
        <p:spPr bwMode="auto">
          <a:xfrm>
            <a:off x="6908800" y="3289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1" name="Line 9"/>
          <p:cNvSpPr>
            <a:spLocks noChangeShapeType="1"/>
          </p:cNvSpPr>
          <p:nvPr/>
        </p:nvSpPr>
        <p:spPr bwMode="auto">
          <a:xfrm>
            <a:off x="6908800" y="3543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2" name="Line 10"/>
          <p:cNvSpPr>
            <a:spLocks noChangeShapeType="1"/>
          </p:cNvSpPr>
          <p:nvPr/>
        </p:nvSpPr>
        <p:spPr bwMode="auto">
          <a:xfrm>
            <a:off x="6908800" y="3797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3" name="Line 11"/>
          <p:cNvSpPr>
            <a:spLocks noChangeShapeType="1"/>
          </p:cNvSpPr>
          <p:nvPr/>
        </p:nvSpPr>
        <p:spPr bwMode="auto">
          <a:xfrm>
            <a:off x="6908800" y="4051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4" name="Line 12"/>
          <p:cNvSpPr>
            <a:spLocks noChangeShapeType="1"/>
          </p:cNvSpPr>
          <p:nvPr/>
        </p:nvSpPr>
        <p:spPr bwMode="auto">
          <a:xfrm>
            <a:off x="6908800" y="4305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5" name="Line 13"/>
          <p:cNvSpPr>
            <a:spLocks noChangeShapeType="1"/>
          </p:cNvSpPr>
          <p:nvPr/>
        </p:nvSpPr>
        <p:spPr bwMode="auto">
          <a:xfrm>
            <a:off x="6908800" y="4559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6" name="Line 14"/>
          <p:cNvSpPr>
            <a:spLocks noChangeShapeType="1"/>
          </p:cNvSpPr>
          <p:nvPr/>
        </p:nvSpPr>
        <p:spPr bwMode="auto">
          <a:xfrm>
            <a:off x="6908800" y="4813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7" name="Line 15"/>
          <p:cNvSpPr>
            <a:spLocks noChangeShapeType="1"/>
          </p:cNvSpPr>
          <p:nvPr/>
        </p:nvSpPr>
        <p:spPr bwMode="auto">
          <a:xfrm>
            <a:off x="6908800" y="50673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2928" name="Rectangle 16"/>
          <p:cNvSpPr>
            <a:spLocks noChangeArrowheads="1"/>
          </p:cNvSpPr>
          <p:nvPr/>
        </p:nvSpPr>
        <p:spPr bwMode="auto">
          <a:xfrm>
            <a:off x="7353300" y="3232150"/>
            <a:ext cx="7874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VPN </a:t>
            </a:r>
          </a:p>
        </p:txBody>
      </p:sp>
      <p:sp>
        <p:nvSpPr>
          <p:cNvPr id="1702929" name="Rectangle 17"/>
          <p:cNvSpPr>
            <a:spLocks noChangeArrowheads="1"/>
          </p:cNvSpPr>
          <p:nvPr/>
        </p:nvSpPr>
        <p:spPr bwMode="auto">
          <a:xfrm>
            <a:off x="7289800" y="1828800"/>
            <a:ext cx="10255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PAR’s</a:t>
            </a:r>
          </a:p>
        </p:txBody>
      </p:sp>
      <p:sp>
        <p:nvSpPr>
          <p:cNvPr id="1702930" name="Rectangle 18"/>
          <p:cNvSpPr>
            <a:spLocks noChangeArrowheads="1"/>
          </p:cNvSpPr>
          <p:nvPr/>
        </p:nvSpPr>
        <p:spPr bwMode="auto">
          <a:xfrm>
            <a:off x="6153150" y="3230563"/>
            <a:ext cx="76676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PPN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55E4-E889-2C4F-8D70-328AEA8EA299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3938" name="Rectangle 2"/>
          <p:cNvSpPr>
            <a:spLocks noChangeArrowheads="1"/>
          </p:cNvSpPr>
          <p:nvPr/>
        </p:nvSpPr>
        <p:spPr bwMode="auto">
          <a:xfrm>
            <a:off x="6731000" y="2452688"/>
            <a:ext cx="1701800" cy="3048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39" name="Line 3"/>
          <p:cNvSpPr>
            <a:spLocks noChangeShapeType="1"/>
          </p:cNvSpPr>
          <p:nvPr/>
        </p:nvSpPr>
        <p:spPr bwMode="auto">
          <a:xfrm flipH="1">
            <a:off x="1752600" y="1714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0" name="Rectangle 4" descr="Wide upward diagonal"/>
          <p:cNvSpPr>
            <a:spLocks noChangeArrowheads="1"/>
          </p:cNvSpPr>
          <p:nvPr/>
        </p:nvSpPr>
        <p:spPr bwMode="auto">
          <a:xfrm>
            <a:off x="7820025" y="4483100"/>
            <a:ext cx="584200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1" name="Rectangle 5"/>
          <p:cNvSpPr>
            <a:spLocks noChangeArrowheads="1"/>
          </p:cNvSpPr>
          <p:nvPr/>
        </p:nvSpPr>
        <p:spPr bwMode="auto">
          <a:xfrm>
            <a:off x="660400" y="1485900"/>
            <a:ext cx="1854200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048500" cy="990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Hashed Page Table:</a:t>
            </a:r>
            <a:br>
              <a:rPr lang="en-US"/>
            </a:br>
            <a:r>
              <a:rPr lang="en-US" sz="2400"/>
              <a:t>Approximating Associative Addressing</a:t>
            </a:r>
          </a:p>
        </p:txBody>
      </p:sp>
      <p:sp>
        <p:nvSpPr>
          <p:cNvPr id="1703943" name="Rectangle 7"/>
          <p:cNvSpPr>
            <a:spLocks noChangeArrowheads="1"/>
          </p:cNvSpPr>
          <p:nvPr/>
        </p:nvSpPr>
        <p:spPr bwMode="auto">
          <a:xfrm>
            <a:off x="609600" y="3200400"/>
            <a:ext cx="1878013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4" name="Rectangle 8"/>
          <p:cNvSpPr>
            <a:spLocks noChangeArrowheads="1"/>
          </p:cNvSpPr>
          <p:nvPr/>
        </p:nvSpPr>
        <p:spPr bwMode="auto">
          <a:xfrm>
            <a:off x="1347788" y="2222500"/>
            <a:ext cx="762000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5" name="Rectangle 9"/>
          <p:cNvSpPr>
            <a:spLocks noChangeArrowheads="1"/>
          </p:cNvSpPr>
          <p:nvPr/>
        </p:nvSpPr>
        <p:spPr bwMode="auto">
          <a:xfrm>
            <a:off x="1347788" y="2419350"/>
            <a:ext cx="7874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hash</a:t>
            </a:r>
          </a:p>
        </p:txBody>
      </p:sp>
      <p:sp>
        <p:nvSpPr>
          <p:cNvPr id="1703946" name="Line 10"/>
          <p:cNvSpPr>
            <a:spLocks noChangeShapeType="1"/>
          </p:cNvSpPr>
          <p:nvPr/>
        </p:nvSpPr>
        <p:spPr bwMode="auto">
          <a:xfrm>
            <a:off x="2135188" y="2565400"/>
            <a:ext cx="1636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47" name="Rectangle 11"/>
          <p:cNvSpPr>
            <a:spLocks noChangeArrowheads="1"/>
          </p:cNvSpPr>
          <p:nvPr/>
        </p:nvSpPr>
        <p:spPr bwMode="auto">
          <a:xfrm>
            <a:off x="2425700" y="2216150"/>
            <a:ext cx="942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Offset</a:t>
            </a:r>
          </a:p>
        </p:txBody>
      </p:sp>
      <p:sp>
        <p:nvSpPr>
          <p:cNvPr id="1703948" name="Rectangle 12"/>
          <p:cNvSpPr>
            <a:spLocks noChangeArrowheads="1"/>
          </p:cNvSpPr>
          <p:nvPr/>
        </p:nvSpPr>
        <p:spPr bwMode="auto">
          <a:xfrm>
            <a:off x="603250" y="3143250"/>
            <a:ext cx="19018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Base of Table</a:t>
            </a:r>
          </a:p>
        </p:txBody>
      </p:sp>
      <p:sp>
        <p:nvSpPr>
          <p:cNvPr id="1703949" name="Oval 13"/>
          <p:cNvSpPr>
            <a:spLocks noChangeArrowheads="1"/>
          </p:cNvSpPr>
          <p:nvPr/>
        </p:nvSpPr>
        <p:spPr bwMode="auto">
          <a:xfrm>
            <a:off x="3798888" y="2324100"/>
            <a:ext cx="58261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0" name="Freeform 14"/>
          <p:cNvSpPr>
            <a:spLocks/>
          </p:cNvSpPr>
          <p:nvPr/>
        </p:nvSpPr>
        <p:spPr bwMode="auto">
          <a:xfrm>
            <a:off x="2501900" y="2895600"/>
            <a:ext cx="1563688" cy="457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1" name="Line 15"/>
          <p:cNvSpPr>
            <a:spLocks noChangeShapeType="1"/>
          </p:cNvSpPr>
          <p:nvPr/>
        </p:nvSpPr>
        <p:spPr bwMode="auto">
          <a:xfrm>
            <a:off x="801688" y="2578100"/>
            <a:ext cx="5461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2" name="Rectangle 16"/>
          <p:cNvSpPr>
            <a:spLocks noChangeArrowheads="1"/>
          </p:cNvSpPr>
          <p:nvPr/>
        </p:nvSpPr>
        <p:spPr bwMode="auto">
          <a:xfrm>
            <a:off x="3810000" y="2295525"/>
            <a:ext cx="514350" cy="576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latin typeface="Verdana" charset="0"/>
              </a:rPr>
              <a:t>+</a:t>
            </a:r>
          </a:p>
        </p:txBody>
      </p:sp>
      <p:sp>
        <p:nvSpPr>
          <p:cNvPr id="1703953" name="Rectangle 17"/>
          <p:cNvSpPr>
            <a:spLocks noChangeArrowheads="1"/>
          </p:cNvSpPr>
          <p:nvPr/>
        </p:nvSpPr>
        <p:spPr bwMode="auto">
          <a:xfrm>
            <a:off x="4946650" y="2190750"/>
            <a:ext cx="1400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 of PTE</a:t>
            </a:r>
          </a:p>
        </p:txBody>
      </p:sp>
      <p:sp>
        <p:nvSpPr>
          <p:cNvPr id="1703954" name="Line 18"/>
          <p:cNvSpPr>
            <a:spLocks noChangeShapeType="1"/>
          </p:cNvSpPr>
          <p:nvPr/>
        </p:nvSpPr>
        <p:spPr bwMode="auto">
          <a:xfrm>
            <a:off x="4395788" y="2590800"/>
            <a:ext cx="2233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5" name="Rectangle 19"/>
          <p:cNvSpPr>
            <a:spLocks noChangeArrowheads="1"/>
          </p:cNvSpPr>
          <p:nvPr/>
        </p:nvSpPr>
        <p:spPr bwMode="auto">
          <a:xfrm>
            <a:off x="6629400" y="1714500"/>
            <a:ext cx="1879600" cy="4610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6" name="Rectangle 20"/>
          <p:cNvSpPr>
            <a:spLocks noChangeArrowheads="1"/>
          </p:cNvSpPr>
          <p:nvPr/>
        </p:nvSpPr>
        <p:spPr bwMode="auto">
          <a:xfrm>
            <a:off x="7007225" y="5562600"/>
            <a:ext cx="12065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Primary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703957" name="Line 21"/>
          <p:cNvSpPr>
            <a:spLocks noChangeShapeType="1"/>
          </p:cNvSpPr>
          <p:nvPr/>
        </p:nvSpPr>
        <p:spPr bwMode="auto">
          <a:xfrm>
            <a:off x="6743700" y="2693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8" name="Line 22"/>
          <p:cNvSpPr>
            <a:spLocks noChangeShapeType="1"/>
          </p:cNvSpPr>
          <p:nvPr/>
        </p:nvSpPr>
        <p:spPr bwMode="auto">
          <a:xfrm>
            <a:off x="6731000" y="2947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9" name="Line 23"/>
          <p:cNvSpPr>
            <a:spLocks noChangeShapeType="1"/>
          </p:cNvSpPr>
          <p:nvPr/>
        </p:nvSpPr>
        <p:spPr bwMode="auto">
          <a:xfrm>
            <a:off x="6731000" y="3201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0" name="Line 24"/>
          <p:cNvSpPr>
            <a:spLocks noChangeShapeType="1"/>
          </p:cNvSpPr>
          <p:nvPr/>
        </p:nvSpPr>
        <p:spPr bwMode="auto">
          <a:xfrm>
            <a:off x="6731000" y="3455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1" name="Line 25"/>
          <p:cNvSpPr>
            <a:spLocks noChangeShapeType="1"/>
          </p:cNvSpPr>
          <p:nvPr/>
        </p:nvSpPr>
        <p:spPr bwMode="auto">
          <a:xfrm>
            <a:off x="6731000" y="3709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2" name="Line 26"/>
          <p:cNvSpPr>
            <a:spLocks noChangeShapeType="1"/>
          </p:cNvSpPr>
          <p:nvPr/>
        </p:nvSpPr>
        <p:spPr bwMode="auto">
          <a:xfrm>
            <a:off x="6731000" y="3963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3" name="Line 27"/>
          <p:cNvSpPr>
            <a:spLocks noChangeShapeType="1"/>
          </p:cNvSpPr>
          <p:nvPr/>
        </p:nvSpPr>
        <p:spPr bwMode="auto">
          <a:xfrm>
            <a:off x="6731000" y="4217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4" name="Line 28"/>
          <p:cNvSpPr>
            <a:spLocks noChangeShapeType="1"/>
          </p:cNvSpPr>
          <p:nvPr/>
        </p:nvSpPr>
        <p:spPr bwMode="auto">
          <a:xfrm>
            <a:off x="6731000" y="4471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5" name="Line 29"/>
          <p:cNvSpPr>
            <a:spLocks noChangeShapeType="1"/>
          </p:cNvSpPr>
          <p:nvPr/>
        </p:nvSpPr>
        <p:spPr bwMode="auto">
          <a:xfrm>
            <a:off x="6731000" y="4725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6" name="Line 30"/>
          <p:cNvSpPr>
            <a:spLocks noChangeShapeType="1"/>
          </p:cNvSpPr>
          <p:nvPr/>
        </p:nvSpPr>
        <p:spPr bwMode="auto">
          <a:xfrm>
            <a:off x="6731000" y="4979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7" name="Line 31"/>
          <p:cNvSpPr>
            <a:spLocks noChangeShapeType="1"/>
          </p:cNvSpPr>
          <p:nvPr/>
        </p:nvSpPr>
        <p:spPr bwMode="auto">
          <a:xfrm>
            <a:off x="6731000" y="5233988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68" name="Rectangle 32"/>
          <p:cNvSpPr>
            <a:spLocks noChangeArrowheads="1"/>
          </p:cNvSpPr>
          <p:nvPr/>
        </p:nvSpPr>
        <p:spPr bwMode="auto">
          <a:xfrm>
            <a:off x="6691313" y="3433763"/>
            <a:ext cx="18240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  PID  PPN</a:t>
            </a:r>
          </a:p>
        </p:txBody>
      </p:sp>
      <p:sp>
        <p:nvSpPr>
          <p:cNvPr id="1703969" name="Rectangle 33"/>
          <p:cNvSpPr>
            <a:spLocks noChangeArrowheads="1"/>
          </p:cNvSpPr>
          <p:nvPr/>
        </p:nvSpPr>
        <p:spPr bwMode="auto">
          <a:xfrm>
            <a:off x="6858000" y="1828800"/>
            <a:ext cx="15732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Page Table</a:t>
            </a:r>
          </a:p>
        </p:txBody>
      </p:sp>
      <p:sp>
        <p:nvSpPr>
          <p:cNvPr id="1703970" name="Line 34"/>
          <p:cNvSpPr>
            <a:spLocks noChangeShapeType="1"/>
          </p:cNvSpPr>
          <p:nvPr/>
        </p:nvSpPr>
        <p:spPr bwMode="auto">
          <a:xfrm>
            <a:off x="7327900" y="2452688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1" name="Line 35"/>
          <p:cNvSpPr>
            <a:spLocks noChangeShapeType="1"/>
          </p:cNvSpPr>
          <p:nvPr/>
        </p:nvSpPr>
        <p:spPr bwMode="auto">
          <a:xfrm>
            <a:off x="7823200" y="2452688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2" name="Rectangle 36"/>
          <p:cNvSpPr>
            <a:spLocks noChangeArrowheads="1"/>
          </p:cNvSpPr>
          <p:nvPr/>
        </p:nvSpPr>
        <p:spPr bwMode="auto">
          <a:xfrm>
            <a:off x="660400" y="1485900"/>
            <a:ext cx="2921000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3" name="Line 37"/>
          <p:cNvSpPr>
            <a:spLocks noChangeShapeType="1"/>
          </p:cNvSpPr>
          <p:nvPr/>
        </p:nvSpPr>
        <p:spPr bwMode="auto">
          <a:xfrm>
            <a:off x="2514600" y="14986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4" name="Rectangle 38"/>
          <p:cNvSpPr>
            <a:spLocks noChangeArrowheads="1"/>
          </p:cNvSpPr>
          <p:nvPr/>
        </p:nvSpPr>
        <p:spPr bwMode="auto">
          <a:xfrm>
            <a:off x="1141413" y="1450975"/>
            <a:ext cx="21526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		d</a:t>
            </a:r>
          </a:p>
        </p:txBody>
      </p:sp>
      <p:sp>
        <p:nvSpPr>
          <p:cNvPr id="1703975" name="Rectangle 39"/>
          <p:cNvSpPr>
            <a:spLocks noChangeArrowheads="1"/>
          </p:cNvSpPr>
          <p:nvPr/>
        </p:nvSpPr>
        <p:spPr bwMode="auto">
          <a:xfrm>
            <a:off x="3617913" y="1408113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Virtual Address</a:t>
            </a:r>
          </a:p>
        </p:txBody>
      </p:sp>
      <p:sp>
        <p:nvSpPr>
          <p:cNvPr id="1703976" name="Rectangle 40"/>
          <p:cNvSpPr>
            <a:spLocks noChangeArrowheads="1"/>
          </p:cNvSpPr>
          <p:nvPr/>
        </p:nvSpPr>
        <p:spPr bwMode="auto">
          <a:xfrm>
            <a:off x="6691313" y="3916363"/>
            <a:ext cx="18621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  PID  DPN</a:t>
            </a:r>
          </a:p>
        </p:txBody>
      </p:sp>
      <p:sp>
        <p:nvSpPr>
          <p:cNvPr id="1703977" name="Rectangle 41"/>
          <p:cNvSpPr>
            <a:spLocks noChangeArrowheads="1"/>
          </p:cNvSpPr>
          <p:nvPr/>
        </p:nvSpPr>
        <p:spPr bwMode="auto">
          <a:xfrm>
            <a:off x="6678613" y="4424363"/>
            <a:ext cx="1217612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  PID</a:t>
            </a:r>
          </a:p>
        </p:txBody>
      </p:sp>
      <p:sp>
        <p:nvSpPr>
          <p:cNvPr id="1703978" name="Text Box 42"/>
          <p:cNvSpPr txBox="1">
            <a:spLocks noChangeArrowheads="1"/>
          </p:cNvSpPr>
          <p:nvPr/>
        </p:nvSpPr>
        <p:spPr bwMode="auto">
          <a:xfrm>
            <a:off x="214313" y="2357438"/>
            <a:ext cx="612775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latin typeface="Verdana" charset="0"/>
              </a:rPr>
              <a:t>PID</a:t>
            </a:r>
          </a:p>
        </p:txBody>
      </p:sp>
      <p:sp>
        <p:nvSpPr>
          <p:cNvPr id="170397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5691188" cy="280035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Hashed Page Table is typically 2 to 3 times larger than the number of PPN’s to reduce collision probability </a:t>
            </a:r>
          </a:p>
          <a:p>
            <a:pPr marL="342900" indent="-342900"/>
            <a:r>
              <a:rPr lang="en-US" sz="2000"/>
              <a:t>It can also contain DPN’s for some non-resident pages </a:t>
            </a:r>
            <a:r>
              <a:rPr lang="en-US" sz="2000" i="1"/>
              <a:t>(not common)</a:t>
            </a:r>
            <a:endParaRPr lang="en-US" sz="2000"/>
          </a:p>
          <a:p>
            <a:pPr marL="342900" indent="-342900"/>
            <a:r>
              <a:rPr lang="en-US" sz="2000"/>
              <a:t>If a translation cannot be resolved in this table then the </a:t>
            </a:r>
            <a:r>
              <a:rPr lang="en-US" sz="2000" i="1"/>
              <a:t>software</a:t>
            </a:r>
            <a:r>
              <a:rPr lang="en-US" sz="2000"/>
              <a:t> consults a data structure that has an entry for every existing page (e.g., full page table)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3BF6-7160-C547-A36B-6CA3DD074933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7010" name="Rectangle 2"/>
          <p:cNvSpPr>
            <a:spLocks noChangeArrowheads="1"/>
          </p:cNvSpPr>
          <p:nvPr/>
        </p:nvSpPr>
        <p:spPr bwMode="auto">
          <a:xfrm>
            <a:off x="585788" y="3009900"/>
            <a:ext cx="1865312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1" name="Rectangle 3"/>
          <p:cNvSpPr>
            <a:spLocks noChangeArrowheads="1"/>
          </p:cNvSpPr>
          <p:nvPr/>
        </p:nvSpPr>
        <p:spPr bwMode="auto">
          <a:xfrm>
            <a:off x="571500" y="2978150"/>
            <a:ext cx="19018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Base of Table</a:t>
            </a:r>
          </a:p>
        </p:txBody>
      </p:sp>
      <p:sp>
        <p:nvSpPr>
          <p:cNvPr id="1707012" name="Line 4"/>
          <p:cNvSpPr>
            <a:spLocks noChangeShapeType="1"/>
          </p:cNvSpPr>
          <p:nvPr/>
        </p:nvSpPr>
        <p:spPr bwMode="auto">
          <a:xfrm flipH="1">
            <a:off x="1676400" y="1447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3" name="Rectangle 5"/>
          <p:cNvSpPr>
            <a:spLocks noChangeArrowheads="1"/>
          </p:cNvSpPr>
          <p:nvPr/>
        </p:nvSpPr>
        <p:spPr bwMode="auto">
          <a:xfrm>
            <a:off x="7035800" y="2171700"/>
            <a:ext cx="1635125" cy="20193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4" name="Rectangle 6" descr="Wide upward diagonal"/>
          <p:cNvSpPr>
            <a:spLocks noChangeArrowheads="1"/>
          </p:cNvSpPr>
          <p:nvPr/>
        </p:nvSpPr>
        <p:spPr bwMode="auto">
          <a:xfrm>
            <a:off x="7874000" y="2438400"/>
            <a:ext cx="788988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5" name="Rectangle 7"/>
          <p:cNvSpPr>
            <a:spLocks noChangeArrowheads="1"/>
          </p:cNvSpPr>
          <p:nvPr/>
        </p:nvSpPr>
        <p:spPr bwMode="auto">
          <a:xfrm>
            <a:off x="660400" y="1319213"/>
            <a:ext cx="1857375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6" name="Rectangle 8"/>
          <p:cNvSpPr>
            <a:spLocks noGrp="1" noChangeArrowheads="1"/>
          </p:cNvSpPr>
          <p:nvPr>
            <p:ph type="title"/>
          </p:nvPr>
        </p:nvSpPr>
        <p:spPr>
          <a:xfrm>
            <a:off x="290513" y="463550"/>
            <a:ext cx="7162800" cy="7159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Power PC: Hashed Page Table</a:t>
            </a:r>
          </a:p>
        </p:txBody>
      </p:sp>
      <p:sp>
        <p:nvSpPr>
          <p:cNvPr id="1707017" name="Rectangle 9"/>
          <p:cNvSpPr>
            <a:spLocks noChangeArrowheads="1"/>
          </p:cNvSpPr>
          <p:nvPr/>
        </p:nvSpPr>
        <p:spPr bwMode="auto">
          <a:xfrm>
            <a:off x="1347788" y="1955800"/>
            <a:ext cx="720725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8" name="Rectangle 10"/>
          <p:cNvSpPr>
            <a:spLocks noChangeArrowheads="1"/>
          </p:cNvSpPr>
          <p:nvPr/>
        </p:nvSpPr>
        <p:spPr bwMode="auto">
          <a:xfrm>
            <a:off x="1335088" y="2139950"/>
            <a:ext cx="7874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hash</a:t>
            </a:r>
          </a:p>
        </p:txBody>
      </p:sp>
      <p:sp>
        <p:nvSpPr>
          <p:cNvPr id="1707019" name="Line 11"/>
          <p:cNvSpPr>
            <a:spLocks noChangeShapeType="1"/>
          </p:cNvSpPr>
          <p:nvPr/>
        </p:nvSpPr>
        <p:spPr bwMode="auto">
          <a:xfrm>
            <a:off x="2135188" y="2298700"/>
            <a:ext cx="15748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0" name="Rectangle 12"/>
          <p:cNvSpPr>
            <a:spLocks noChangeArrowheads="1"/>
          </p:cNvSpPr>
          <p:nvPr/>
        </p:nvSpPr>
        <p:spPr bwMode="auto">
          <a:xfrm>
            <a:off x="2413000" y="1936750"/>
            <a:ext cx="942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Offset</a:t>
            </a:r>
          </a:p>
        </p:txBody>
      </p:sp>
      <p:sp>
        <p:nvSpPr>
          <p:cNvPr id="1707021" name="Oval 13"/>
          <p:cNvSpPr>
            <a:spLocks noChangeArrowheads="1"/>
          </p:cNvSpPr>
          <p:nvPr/>
        </p:nvSpPr>
        <p:spPr bwMode="auto">
          <a:xfrm>
            <a:off x="3798888" y="2057400"/>
            <a:ext cx="55086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2" name="Freeform 14"/>
          <p:cNvSpPr>
            <a:spLocks/>
          </p:cNvSpPr>
          <p:nvPr/>
        </p:nvSpPr>
        <p:spPr bwMode="auto">
          <a:xfrm>
            <a:off x="2463800" y="2616200"/>
            <a:ext cx="1516063" cy="598488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3" name="Rectangle 15"/>
          <p:cNvSpPr>
            <a:spLocks noChangeArrowheads="1"/>
          </p:cNvSpPr>
          <p:nvPr/>
        </p:nvSpPr>
        <p:spPr bwMode="auto">
          <a:xfrm>
            <a:off x="3806825" y="2016125"/>
            <a:ext cx="514350" cy="576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latin typeface="Verdana" charset="0"/>
              </a:rPr>
              <a:t>+</a:t>
            </a:r>
          </a:p>
        </p:txBody>
      </p:sp>
      <p:sp>
        <p:nvSpPr>
          <p:cNvPr id="1707024" name="Rectangle 16"/>
          <p:cNvSpPr>
            <a:spLocks noChangeArrowheads="1"/>
          </p:cNvSpPr>
          <p:nvPr/>
        </p:nvSpPr>
        <p:spPr bwMode="auto">
          <a:xfrm>
            <a:off x="4489450" y="1911350"/>
            <a:ext cx="142716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 of Slot</a:t>
            </a:r>
          </a:p>
        </p:txBody>
      </p:sp>
      <p:sp>
        <p:nvSpPr>
          <p:cNvPr id="1707025" name="Line 17"/>
          <p:cNvSpPr>
            <a:spLocks noChangeShapeType="1"/>
          </p:cNvSpPr>
          <p:nvPr/>
        </p:nvSpPr>
        <p:spPr bwMode="auto">
          <a:xfrm>
            <a:off x="4395788" y="2324100"/>
            <a:ext cx="17907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6" name="Rectangle 18"/>
          <p:cNvSpPr>
            <a:spLocks noChangeArrowheads="1"/>
          </p:cNvSpPr>
          <p:nvPr/>
        </p:nvSpPr>
        <p:spPr bwMode="auto">
          <a:xfrm>
            <a:off x="6937375" y="1447800"/>
            <a:ext cx="1779588" cy="472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7" name="Rectangle 19"/>
          <p:cNvSpPr>
            <a:spLocks noChangeArrowheads="1"/>
          </p:cNvSpPr>
          <p:nvPr/>
        </p:nvSpPr>
        <p:spPr bwMode="auto">
          <a:xfrm>
            <a:off x="7239000" y="5334000"/>
            <a:ext cx="1411288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Primary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Memory</a:t>
            </a:r>
          </a:p>
        </p:txBody>
      </p:sp>
      <p:sp>
        <p:nvSpPr>
          <p:cNvPr id="1707028" name="Rectangle 20"/>
          <p:cNvSpPr>
            <a:spLocks noChangeArrowheads="1"/>
          </p:cNvSpPr>
          <p:nvPr/>
        </p:nvSpPr>
        <p:spPr bwMode="auto">
          <a:xfrm>
            <a:off x="7038975" y="2185988"/>
            <a:ext cx="1611313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9" name="Line 21"/>
          <p:cNvSpPr>
            <a:spLocks noChangeShapeType="1"/>
          </p:cNvSpPr>
          <p:nvPr/>
        </p:nvSpPr>
        <p:spPr bwMode="auto">
          <a:xfrm>
            <a:off x="7051675" y="242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0" name="Line 22"/>
          <p:cNvSpPr>
            <a:spLocks noChangeShapeType="1"/>
          </p:cNvSpPr>
          <p:nvPr/>
        </p:nvSpPr>
        <p:spPr bwMode="auto">
          <a:xfrm>
            <a:off x="7038975" y="2681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1" name="Line 23"/>
          <p:cNvSpPr>
            <a:spLocks noChangeShapeType="1"/>
          </p:cNvSpPr>
          <p:nvPr/>
        </p:nvSpPr>
        <p:spPr bwMode="auto">
          <a:xfrm>
            <a:off x="7038975" y="2935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2" name="Line 24"/>
          <p:cNvSpPr>
            <a:spLocks noChangeShapeType="1"/>
          </p:cNvSpPr>
          <p:nvPr/>
        </p:nvSpPr>
        <p:spPr bwMode="auto">
          <a:xfrm>
            <a:off x="7038975" y="3189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3" name="Line 25"/>
          <p:cNvSpPr>
            <a:spLocks noChangeShapeType="1"/>
          </p:cNvSpPr>
          <p:nvPr/>
        </p:nvSpPr>
        <p:spPr bwMode="auto">
          <a:xfrm>
            <a:off x="7038975" y="3443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4" name="Line 26"/>
          <p:cNvSpPr>
            <a:spLocks noChangeShapeType="1"/>
          </p:cNvSpPr>
          <p:nvPr/>
        </p:nvSpPr>
        <p:spPr bwMode="auto">
          <a:xfrm>
            <a:off x="7038975" y="369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5" name="Line 27"/>
          <p:cNvSpPr>
            <a:spLocks noChangeShapeType="1"/>
          </p:cNvSpPr>
          <p:nvPr/>
        </p:nvSpPr>
        <p:spPr bwMode="auto">
          <a:xfrm>
            <a:off x="7038975" y="3951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6" name="Line 28"/>
          <p:cNvSpPr>
            <a:spLocks noChangeShapeType="1"/>
          </p:cNvSpPr>
          <p:nvPr/>
        </p:nvSpPr>
        <p:spPr bwMode="auto">
          <a:xfrm>
            <a:off x="7038975" y="4205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7" name="Line 29"/>
          <p:cNvSpPr>
            <a:spLocks noChangeShapeType="1"/>
          </p:cNvSpPr>
          <p:nvPr/>
        </p:nvSpPr>
        <p:spPr bwMode="auto">
          <a:xfrm>
            <a:off x="7038975" y="4459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8" name="Line 30"/>
          <p:cNvSpPr>
            <a:spLocks noChangeShapeType="1"/>
          </p:cNvSpPr>
          <p:nvPr/>
        </p:nvSpPr>
        <p:spPr bwMode="auto">
          <a:xfrm>
            <a:off x="7038975" y="4713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9" name="Line 31"/>
          <p:cNvSpPr>
            <a:spLocks noChangeShapeType="1"/>
          </p:cNvSpPr>
          <p:nvPr/>
        </p:nvSpPr>
        <p:spPr bwMode="auto">
          <a:xfrm>
            <a:off x="7038975" y="496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0" name="Rectangle 32"/>
          <p:cNvSpPr>
            <a:spLocks noChangeArrowheads="1"/>
          </p:cNvSpPr>
          <p:nvPr/>
        </p:nvSpPr>
        <p:spPr bwMode="auto">
          <a:xfrm>
            <a:off x="7011988" y="2112963"/>
            <a:ext cx="17351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        PPN</a:t>
            </a:r>
          </a:p>
        </p:txBody>
      </p:sp>
      <p:sp>
        <p:nvSpPr>
          <p:cNvPr id="1707041" name="Rectangle 33"/>
          <p:cNvSpPr>
            <a:spLocks noChangeArrowheads="1"/>
          </p:cNvSpPr>
          <p:nvPr/>
        </p:nvSpPr>
        <p:spPr bwMode="auto">
          <a:xfrm>
            <a:off x="6923088" y="1552575"/>
            <a:ext cx="1852612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Page Table</a:t>
            </a:r>
          </a:p>
        </p:txBody>
      </p:sp>
      <p:sp>
        <p:nvSpPr>
          <p:cNvPr id="1707042" name="Line 34"/>
          <p:cNvSpPr>
            <a:spLocks noChangeShapeType="1"/>
          </p:cNvSpPr>
          <p:nvPr/>
        </p:nvSpPr>
        <p:spPr bwMode="auto">
          <a:xfrm>
            <a:off x="7877175" y="2185988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3" name="Rectangle 35"/>
          <p:cNvSpPr>
            <a:spLocks noChangeArrowheads="1"/>
          </p:cNvSpPr>
          <p:nvPr/>
        </p:nvSpPr>
        <p:spPr bwMode="auto">
          <a:xfrm>
            <a:off x="660400" y="1319213"/>
            <a:ext cx="2765425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4" name="Line 36"/>
          <p:cNvSpPr>
            <a:spLocks noChangeShapeType="1"/>
          </p:cNvSpPr>
          <p:nvPr/>
        </p:nvSpPr>
        <p:spPr bwMode="auto">
          <a:xfrm>
            <a:off x="2514600" y="13319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5" name="Rectangle 37"/>
          <p:cNvSpPr>
            <a:spLocks noChangeArrowheads="1"/>
          </p:cNvSpPr>
          <p:nvPr/>
        </p:nvSpPr>
        <p:spPr bwMode="auto">
          <a:xfrm>
            <a:off x="1271588" y="1274763"/>
            <a:ext cx="18780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VPN	       d</a:t>
            </a:r>
          </a:p>
        </p:txBody>
      </p:sp>
      <p:sp>
        <p:nvSpPr>
          <p:cNvPr id="1707046" name="Rectangle 38"/>
          <p:cNvSpPr>
            <a:spLocks noChangeArrowheads="1"/>
          </p:cNvSpPr>
          <p:nvPr/>
        </p:nvSpPr>
        <p:spPr bwMode="auto">
          <a:xfrm>
            <a:off x="3617913" y="1274763"/>
            <a:ext cx="13843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80-bit VA</a:t>
            </a:r>
          </a:p>
        </p:txBody>
      </p:sp>
      <p:sp>
        <p:nvSpPr>
          <p:cNvPr id="1707047" name="Rectangle 39"/>
          <p:cNvSpPr>
            <a:spLocks noChangeArrowheads="1"/>
          </p:cNvSpPr>
          <p:nvPr/>
        </p:nvSpPr>
        <p:spPr bwMode="auto">
          <a:xfrm>
            <a:off x="7011988" y="2354263"/>
            <a:ext cx="646112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VPN</a:t>
            </a:r>
          </a:p>
        </p:txBody>
      </p:sp>
      <p:sp>
        <p:nvSpPr>
          <p:cNvPr id="1707048" name="Freeform 40"/>
          <p:cNvSpPr>
            <a:spLocks/>
          </p:cNvSpPr>
          <p:nvPr/>
        </p:nvSpPr>
        <p:spPr bwMode="auto">
          <a:xfrm>
            <a:off x="6299200" y="2184400"/>
            <a:ext cx="698500" cy="2020888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88"/>
              </a:cxn>
              <a:cxn ang="0">
                <a:pos x="464" y="1272"/>
              </a:cxn>
            </a:cxnLst>
            <a:rect l="0" t="0" r="r" b="b"/>
            <a:pathLst>
              <a:path w="465" h="1273">
                <a:moveTo>
                  <a:pt x="448" y="0"/>
                </a:moveTo>
                <a:lnTo>
                  <a:pt x="0" y="88"/>
                </a:lnTo>
                <a:lnTo>
                  <a:pt x="464" y="1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9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293688" y="3535363"/>
            <a:ext cx="6238875" cy="3154362"/>
          </a:xfrm>
          <a:noFill/>
          <a:ln/>
        </p:spPr>
        <p:txBody>
          <a:bodyPr/>
          <a:lstStyle/>
          <a:p>
            <a:pPr marL="342900" indent="-342900"/>
            <a:r>
              <a:rPr lang="en-US" sz="1800"/>
              <a:t>Each hash table slot has 8 PTE's &lt;VPN,PPN&gt; that are searched sequentially</a:t>
            </a:r>
          </a:p>
          <a:p>
            <a:pPr marL="342900" indent="-342900"/>
            <a:r>
              <a:rPr lang="en-US" sz="1800"/>
              <a:t>If the first hash slot fails, an alternate hash function is used to look in another slot</a:t>
            </a:r>
          </a:p>
          <a:p>
            <a:pPr marL="342900" indent="-342900">
              <a:buFontTx/>
              <a:buNone/>
            </a:pPr>
            <a:r>
              <a:rPr lang="en-US" sz="1800"/>
              <a:t>		</a:t>
            </a:r>
            <a:r>
              <a:rPr lang="en-US" sz="1800" i="1">
                <a:solidFill>
                  <a:srgbClr val="56127A"/>
                </a:solidFill>
              </a:rPr>
              <a:t>All these steps are done in hardware!</a:t>
            </a:r>
            <a:endParaRPr lang="en-US" sz="1800">
              <a:solidFill>
                <a:srgbClr val="56127A"/>
              </a:solidFill>
            </a:endParaRPr>
          </a:p>
          <a:p>
            <a:pPr marL="342900" indent="-342900"/>
            <a:r>
              <a:rPr lang="en-US" sz="1800"/>
              <a:t>Hashed Table is typically 2 to 3 times larger than the number of physical pages</a:t>
            </a:r>
          </a:p>
          <a:p>
            <a:pPr marL="342900" indent="-342900"/>
            <a:r>
              <a:rPr lang="en-US" sz="1800"/>
              <a:t>The full backup Page Table is a software data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7F81-F048-1741-80CD-FA44E02BA9FD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- 1</a:t>
            </a:r>
          </a:p>
        </p:txBody>
      </p:sp>
      <p:sp>
        <p:nvSpPr>
          <p:cNvPr id="170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98575"/>
            <a:ext cx="8128000" cy="5219700"/>
          </a:xfrm>
          <a:noFill/>
          <a:ln/>
        </p:spPr>
        <p:txBody>
          <a:bodyPr anchor="ctr"/>
          <a:lstStyle/>
          <a:p>
            <a:r>
              <a:rPr lang="en-US"/>
              <a:t>Desktops/servers have full demand-paged virtual memory</a:t>
            </a:r>
          </a:p>
          <a:p>
            <a:pPr lvl="1"/>
            <a:r>
              <a:rPr lang="en-US"/>
              <a:t>Portability between machines with different memory sizes</a:t>
            </a:r>
          </a:p>
          <a:p>
            <a:pPr lvl="1"/>
            <a:r>
              <a:rPr lang="en-US"/>
              <a:t>Protection between multiple users or multiple tasks</a:t>
            </a:r>
          </a:p>
          <a:p>
            <a:pPr lvl="1"/>
            <a:r>
              <a:rPr lang="en-US"/>
              <a:t>Share small physical memory among active tasks</a:t>
            </a:r>
          </a:p>
          <a:p>
            <a:pPr lvl="1"/>
            <a:r>
              <a:rPr lang="en-US"/>
              <a:t>Simplifies implementation of some OS features</a:t>
            </a:r>
          </a:p>
          <a:p>
            <a:r>
              <a:rPr lang="en-US"/>
              <a:t>Vector supercomputers have translation and protection but not demand-paging</a:t>
            </a:r>
          </a:p>
          <a:p>
            <a:r>
              <a:rPr lang="en-US" sz="2000"/>
              <a:t>(Older Crays: base&amp;bound, Japanese &amp; Cray X1/X2: pages)</a:t>
            </a:r>
            <a:endParaRPr lang="en-US"/>
          </a:p>
          <a:p>
            <a:pPr lvl="1"/>
            <a:r>
              <a:rPr lang="en-US"/>
              <a:t>Don’t waste expensive CPU time thrashing to disk (make jobs fit in memory)</a:t>
            </a:r>
          </a:p>
          <a:p>
            <a:pPr lvl="1"/>
            <a:r>
              <a:rPr lang="en-US"/>
              <a:t>Mostly run in batch mode (run set of jobs that fits in memory)</a:t>
            </a:r>
          </a:p>
          <a:p>
            <a:pPr lvl="1"/>
            <a:r>
              <a:rPr lang="en-US"/>
              <a:t>Difficult to implement restartable vector instructions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8C9-01EE-BC45-91D5-AC5D134E917B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- 2</a:t>
            </a:r>
          </a:p>
        </p:txBody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576388"/>
            <a:ext cx="8004175" cy="3335337"/>
          </a:xfrm>
          <a:noFill/>
          <a:ln/>
        </p:spPr>
        <p:txBody>
          <a:bodyPr anchor="ctr"/>
          <a:lstStyle/>
          <a:p>
            <a:r>
              <a:rPr lang="en-US"/>
              <a:t>Most embedded processors and DSPs provide physical addressing only</a:t>
            </a:r>
          </a:p>
          <a:p>
            <a:pPr lvl="1"/>
            <a:r>
              <a:rPr lang="en-US"/>
              <a:t>Can’t afford area/speed/power budget for virtual memory support</a:t>
            </a:r>
          </a:p>
          <a:p>
            <a:pPr lvl="1"/>
            <a:r>
              <a:rPr lang="en-US"/>
              <a:t>Often there is no secondary storage to swap to!</a:t>
            </a:r>
          </a:p>
          <a:p>
            <a:pPr lvl="1"/>
            <a:r>
              <a:rPr lang="en-US"/>
              <a:t>Programs custom written for particular memory configuration in product</a:t>
            </a:r>
          </a:p>
          <a:p>
            <a:pPr lvl="1"/>
            <a:r>
              <a:rPr lang="en-US"/>
              <a:t>Difficult to implement restartable instructions for exposed architectures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190500"/>
            <a:ext cx="7950200" cy="10922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>
                <a:ea typeface="굴림" charset="-127"/>
                <a:cs typeface="굴림" charset="-127"/>
              </a:rPr>
              <a:t/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</a:t>
            </a:r>
            <a:r>
              <a:rPr lang="en-US" altLang="ko-KR" sz="2000" i="1">
                <a:ea typeface="굴림" charset="-127"/>
                <a:cs typeface="굴림" charset="-127"/>
              </a:rPr>
              <a:t>Illusion of a large, private, uniform store</a:t>
            </a: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279400" y="1281113"/>
            <a:ext cx="5503863" cy="4962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Protection &amp; Privacy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several users, each with their private address 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page table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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name space</a:t>
            </a:r>
          </a:p>
          <a:p>
            <a:pPr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Provides the ability to run programs larger than the primary memory</a:t>
            </a:r>
          </a:p>
          <a:p>
            <a:pPr lvl="1"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Hides 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540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94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b="1" i="1"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56275" y="3527425"/>
            <a:ext cx="1103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54838" y="3041650"/>
            <a:ext cx="12969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Swapping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Store</a:t>
            </a: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858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65163" cy="406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2F21-6E68-5549-918A-98A11461BB52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35C8-B011-094E-86DC-40EB5822A9C1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12827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1295400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23495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23622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8479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31019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5955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590800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2006600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524000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42672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4958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40386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7244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841500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3124200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3429000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562600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512763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755900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3048000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4156075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5070475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514600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524000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483100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4958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981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5235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7291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7338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932238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676400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828800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657600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876800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6337300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5410200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791200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3063875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937000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722688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3124200"/>
            <a:ext cx="0" cy="4968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628900"/>
            <a:ext cx="0" cy="596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6576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781300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76800" y="32766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1219200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4114800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6234113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6172200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3429000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32004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8862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6576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32766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8194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3048000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5052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536700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20224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22764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7700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8542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8542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793875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520825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9050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2409825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9050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2409825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448300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6576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32131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7973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F9A7-F174-E442-9AC7-2A90A2936023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3556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339725" y="46482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638800" y="35115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371600" y="39687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684338" y="13716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381500" y="23939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543800" y="17526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840288" y="26050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638800" y="17526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10000" y="14478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10400" y="1447800"/>
            <a:ext cx="1090613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10000" y="40449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6953250" y="40449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10000" y="20510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6128" name="Group 16"/>
          <p:cNvGrpSpPr>
            <a:grpSpLocks/>
          </p:cNvGrpSpPr>
          <p:nvPr/>
        </p:nvGrpSpPr>
        <p:grpSpPr bwMode="auto">
          <a:xfrm>
            <a:off x="1651000" y="22923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444500" y="35798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028700" y="28575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1981200" y="21336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254000" y="18113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01600" y="23622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282700" y="31369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E872C-8280-5E4E-9C4D-CE96E37E12E2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609600"/>
            <a:ext cx="7162800" cy="533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Translation Lookaside Buffers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1219200"/>
            <a:ext cx="8305800" cy="2401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 Cycle Translation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6219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799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5102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799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799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811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799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811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4095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4108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4048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760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6096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6207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6219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6172200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4006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4371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715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805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715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6019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392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4362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738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5334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39D0-7125-E646-BE56-DADE95B3C79D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794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Handling a TLB Miss</a:t>
            </a:r>
          </a:p>
        </p:txBody>
      </p:sp>
      <p:sp>
        <p:nvSpPr>
          <p:cNvPr id="1636355" name="Rectangle 3"/>
          <p:cNvSpPr>
            <a:spLocks noChangeArrowheads="1"/>
          </p:cNvSpPr>
          <p:nvPr/>
        </p:nvSpPr>
        <p:spPr bwMode="auto">
          <a:xfrm>
            <a:off x="762000" y="1524000"/>
            <a:ext cx="7874000" cy="3867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 (MIPS, Alpha)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miss causes an exception and the operating system walks the page tables and reloads TLB.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privileged “untranslated”  addressing mode used for walk</a:t>
            </a:r>
          </a:p>
          <a:p>
            <a:pPr lvl="1" algn="l">
              <a:spcBef>
                <a:spcPct val="0"/>
              </a:spcBef>
            </a:pPr>
            <a:endParaRPr lang="en-US" altLang="ko-KR" sz="20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(SPARC v8, x86, PowerPC)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memory management unit (MMU) walks the page tables and reloads the TLB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If a missing (data or PT) page is encountered during the TLB reloading, MMU gives up and signals a Page-Fault exception for the original instruction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E0EA-FE72-324F-AA72-E6C6073C890B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Translation for Page Tables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173163"/>
            <a:ext cx="8316913" cy="960437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Can references to page tables cause TLB misses?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Can this go on forever?</a:t>
            </a:r>
          </a:p>
        </p:txBody>
      </p:sp>
      <p:grpSp>
        <p:nvGrpSpPr>
          <p:cNvPr id="1640452" name="Group 4"/>
          <p:cNvGrpSpPr>
            <a:grpSpLocks/>
          </p:cNvGrpSpPr>
          <p:nvPr/>
        </p:nvGrpSpPr>
        <p:grpSpPr bwMode="auto">
          <a:xfrm>
            <a:off x="6326188" y="3317875"/>
            <a:ext cx="901700" cy="965200"/>
            <a:chOff x="4784" y="1928"/>
            <a:chExt cx="568" cy="608"/>
          </a:xfrm>
        </p:grpSpPr>
        <p:sp>
          <p:nvSpPr>
            <p:cNvPr id="1640453" name="Rectangle 5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54" name="Line 6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55" name="Line 7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56" name="Line 8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40457" name="Group 9"/>
          <p:cNvGrpSpPr>
            <a:grpSpLocks/>
          </p:cNvGrpSpPr>
          <p:nvPr/>
        </p:nvGrpSpPr>
        <p:grpSpPr bwMode="auto">
          <a:xfrm>
            <a:off x="6326188" y="5451475"/>
            <a:ext cx="901700" cy="965200"/>
            <a:chOff x="4784" y="3272"/>
            <a:chExt cx="568" cy="608"/>
          </a:xfrm>
        </p:grpSpPr>
        <p:sp>
          <p:nvSpPr>
            <p:cNvPr id="1640458" name="Rectangle 10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59" name="Line 11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60" name="Line 12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461" name="Line 13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0462" name="Rectangle 14"/>
          <p:cNvSpPr>
            <a:spLocks noChangeArrowheads="1"/>
          </p:cNvSpPr>
          <p:nvPr/>
        </p:nvSpPr>
        <p:spPr bwMode="auto">
          <a:xfrm>
            <a:off x="3327400" y="2708275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3" name="Rectangle 15"/>
          <p:cNvSpPr>
            <a:spLocks noChangeArrowheads="1"/>
          </p:cNvSpPr>
          <p:nvPr/>
        </p:nvSpPr>
        <p:spPr bwMode="auto">
          <a:xfrm>
            <a:off x="2995613" y="3816350"/>
            <a:ext cx="170497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Page Table</a:t>
            </a:r>
          </a:p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(in virtual space)</a:t>
            </a:r>
          </a:p>
        </p:txBody>
      </p:sp>
      <p:sp>
        <p:nvSpPr>
          <p:cNvPr id="1640464" name="Rectangle 16"/>
          <p:cNvSpPr>
            <a:spLocks noChangeArrowheads="1"/>
          </p:cNvSpPr>
          <p:nvPr/>
        </p:nvSpPr>
        <p:spPr bwMode="auto">
          <a:xfrm>
            <a:off x="6326188" y="4371975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5" name="Rectangle 17" descr="40%"/>
          <p:cNvSpPr>
            <a:spLocks noChangeArrowheads="1"/>
          </p:cNvSpPr>
          <p:nvPr/>
        </p:nvSpPr>
        <p:spPr bwMode="auto">
          <a:xfrm>
            <a:off x="6326188" y="4384675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6" name="Line 18"/>
          <p:cNvSpPr>
            <a:spLocks noChangeShapeType="1"/>
          </p:cNvSpPr>
          <p:nvPr/>
        </p:nvSpPr>
        <p:spPr bwMode="auto">
          <a:xfrm>
            <a:off x="6326188" y="48704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7" name="Line 19"/>
          <p:cNvSpPr>
            <a:spLocks noChangeShapeType="1"/>
          </p:cNvSpPr>
          <p:nvPr/>
        </p:nvSpPr>
        <p:spPr bwMode="auto">
          <a:xfrm>
            <a:off x="6326188" y="51244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8" name="Line 20"/>
          <p:cNvSpPr>
            <a:spLocks noChangeShapeType="1"/>
          </p:cNvSpPr>
          <p:nvPr/>
        </p:nvSpPr>
        <p:spPr bwMode="auto">
          <a:xfrm>
            <a:off x="6326188" y="4618038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69" name="Line 21"/>
          <p:cNvSpPr>
            <a:spLocks noChangeShapeType="1"/>
          </p:cNvSpPr>
          <p:nvPr/>
        </p:nvSpPr>
        <p:spPr bwMode="auto">
          <a:xfrm flipV="1">
            <a:off x="4254500" y="3089275"/>
            <a:ext cx="2071688" cy="339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0" name="Line 22"/>
          <p:cNvSpPr>
            <a:spLocks noChangeShapeType="1"/>
          </p:cNvSpPr>
          <p:nvPr/>
        </p:nvSpPr>
        <p:spPr bwMode="auto">
          <a:xfrm>
            <a:off x="4254500" y="3657600"/>
            <a:ext cx="2071688" cy="6254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1" name="Rectangle 23"/>
          <p:cNvSpPr>
            <a:spLocks noChangeArrowheads="1"/>
          </p:cNvSpPr>
          <p:nvPr/>
        </p:nvSpPr>
        <p:spPr bwMode="auto">
          <a:xfrm>
            <a:off x="4776788" y="6226175"/>
            <a:ext cx="146526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40472" name="Line 24"/>
          <p:cNvSpPr>
            <a:spLocks noChangeShapeType="1"/>
          </p:cNvSpPr>
          <p:nvPr/>
        </p:nvSpPr>
        <p:spPr bwMode="auto">
          <a:xfrm>
            <a:off x="2133600" y="3382963"/>
            <a:ext cx="121920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3" name="Line 25"/>
          <p:cNvSpPr>
            <a:spLocks noChangeShapeType="1"/>
          </p:cNvSpPr>
          <p:nvPr/>
        </p:nvSpPr>
        <p:spPr bwMode="auto">
          <a:xfrm flipH="1" flipV="1">
            <a:off x="3186113" y="3382963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4" name="Rectangle 26"/>
          <p:cNvSpPr>
            <a:spLocks noChangeArrowheads="1"/>
          </p:cNvSpPr>
          <p:nvPr/>
        </p:nvSpPr>
        <p:spPr bwMode="auto">
          <a:xfrm>
            <a:off x="852488" y="3608388"/>
            <a:ext cx="165100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 PTE Base</a:t>
            </a:r>
          </a:p>
        </p:txBody>
      </p:sp>
      <p:sp>
        <p:nvSpPr>
          <p:cNvPr id="1640475" name="Rectangle 27" descr="Wide upward diagonal"/>
          <p:cNvSpPr>
            <a:spLocks noChangeArrowheads="1"/>
          </p:cNvSpPr>
          <p:nvPr/>
        </p:nvSpPr>
        <p:spPr bwMode="auto">
          <a:xfrm>
            <a:off x="3352800" y="3089275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6" name="Rectangle 28"/>
          <p:cNvSpPr>
            <a:spLocks noChangeArrowheads="1"/>
          </p:cNvSpPr>
          <p:nvPr/>
        </p:nvSpPr>
        <p:spPr bwMode="auto">
          <a:xfrm>
            <a:off x="3352800" y="286067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7" name="Rectangle 29"/>
          <p:cNvSpPr>
            <a:spLocks noChangeArrowheads="1"/>
          </p:cNvSpPr>
          <p:nvPr/>
        </p:nvSpPr>
        <p:spPr bwMode="auto">
          <a:xfrm>
            <a:off x="3352800" y="3546475"/>
            <a:ext cx="914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8" name="Rectangle 30"/>
          <p:cNvSpPr>
            <a:spLocks noChangeArrowheads="1"/>
          </p:cNvSpPr>
          <p:nvPr/>
        </p:nvSpPr>
        <p:spPr bwMode="auto">
          <a:xfrm>
            <a:off x="3352800" y="3317875"/>
            <a:ext cx="914400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79" name="Rectangle 31" descr="40%"/>
          <p:cNvSpPr>
            <a:spLocks noChangeArrowheads="1"/>
          </p:cNvSpPr>
          <p:nvPr/>
        </p:nvSpPr>
        <p:spPr bwMode="auto">
          <a:xfrm>
            <a:off x="3352800" y="331787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0" name="Rectangle 32" descr="40%"/>
          <p:cNvSpPr>
            <a:spLocks noChangeArrowheads="1"/>
          </p:cNvSpPr>
          <p:nvPr/>
        </p:nvSpPr>
        <p:spPr bwMode="auto">
          <a:xfrm>
            <a:off x="3352800" y="287337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1" name="Rectangle 33" descr="40%"/>
          <p:cNvSpPr>
            <a:spLocks noChangeArrowheads="1"/>
          </p:cNvSpPr>
          <p:nvPr/>
        </p:nvSpPr>
        <p:spPr bwMode="auto">
          <a:xfrm>
            <a:off x="1219200" y="3268663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2" name="Rectangle 34"/>
          <p:cNvSpPr>
            <a:spLocks noChangeArrowheads="1"/>
          </p:cNvSpPr>
          <p:nvPr/>
        </p:nvSpPr>
        <p:spPr bwMode="auto">
          <a:xfrm>
            <a:off x="6326188" y="2120900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3" name="Rectangle 35" descr="40%"/>
          <p:cNvSpPr>
            <a:spLocks noChangeArrowheads="1"/>
          </p:cNvSpPr>
          <p:nvPr/>
        </p:nvSpPr>
        <p:spPr bwMode="auto">
          <a:xfrm>
            <a:off x="6326188" y="21336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4" name="Line 36"/>
          <p:cNvSpPr>
            <a:spLocks noChangeShapeType="1"/>
          </p:cNvSpPr>
          <p:nvPr/>
        </p:nvSpPr>
        <p:spPr bwMode="auto">
          <a:xfrm>
            <a:off x="6326188" y="26193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5" name="Line 37"/>
          <p:cNvSpPr>
            <a:spLocks noChangeShapeType="1"/>
          </p:cNvSpPr>
          <p:nvPr/>
        </p:nvSpPr>
        <p:spPr bwMode="auto">
          <a:xfrm>
            <a:off x="6326188" y="28733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6" name="Line 38"/>
          <p:cNvSpPr>
            <a:spLocks noChangeShapeType="1"/>
          </p:cNvSpPr>
          <p:nvPr/>
        </p:nvSpPr>
        <p:spPr bwMode="auto">
          <a:xfrm>
            <a:off x="6326188" y="23669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7" name="Line 39"/>
          <p:cNvSpPr>
            <a:spLocks noChangeShapeType="1"/>
          </p:cNvSpPr>
          <p:nvPr/>
        </p:nvSpPr>
        <p:spPr bwMode="auto">
          <a:xfrm>
            <a:off x="4267200" y="2987675"/>
            <a:ext cx="2058988" cy="2697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8" name="Rectangle 40"/>
          <p:cNvSpPr>
            <a:spLocks noChangeArrowheads="1"/>
          </p:cNvSpPr>
          <p:nvPr/>
        </p:nvSpPr>
        <p:spPr bwMode="auto">
          <a:xfrm>
            <a:off x="3327400" y="4384675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89" name="Rectangle 41"/>
          <p:cNvSpPr>
            <a:spLocks noChangeArrowheads="1"/>
          </p:cNvSpPr>
          <p:nvPr/>
        </p:nvSpPr>
        <p:spPr bwMode="auto">
          <a:xfrm>
            <a:off x="2905125" y="5492750"/>
            <a:ext cx="1887538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System Page Table</a:t>
            </a:r>
          </a:p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(in physical space)</a:t>
            </a:r>
          </a:p>
        </p:txBody>
      </p:sp>
      <p:sp>
        <p:nvSpPr>
          <p:cNvPr id="1640490" name="Line 42"/>
          <p:cNvSpPr>
            <a:spLocks noChangeShapeType="1"/>
          </p:cNvSpPr>
          <p:nvPr/>
        </p:nvSpPr>
        <p:spPr bwMode="auto">
          <a:xfrm>
            <a:off x="2133600" y="5059363"/>
            <a:ext cx="121920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1" name="Line 43"/>
          <p:cNvSpPr>
            <a:spLocks noChangeShapeType="1"/>
          </p:cNvSpPr>
          <p:nvPr/>
        </p:nvSpPr>
        <p:spPr bwMode="auto">
          <a:xfrm flipH="1" flipV="1">
            <a:off x="3186113" y="5059363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2" name="Rectangle 44"/>
          <p:cNvSpPr>
            <a:spLocks noChangeArrowheads="1"/>
          </p:cNvSpPr>
          <p:nvPr/>
        </p:nvSpPr>
        <p:spPr bwMode="auto">
          <a:xfrm>
            <a:off x="703263" y="5284788"/>
            <a:ext cx="19526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System PTE Base</a:t>
            </a:r>
          </a:p>
        </p:txBody>
      </p:sp>
      <p:sp>
        <p:nvSpPr>
          <p:cNvPr id="1640493" name="Rectangle 45"/>
          <p:cNvSpPr>
            <a:spLocks noChangeArrowheads="1"/>
          </p:cNvSpPr>
          <p:nvPr/>
        </p:nvSpPr>
        <p:spPr bwMode="auto">
          <a:xfrm>
            <a:off x="3352800" y="4765675"/>
            <a:ext cx="914400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4" name="Rectangle 46"/>
          <p:cNvSpPr>
            <a:spLocks noChangeArrowheads="1"/>
          </p:cNvSpPr>
          <p:nvPr/>
        </p:nvSpPr>
        <p:spPr bwMode="auto">
          <a:xfrm>
            <a:off x="3352800" y="453707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5" name="Rectangle 47" descr="Wide upward diagonal"/>
          <p:cNvSpPr>
            <a:spLocks noChangeArrowheads="1"/>
          </p:cNvSpPr>
          <p:nvPr/>
        </p:nvSpPr>
        <p:spPr bwMode="auto">
          <a:xfrm>
            <a:off x="3352800" y="5222875"/>
            <a:ext cx="914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6" name="Rectangle 48"/>
          <p:cNvSpPr>
            <a:spLocks noChangeArrowheads="1"/>
          </p:cNvSpPr>
          <p:nvPr/>
        </p:nvSpPr>
        <p:spPr bwMode="auto">
          <a:xfrm>
            <a:off x="3352800" y="4994275"/>
            <a:ext cx="914400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7" name="Rectangle 49" descr="40%"/>
          <p:cNvSpPr>
            <a:spLocks noChangeArrowheads="1"/>
          </p:cNvSpPr>
          <p:nvPr/>
        </p:nvSpPr>
        <p:spPr bwMode="auto">
          <a:xfrm>
            <a:off x="3352800" y="499427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8" name="Rectangle 50" descr="40%"/>
          <p:cNvSpPr>
            <a:spLocks noChangeArrowheads="1"/>
          </p:cNvSpPr>
          <p:nvPr/>
        </p:nvSpPr>
        <p:spPr bwMode="auto">
          <a:xfrm>
            <a:off x="3352800" y="4549775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499" name="Rectangle 51" descr="40%"/>
          <p:cNvSpPr>
            <a:spLocks noChangeArrowheads="1"/>
          </p:cNvSpPr>
          <p:nvPr/>
        </p:nvSpPr>
        <p:spPr bwMode="auto">
          <a:xfrm>
            <a:off x="1219200" y="4945063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00" name="Line 52"/>
          <p:cNvSpPr>
            <a:spLocks noChangeShapeType="1"/>
          </p:cNvSpPr>
          <p:nvPr/>
        </p:nvSpPr>
        <p:spPr bwMode="auto">
          <a:xfrm flipV="1">
            <a:off x="4267200" y="4618038"/>
            <a:ext cx="2058988" cy="52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01" name="Line 53"/>
          <p:cNvSpPr>
            <a:spLocks noChangeShapeType="1"/>
          </p:cNvSpPr>
          <p:nvPr/>
        </p:nvSpPr>
        <p:spPr bwMode="auto">
          <a:xfrm flipV="1">
            <a:off x="4267200" y="2370138"/>
            <a:ext cx="2058988" cy="269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502" name="Line 54"/>
          <p:cNvSpPr>
            <a:spLocks noChangeShapeType="1"/>
          </p:cNvSpPr>
          <p:nvPr/>
        </p:nvSpPr>
        <p:spPr bwMode="auto">
          <a:xfrm>
            <a:off x="4267200" y="4870450"/>
            <a:ext cx="2058988" cy="15462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7ABD-41C7-2D43-8298-9E79CC08C7B5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32258" name="Rectangle 2" descr="40%"/>
          <p:cNvSpPr>
            <a:spLocks noChangeArrowheads="1"/>
          </p:cNvSpPr>
          <p:nvPr/>
        </p:nvSpPr>
        <p:spPr bwMode="auto">
          <a:xfrm>
            <a:off x="7594600" y="12827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59" name="Rectangle 3" descr="40%"/>
          <p:cNvSpPr>
            <a:spLocks noChangeArrowheads="1"/>
          </p:cNvSpPr>
          <p:nvPr/>
        </p:nvSpPr>
        <p:spPr bwMode="auto">
          <a:xfrm>
            <a:off x="7594600" y="23495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0" name="Rectangle 4" descr="40%"/>
          <p:cNvSpPr>
            <a:spLocks noChangeArrowheads="1"/>
          </p:cNvSpPr>
          <p:nvPr/>
        </p:nvSpPr>
        <p:spPr bwMode="auto">
          <a:xfrm>
            <a:off x="7594600" y="23622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1" name="Line 5" descr="40%"/>
          <p:cNvSpPr>
            <a:spLocks noChangeShapeType="1"/>
          </p:cNvSpPr>
          <p:nvPr/>
        </p:nvSpPr>
        <p:spPr bwMode="auto">
          <a:xfrm>
            <a:off x="7594600" y="28479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2" name="Line 6" descr="40%"/>
          <p:cNvSpPr>
            <a:spLocks noChangeShapeType="1"/>
          </p:cNvSpPr>
          <p:nvPr/>
        </p:nvSpPr>
        <p:spPr bwMode="auto">
          <a:xfrm>
            <a:off x="7594600" y="31019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3" name="Line 7" descr="40%"/>
          <p:cNvSpPr>
            <a:spLocks noChangeShapeType="1"/>
          </p:cNvSpPr>
          <p:nvPr/>
        </p:nvSpPr>
        <p:spPr bwMode="auto">
          <a:xfrm>
            <a:off x="7594600" y="25955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4" name="Rectangle 8" descr="40%"/>
          <p:cNvSpPr>
            <a:spLocks noChangeArrowheads="1"/>
          </p:cNvSpPr>
          <p:nvPr/>
        </p:nvSpPr>
        <p:spPr bwMode="auto">
          <a:xfrm>
            <a:off x="7594600" y="2590800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5" name="Rectangle 9" descr="Wide upward diagonal"/>
          <p:cNvSpPr>
            <a:spLocks noChangeArrowheads="1"/>
          </p:cNvSpPr>
          <p:nvPr/>
        </p:nvSpPr>
        <p:spPr bwMode="auto">
          <a:xfrm>
            <a:off x="5359400" y="42672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6" name="Rectangle 10" descr="Wide upward diagonal"/>
          <p:cNvSpPr>
            <a:spLocks noChangeArrowheads="1"/>
          </p:cNvSpPr>
          <p:nvPr/>
        </p:nvSpPr>
        <p:spPr bwMode="auto">
          <a:xfrm>
            <a:off x="5359400" y="44958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7" name="Rectangle 11"/>
          <p:cNvSpPr>
            <a:spLocks noChangeArrowheads="1"/>
          </p:cNvSpPr>
          <p:nvPr/>
        </p:nvSpPr>
        <p:spPr bwMode="auto">
          <a:xfrm>
            <a:off x="5359400" y="40386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8" name="Rectangle 12"/>
          <p:cNvSpPr>
            <a:spLocks noChangeArrowheads="1"/>
          </p:cNvSpPr>
          <p:nvPr/>
        </p:nvSpPr>
        <p:spPr bwMode="auto">
          <a:xfrm>
            <a:off x="5359400" y="47244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69" name="Rectangle 13"/>
          <p:cNvSpPr>
            <a:spLocks noChangeArrowheads="1"/>
          </p:cNvSpPr>
          <p:nvPr/>
        </p:nvSpPr>
        <p:spPr bwMode="auto">
          <a:xfrm>
            <a:off x="1536700" y="1841500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70" name="Line 14"/>
          <p:cNvSpPr>
            <a:spLocks noChangeShapeType="1"/>
          </p:cNvSpPr>
          <p:nvPr/>
        </p:nvSpPr>
        <p:spPr bwMode="auto">
          <a:xfrm>
            <a:off x="6248400" y="3124200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32271" name="Group 15"/>
          <p:cNvGrpSpPr>
            <a:grpSpLocks/>
          </p:cNvGrpSpPr>
          <p:nvPr/>
        </p:nvGrpSpPr>
        <p:grpSpPr bwMode="auto">
          <a:xfrm>
            <a:off x="7594600" y="3429000"/>
            <a:ext cx="901700" cy="965200"/>
            <a:chOff x="4784" y="1928"/>
            <a:chExt cx="568" cy="608"/>
          </a:xfrm>
        </p:grpSpPr>
        <p:sp>
          <p:nvSpPr>
            <p:cNvPr id="1632272" name="Rectangle 16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273" name="Line 17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274" name="Line 18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275" name="Line 19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2276" name="Group 20"/>
          <p:cNvGrpSpPr>
            <a:grpSpLocks/>
          </p:cNvGrpSpPr>
          <p:nvPr/>
        </p:nvGrpSpPr>
        <p:grpSpPr bwMode="auto">
          <a:xfrm>
            <a:off x="7594600" y="5562600"/>
            <a:ext cx="901700" cy="965200"/>
            <a:chOff x="4784" y="3272"/>
            <a:chExt cx="568" cy="608"/>
          </a:xfrm>
        </p:grpSpPr>
        <p:sp>
          <p:nvSpPr>
            <p:cNvPr id="1632277" name="Rectangle 21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278" name="Line 22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279" name="Line 23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280" name="Line 24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32281" name="Rectangle 25"/>
          <p:cNvSpPr>
            <a:spLocks noGrp="1" noChangeArrowheads="1"/>
          </p:cNvSpPr>
          <p:nvPr>
            <p:ph type="title"/>
          </p:nvPr>
        </p:nvSpPr>
        <p:spPr>
          <a:xfrm>
            <a:off x="250825" y="512763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Variable-Sized Page Support</a:t>
            </a:r>
          </a:p>
        </p:txBody>
      </p:sp>
      <p:sp>
        <p:nvSpPr>
          <p:cNvPr id="1632282" name="Rectangle 26"/>
          <p:cNvSpPr>
            <a:spLocks noChangeArrowheads="1"/>
          </p:cNvSpPr>
          <p:nvPr/>
        </p:nvSpPr>
        <p:spPr bwMode="auto">
          <a:xfrm>
            <a:off x="5384800" y="2755900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83" name="Rectangle 27"/>
          <p:cNvSpPr>
            <a:spLocks noChangeArrowheads="1"/>
          </p:cNvSpPr>
          <p:nvPr/>
        </p:nvSpPr>
        <p:spPr bwMode="auto">
          <a:xfrm>
            <a:off x="3327400" y="3048000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84" name="Rectangle 28"/>
          <p:cNvSpPr>
            <a:spLocks noChangeArrowheads="1"/>
          </p:cNvSpPr>
          <p:nvPr/>
        </p:nvSpPr>
        <p:spPr bwMode="auto">
          <a:xfrm>
            <a:off x="3127375" y="4156075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32285" name="Rectangle 29"/>
          <p:cNvSpPr>
            <a:spLocks noChangeArrowheads="1"/>
          </p:cNvSpPr>
          <p:nvPr/>
        </p:nvSpPr>
        <p:spPr bwMode="auto">
          <a:xfrm>
            <a:off x="5106988" y="5070475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32286" name="Line 30"/>
          <p:cNvSpPr>
            <a:spLocks noChangeShapeType="1"/>
          </p:cNvSpPr>
          <p:nvPr/>
        </p:nvSpPr>
        <p:spPr bwMode="auto">
          <a:xfrm flipV="1">
            <a:off x="4241800" y="1728788"/>
            <a:ext cx="3363913" cy="1484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87" name="Rectangle 31"/>
          <p:cNvSpPr>
            <a:spLocks noChangeArrowheads="1"/>
          </p:cNvSpPr>
          <p:nvPr/>
        </p:nvSpPr>
        <p:spPr bwMode="auto">
          <a:xfrm>
            <a:off x="7594600" y="4483100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88" name="Rectangle 32" descr="40%"/>
          <p:cNvSpPr>
            <a:spLocks noChangeArrowheads="1"/>
          </p:cNvSpPr>
          <p:nvPr/>
        </p:nvSpPr>
        <p:spPr bwMode="auto">
          <a:xfrm>
            <a:off x="7594600" y="44958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89" name="Line 33"/>
          <p:cNvSpPr>
            <a:spLocks noChangeShapeType="1"/>
          </p:cNvSpPr>
          <p:nvPr/>
        </p:nvSpPr>
        <p:spPr bwMode="auto">
          <a:xfrm>
            <a:off x="7594600" y="4981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90" name="Line 34"/>
          <p:cNvSpPr>
            <a:spLocks noChangeShapeType="1"/>
          </p:cNvSpPr>
          <p:nvPr/>
        </p:nvSpPr>
        <p:spPr bwMode="auto">
          <a:xfrm>
            <a:off x="7594600" y="5235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91" name="Line 35"/>
          <p:cNvSpPr>
            <a:spLocks noChangeShapeType="1"/>
          </p:cNvSpPr>
          <p:nvPr/>
        </p:nvSpPr>
        <p:spPr bwMode="auto">
          <a:xfrm>
            <a:off x="7594600" y="47291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92" name="Line 36"/>
          <p:cNvSpPr>
            <a:spLocks noChangeShapeType="1"/>
          </p:cNvSpPr>
          <p:nvPr/>
        </p:nvSpPr>
        <p:spPr bwMode="auto">
          <a:xfrm flipV="1">
            <a:off x="4191000" y="37338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93" name="Line 37"/>
          <p:cNvSpPr>
            <a:spLocks noChangeShapeType="1"/>
          </p:cNvSpPr>
          <p:nvPr/>
        </p:nvSpPr>
        <p:spPr bwMode="auto">
          <a:xfrm>
            <a:off x="4227513" y="3932238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94" name="Line 38"/>
          <p:cNvSpPr>
            <a:spLocks noChangeShapeType="1"/>
          </p:cNvSpPr>
          <p:nvPr/>
        </p:nvSpPr>
        <p:spPr bwMode="auto">
          <a:xfrm>
            <a:off x="6172200" y="3657600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95" name="Line 39"/>
          <p:cNvSpPr>
            <a:spLocks noChangeShapeType="1"/>
          </p:cNvSpPr>
          <p:nvPr/>
        </p:nvSpPr>
        <p:spPr bwMode="auto">
          <a:xfrm>
            <a:off x="6248400" y="4876800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96" name="Rectangle 40"/>
          <p:cNvSpPr>
            <a:spLocks noChangeArrowheads="1"/>
          </p:cNvSpPr>
          <p:nvPr/>
        </p:nvSpPr>
        <p:spPr bwMode="auto">
          <a:xfrm>
            <a:off x="6045200" y="6337300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32297" name="Rectangle 41"/>
          <p:cNvSpPr>
            <a:spLocks noChangeArrowheads="1"/>
          </p:cNvSpPr>
          <p:nvPr/>
        </p:nvSpPr>
        <p:spPr bwMode="auto">
          <a:xfrm>
            <a:off x="792163" y="5233988"/>
            <a:ext cx="3886200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</a:t>
            </a:r>
            <a:b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</a:b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large 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32298" name="Rectangle 42"/>
          <p:cNvSpPr>
            <a:spLocks noChangeArrowheads="1"/>
          </p:cNvSpPr>
          <p:nvPr/>
        </p:nvSpPr>
        <p:spPr bwMode="auto">
          <a:xfrm>
            <a:off x="193675" y="5832475"/>
            <a:ext cx="492125" cy="204788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299" name="Rectangle 43"/>
          <p:cNvSpPr>
            <a:spLocks noChangeArrowheads="1"/>
          </p:cNvSpPr>
          <p:nvPr/>
        </p:nvSpPr>
        <p:spPr bwMode="auto">
          <a:xfrm>
            <a:off x="169863" y="3063875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32300" name="Line 44"/>
          <p:cNvSpPr>
            <a:spLocks noChangeShapeType="1"/>
          </p:cNvSpPr>
          <p:nvPr/>
        </p:nvSpPr>
        <p:spPr bwMode="auto">
          <a:xfrm>
            <a:off x="2133600" y="3937000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01" name="Line 45"/>
          <p:cNvSpPr>
            <a:spLocks noChangeShapeType="1"/>
          </p:cNvSpPr>
          <p:nvPr/>
        </p:nvSpPr>
        <p:spPr bwMode="auto">
          <a:xfrm flipH="1" flipV="1">
            <a:off x="3186113" y="3722688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02" name="Line 46"/>
          <p:cNvSpPr>
            <a:spLocks noChangeShapeType="1"/>
          </p:cNvSpPr>
          <p:nvPr/>
        </p:nvSpPr>
        <p:spPr bwMode="auto">
          <a:xfrm flipH="1" flipV="1">
            <a:off x="5257800" y="3124200"/>
            <a:ext cx="0" cy="4968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03" name="Line 47"/>
          <p:cNvSpPr>
            <a:spLocks noChangeShapeType="1"/>
          </p:cNvSpPr>
          <p:nvPr/>
        </p:nvSpPr>
        <p:spPr bwMode="auto">
          <a:xfrm>
            <a:off x="7467600" y="2628900"/>
            <a:ext cx="0" cy="596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04" name="Rectangle 48"/>
          <p:cNvSpPr>
            <a:spLocks noChangeArrowheads="1"/>
          </p:cNvSpPr>
          <p:nvPr/>
        </p:nvSpPr>
        <p:spPr bwMode="auto">
          <a:xfrm>
            <a:off x="2743200" y="36576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32305" name="Rectangle 49"/>
          <p:cNvSpPr>
            <a:spLocks noChangeArrowheads="1"/>
          </p:cNvSpPr>
          <p:nvPr/>
        </p:nvSpPr>
        <p:spPr bwMode="auto">
          <a:xfrm>
            <a:off x="6664325" y="2781300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32306" name="Rectangle 50"/>
          <p:cNvSpPr>
            <a:spLocks noChangeArrowheads="1"/>
          </p:cNvSpPr>
          <p:nvPr/>
        </p:nvSpPr>
        <p:spPr bwMode="auto">
          <a:xfrm>
            <a:off x="4876800" y="32766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32307" name="Rectangle 51"/>
          <p:cNvSpPr>
            <a:spLocks noChangeArrowheads="1"/>
          </p:cNvSpPr>
          <p:nvPr/>
        </p:nvSpPr>
        <p:spPr bwMode="auto">
          <a:xfrm>
            <a:off x="228600" y="1219200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32308" name="Rectangle 52"/>
          <p:cNvSpPr>
            <a:spLocks noChangeArrowheads="1"/>
          </p:cNvSpPr>
          <p:nvPr/>
        </p:nvSpPr>
        <p:spPr bwMode="auto">
          <a:xfrm>
            <a:off x="695325" y="4114800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32309" name="Rectangle 53" descr="Wide upward diagonal"/>
          <p:cNvSpPr>
            <a:spLocks noChangeArrowheads="1"/>
          </p:cNvSpPr>
          <p:nvPr/>
        </p:nvSpPr>
        <p:spPr bwMode="auto">
          <a:xfrm>
            <a:off x="3352800" y="3429000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0" name="Rectangle 54"/>
          <p:cNvSpPr>
            <a:spLocks noChangeArrowheads="1"/>
          </p:cNvSpPr>
          <p:nvPr/>
        </p:nvSpPr>
        <p:spPr bwMode="auto">
          <a:xfrm>
            <a:off x="3352800" y="32004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1" name="Rectangle 55" descr="40%"/>
          <p:cNvSpPr>
            <a:spLocks noChangeArrowheads="1"/>
          </p:cNvSpPr>
          <p:nvPr/>
        </p:nvSpPr>
        <p:spPr bwMode="auto">
          <a:xfrm>
            <a:off x="3352800" y="38862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2" name="Rectangle 56"/>
          <p:cNvSpPr>
            <a:spLocks noChangeArrowheads="1"/>
          </p:cNvSpPr>
          <p:nvPr/>
        </p:nvSpPr>
        <p:spPr bwMode="auto">
          <a:xfrm>
            <a:off x="3352800" y="36576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3" name="Rectangle 57"/>
          <p:cNvSpPr>
            <a:spLocks noChangeArrowheads="1"/>
          </p:cNvSpPr>
          <p:nvPr/>
        </p:nvSpPr>
        <p:spPr bwMode="auto">
          <a:xfrm>
            <a:off x="5334000" y="32766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4" name="Rectangle 58" descr="Wide upward diagonal"/>
          <p:cNvSpPr>
            <a:spLocks noChangeArrowheads="1"/>
          </p:cNvSpPr>
          <p:nvPr/>
        </p:nvSpPr>
        <p:spPr bwMode="auto">
          <a:xfrm>
            <a:off x="5334000" y="28194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5" name="Rectangle 59" descr="40%"/>
          <p:cNvSpPr>
            <a:spLocks noChangeArrowheads="1"/>
          </p:cNvSpPr>
          <p:nvPr/>
        </p:nvSpPr>
        <p:spPr bwMode="auto">
          <a:xfrm>
            <a:off x="5334000" y="3048000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6" name="Rectangle 60"/>
          <p:cNvSpPr>
            <a:spLocks noChangeArrowheads="1"/>
          </p:cNvSpPr>
          <p:nvPr/>
        </p:nvSpPr>
        <p:spPr bwMode="auto">
          <a:xfrm>
            <a:off x="5334000" y="35052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7" name="Line 61"/>
          <p:cNvSpPr>
            <a:spLocks noChangeShapeType="1"/>
          </p:cNvSpPr>
          <p:nvPr/>
        </p:nvSpPr>
        <p:spPr bwMode="auto">
          <a:xfrm>
            <a:off x="3390900" y="18542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8" name="Line 62"/>
          <p:cNvSpPr>
            <a:spLocks noChangeShapeType="1"/>
          </p:cNvSpPr>
          <p:nvPr/>
        </p:nvSpPr>
        <p:spPr bwMode="auto">
          <a:xfrm>
            <a:off x="2438400" y="18542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19" name="Rectangle 63"/>
          <p:cNvSpPr>
            <a:spLocks noChangeArrowheads="1"/>
          </p:cNvSpPr>
          <p:nvPr/>
        </p:nvSpPr>
        <p:spPr bwMode="auto">
          <a:xfrm>
            <a:off x="1751013" y="1793875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32320" name="Text Box 64"/>
          <p:cNvSpPr txBox="1">
            <a:spLocks noChangeArrowheads="1"/>
          </p:cNvSpPr>
          <p:nvPr/>
        </p:nvSpPr>
        <p:spPr bwMode="auto">
          <a:xfrm>
            <a:off x="4267200" y="1520825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32321" name="Text Box 65"/>
          <p:cNvSpPr txBox="1">
            <a:spLocks noChangeArrowheads="1"/>
          </p:cNvSpPr>
          <p:nvPr/>
        </p:nvSpPr>
        <p:spPr bwMode="auto">
          <a:xfrm>
            <a:off x="33528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32322" name="Text Box 66"/>
          <p:cNvSpPr txBox="1">
            <a:spLocks noChangeArrowheads="1"/>
          </p:cNvSpPr>
          <p:nvPr/>
        </p:nvSpPr>
        <p:spPr bwMode="auto">
          <a:xfrm>
            <a:off x="30480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32323" name="Text Box 67"/>
          <p:cNvSpPr txBox="1">
            <a:spLocks noChangeArrowheads="1"/>
          </p:cNvSpPr>
          <p:nvPr/>
        </p:nvSpPr>
        <p:spPr bwMode="auto">
          <a:xfrm>
            <a:off x="23622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32324" name="Text Box 68"/>
          <p:cNvSpPr txBox="1">
            <a:spLocks noChangeArrowheads="1"/>
          </p:cNvSpPr>
          <p:nvPr/>
        </p:nvSpPr>
        <p:spPr bwMode="auto">
          <a:xfrm>
            <a:off x="20574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32325" name="Text Box 69"/>
          <p:cNvSpPr txBox="1">
            <a:spLocks noChangeArrowheads="1"/>
          </p:cNvSpPr>
          <p:nvPr/>
        </p:nvSpPr>
        <p:spPr bwMode="auto">
          <a:xfrm>
            <a:off x="14478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32326" name="AutoShape 70"/>
          <p:cNvSpPr>
            <a:spLocks/>
          </p:cNvSpPr>
          <p:nvPr/>
        </p:nvSpPr>
        <p:spPr bwMode="auto">
          <a:xfrm rot="5400000">
            <a:off x="1828800" y="19050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27" name="Text Box 71"/>
          <p:cNvSpPr txBox="1">
            <a:spLocks noChangeArrowheads="1"/>
          </p:cNvSpPr>
          <p:nvPr/>
        </p:nvSpPr>
        <p:spPr bwMode="auto">
          <a:xfrm>
            <a:off x="1384300" y="2409825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32328" name="AutoShape 72"/>
          <p:cNvSpPr>
            <a:spLocks/>
          </p:cNvSpPr>
          <p:nvPr/>
        </p:nvSpPr>
        <p:spPr bwMode="auto">
          <a:xfrm rot="5400000">
            <a:off x="2743200" y="19050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29" name="Text Box 73"/>
          <p:cNvSpPr txBox="1">
            <a:spLocks noChangeArrowheads="1"/>
          </p:cNvSpPr>
          <p:nvPr/>
        </p:nvSpPr>
        <p:spPr bwMode="auto">
          <a:xfrm>
            <a:off x="2451100" y="2409825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32330" name="Rectangle 74" descr="40%"/>
          <p:cNvSpPr>
            <a:spLocks noChangeArrowheads="1"/>
          </p:cNvSpPr>
          <p:nvPr/>
        </p:nvSpPr>
        <p:spPr bwMode="auto">
          <a:xfrm>
            <a:off x="3352800" y="36576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31" name="Rectangle 75"/>
          <p:cNvSpPr>
            <a:spLocks noChangeArrowheads="1"/>
          </p:cNvSpPr>
          <p:nvPr/>
        </p:nvSpPr>
        <p:spPr bwMode="auto">
          <a:xfrm>
            <a:off x="3352800" y="3213100"/>
            <a:ext cx="914400" cy="228600"/>
          </a:xfrm>
          <a:prstGeom prst="rect">
            <a:avLst/>
          </a:prstGeom>
          <a:pattFill prst="wdDnDiag">
            <a:fgClr>
              <a:schemeClr val="accent2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32" name="Rectangle 76" descr="40%"/>
          <p:cNvSpPr>
            <a:spLocks noChangeArrowheads="1"/>
          </p:cNvSpPr>
          <p:nvPr/>
        </p:nvSpPr>
        <p:spPr bwMode="auto">
          <a:xfrm>
            <a:off x="1206500" y="37973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33" name="Rectangle 77"/>
          <p:cNvSpPr>
            <a:spLocks noChangeArrowheads="1"/>
          </p:cNvSpPr>
          <p:nvPr/>
        </p:nvSpPr>
        <p:spPr bwMode="auto">
          <a:xfrm>
            <a:off x="193675" y="5562600"/>
            <a:ext cx="492125" cy="204788"/>
          </a:xfrm>
          <a:prstGeom prst="rect">
            <a:avLst/>
          </a:prstGeom>
          <a:pattFill prst="wdDnDiag">
            <a:fgClr>
              <a:schemeClr val="accent2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34" name="Rectangle 78" descr="40%"/>
          <p:cNvSpPr>
            <a:spLocks noChangeArrowheads="1"/>
          </p:cNvSpPr>
          <p:nvPr/>
        </p:nvSpPr>
        <p:spPr bwMode="auto">
          <a:xfrm>
            <a:off x="193675" y="5292725"/>
            <a:ext cx="492125" cy="204788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2335" name="Rectangle 79" descr="Wide upward diagonal"/>
          <p:cNvSpPr>
            <a:spLocks noChangeArrowheads="1"/>
          </p:cNvSpPr>
          <p:nvPr/>
        </p:nvSpPr>
        <p:spPr bwMode="auto">
          <a:xfrm>
            <a:off x="193675" y="6103938"/>
            <a:ext cx="492125" cy="204787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3207</TotalTime>
  <Pages>12</Pages>
  <Words>2478</Words>
  <Application>Microsoft Macintosh PowerPoint</Application>
  <PresentationFormat>Letter Paper (8.5x11 in)</PresentationFormat>
  <Paragraphs>604</Paragraphs>
  <Slides>30</Slides>
  <Notes>30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CS252-template</vt:lpstr>
      <vt:lpstr>CS 152 Computer Architecture and Engineering   Lecture 10 - Virtual Memory</vt:lpstr>
      <vt:lpstr>Last time in Lecture 9</vt:lpstr>
      <vt:lpstr>Modern Virtual Memory Systems  Illusion of a large, private, uniform store</vt:lpstr>
      <vt:lpstr>Hierarchical Page Table</vt:lpstr>
      <vt:lpstr>Address Translation &amp; Protection</vt:lpstr>
      <vt:lpstr>Translation Lookaside Buffers</vt:lpstr>
      <vt:lpstr>Handling a TLB Miss</vt:lpstr>
      <vt:lpstr>Translation for Page Tables</vt:lpstr>
      <vt:lpstr>Variable-Sized Page Support</vt:lpstr>
      <vt:lpstr>Variable-Size Page TLB</vt:lpstr>
      <vt:lpstr>Address Translation: putting it all together</vt:lpstr>
      <vt:lpstr>Address Translation in CPU Pipeline</vt:lpstr>
      <vt:lpstr>Virtual Address Caches</vt:lpstr>
      <vt:lpstr>Aliasing in Virtual-Address Caches</vt:lpstr>
      <vt:lpstr>CS152 Administrivia</vt:lpstr>
      <vt:lpstr>Concurrent Access to TLB &amp; Cache</vt:lpstr>
      <vt:lpstr>Virtual-Index Physical-Tag Caches: Associative Organization</vt:lpstr>
      <vt:lpstr>Concurrent Access to TLB &amp; Large L1 The problem with L1 &gt; Page size</vt:lpstr>
      <vt:lpstr>A solution via Second Level Cache</vt:lpstr>
      <vt:lpstr>Anti-Aliasing Using L2: MIPS R10000</vt:lpstr>
      <vt:lpstr>Virtually-Addressed L1: Anti-Aliasing using L2</vt:lpstr>
      <vt:lpstr>Page Fault Handler</vt:lpstr>
      <vt:lpstr>Hierarchical Page Table</vt:lpstr>
      <vt:lpstr>Swapping a Page of a Page Table</vt:lpstr>
      <vt:lpstr>Atlas Revisited</vt:lpstr>
      <vt:lpstr>Hashed Page Table: Approximating Associative Addressing</vt:lpstr>
      <vt:lpstr>Power PC: Hashed Page Table</vt:lpstr>
      <vt:lpstr>Virtual Memory Use Today - 1</vt:lpstr>
      <vt:lpstr>Virtual Memory Use Today - 2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274</cp:revision>
  <cp:lastPrinted>2008-02-12T04:07:55Z</cp:lastPrinted>
  <dcterms:created xsi:type="dcterms:W3CDTF">2010-02-16T18:40:33Z</dcterms:created>
  <dcterms:modified xsi:type="dcterms:W3CDTF">2010-02-16T18:54:52Z</dcterms:modified>
</cp:coreProperties>
</file>