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notesSlides/notesSlide2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22" r:id="rId2"/>
    <p:sldId id="570" r:id="rId3"/>
    <p:sldId id="613" r:id="rId4"/>
    <p:sldId id="614" r:id="rId5"/>
    <p:sldId id="618" r:id="rId6"/>
    <p:sldId id="619" r:id="rId7"/>
    <p:sldId id="615" r:id="rId8"/>
    <p:sldId id="539" r:id="rId9"/>
    <p:sldId id="617" r:id="rId10"/>
    <p:sldId id="571" r:id="rId11"/>
    <p:sldId id="572" r:id="rId12"/>
    <p:sldId id="574" r:id="rId13"/>
    <p:sldId id="576" r:id="rId14"/>
    <p:sldId id="577" r:id="rId15"/>
    <p:sldId id="578" r:id="rId16"/>
    <p:sldId id="620" r:id="rId17"/>
    <p:sldId id="579" r:id="rId18"/>
    <p:sldId id="530" r:id="rId19"/>
    <p:sldId id="580" r:id="rId20"/>
    <p:sldId id="581" r:id="rId21"/>
    <p:sldId id="582" r:id="rId22"/>
    <p:sldId id="583" r:id="rId23"/>
    <p:sldId id="584" r:id="rId24"/>
    <p:sldId id="585" r:id="rId25"/>
    <p:sldId id="586" r:id="rId26"/>
    <p:sldId id="587" r:id="rId27"/>
    <p:sldId id="588" r:id="rId28"/>
    <p:sldId id="589" r:id="rId29"/>
    <p:sldId id="590" r:id="rId30"/>
    <p:sldId id="591" r:id="rId31"/>
    <p:sldId id="592" r:id="rId32"/>
    <p:sldId id="593" r:id="rId33"/>
    <p:sldId id="594" r:id="rId34"/>
    <p:sldId id="595" r:id="rId35"/>
    <p:sldId id="596" r:id="rId36"/>
    <p:sldId id="616" r:id="rId37"/>
    <p:sldId id="531" r:id="rId38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6794" autoAdjust="0"/>
    <p:restoredTop sz="94595" autoAdjust="0"/>
  </p:normalViewPr>
  <p:slideViewPr>
    <p:cSldViewPr>
      <p:cViewPr varScale="1">
        <p:scale>
          <a:sx n="139" d="100"/>
          <a:sy n="139" d="100"/>
        </p:scale>
        <p:origin x="-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96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Relationship Id="rId2" Type="http://schemas.openxmlformats.org/officeDocument/2006/relationships/slide" Target="slides/slide4.xml"/><Relationship Id="rId3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54B7F97E-B5C8-D048-92C0-4A81B80A73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33CA194-BB21-EB48-A0B1-47F42DFD89F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42FBE21-A61C-944C-BEA6-772897CB125C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BBAC6D-1B0E-554C-8519-9B79063477A7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373E82-11B8-DA4F-8030-6C18037FD3F9}" type="slidenum">
              <a:rPr lang="en-US"/>
              <a:pPr/>
              <a:t>11</a:t>
            </a:fld>
            <a:endParaRPr lang="en-US"/>
          </a:p>
        </p:txBody>
      </p:sp>
      <p:sp>
        <p:nvSpPr>
          <p:cNvPr id="133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0808E-E218-1848-B76C-C8EC01E204AC}" type="slidenum">
              <a:rPr lang="en-US"/>
              <a:pPr/>
              <a:t>12</a:t>
            </a:fld>
            <a:endParaRPr lang="en-US"/>
          </a:p>
        </p:txBody>
      </p:sp>
      <p:sp>
        <p:nvSpPr>
          <p:cNvPr id="133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0A2E20-D4B9-3F46-89E0-73A8A691D12C}" type="slidenum">
              <a:rPr lang="en-US"/>
              <a:pPr/>
              <a:t>13</a:t>
            </a:fld>
            <a:endParaRPr lang="en-US"/>
          </a:p>
        </p:txBody>
      </p:sp>
      <p:sp>
        <p:nvSpPr>
          <p:cNvPr id="133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3AD18-7604-7D41-B279-08D281EB8D46}" type="slidenum">
              <a:rPr lang="en-US"/>
              <a:pPr/>
              <a:t>14</a:t>
            </a:fld>
            <a:endParaRPr lang="en-US"/>
          </a:p>
        </p:txBody>
      </p:sp>
      <p:sp>
        <p:nvSpPr>
          <p:cNvPr id="133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2FD8EF-267F-124F-ACBA-EEDE6496C49D}" type="slidenum">
              <a:rPr lang="en-US"/>
              <a:pPr/>
              <a:t>15</a:t>
            </a:fld>
            <a:endParaRPr lang="en-US"/>
          </a:p>
        </p:txBody>
      </p:sp>
      <p:sp>
        <p:nvSpPr>
          <p:cNvPr id="133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A9F930-08D7-514F-A1EB-B2ED2D1B4F9A}" type="slidenum">
              <a:rPr lang="en-US"/>
              <a:pPr/>
              <a:t>17</a:t>
            </a:fld>
            <a:endParaRPr lang="en-US"/>
          </a:p>
        </p:txBody>
      </p:sp>
      <p:sp>
        <p:nvSpPr>
          <p:cNvPr id="133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F289C-6433-B04F-917A-1A435CA037BE}" type="slidenum">
              <a:rPr lang="en-US"/>
              <a:pPr/>
              <a:t>18</a:t>
            </a:fld>
            <a:endParaRPr lang="en-US"/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A72A4-8A12-5843-A808-CF57F505AF3D}" type="slidenum">
              <a:rPr lang="en-US"/>
              <a:pPr/>
              <a:t>19</a:t>
            </a:fld>
            <a:endParaRPr lang="en-US"/>
          </a:p>
        </p:txBody>
      </p:sp>
      <p:sp>
        <p:nvSpPr>
          <p:cNvPr id="133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AFBF6-1A0D-934B-9B96-654A68BFB29F}" type="slidenum">
              <a:rPr lang="en-US"/>
              <a:pPr/>
              <a:t>20</a:t>
            </a:fld>
            <a:endParaRPr lang="en-US"/>
          </a:p>
        </p:txBody>
      </p:sp>
      <p:sp>
        <p:nvSpPr>
          <p:cNvPr id="129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Real designs will seldom provide full feedback nor will they be able to stop on a dime.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88D495-7CBC-914A-AB54-1C6252D8D71D}" type="slidenum">
              <a:rPr lang="en-US"/>
              <a:pPr/>
              <a:t>21</a:t>
            </a:fld>
            <a:endParaRPr lang="en-US"/>
          </a:p>
        </p:txBody>
      </p:sp>
      <p:sp>
        <p:nvSpPr>
          <p:cNvPr id="134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15BC06-F14D-3F41-9012-E5F6ABF97470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5A16BA-0742-654D-A77C-D86C5B80D8AA}" type="slidenum">
              <a:rPr lang="en-US"/>
              <a:pPr/>
              <a:t>22</a:t>
            </a:fld>
            <a:endParaRPr lang="en-US"/>
          </a:p>
        </p:txBody>
      </p:sp>
      <p:sp>
        <p:nvSpPr>
          <p:cNvPr id="134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4234E-768B-AC4C-99ED-B37B9E59D730}" type="slidenum">
              <a:rPr lang="en-US"/>
              <a:pPr/>
              <a:t>23</a:t>
            </a:fld>
            <a:endParaRPr lang="en-US"/>
          </a:p>
        </p:txBody>
      </p:sp>
      <p:sp>
        <p:nvSpPr>
          <p:cNvPr id="134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2E78A4-2222-C748-8FED-25B3DB3AEDD9}" type="slidenum">
              <a:rPr lang="en-US"/>
              <a:pPr/>
              <a:t>24</a:t>
            </a:fld>
            <a:endParaRPr lang="en-US"/>
          </a:p>
        </p:txBody>
      </p:sp>
      <p:sp>
        <p:nvSpPr>
          <p:cNvPr id="134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97702B-E6C2-5548-9C31-A58D03700B7B}" type="slidenum">
              <a:rPr lang="en-US"/>
              <a:pPr/>
              <a:t>25</a:t>
            </a:fld>
            <a:endParaRPr lang="en-US"/>
          </a:p>
        </p:txBody>
      </p:sp>
      <p:sp>
        <p:nvSpPr>
          <p:cNvPr id="134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AB5AD3-AA08-5B49-BCEE-180932C9302A}" type="slidenum">
              <a:rPr lang="en-US"/>
              <a:pPr/>
              <a:t>26</a:t>
            </a:fld>
            <a:endParaRPr lang="en-US"/>
          </a:p>
        </p:txBody>
      </p:sp>
      <p:sp>
        <p:nvSpPr>
          <p:cNvPr id="134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C431-8340-8E4E-A82D-C1A5BF97F10E}" type="slidenum">
              <a:rPr lang="en-US"/>
              <a:pPr/>
              <a:t>27</a:t>
            </a:fld>
            <a:endParaRPr lang="en-US"/>
          </a:p>
        </p:txBody>
      </p:sp>
      <p:sp>
        <p:nvSpPr>
          <p:cNvPr id="134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50BE-EF3A-674E-8665-47D9B4AA6598}" type="slidenum">
              <a:rPr lang="en-US"/>
              <a:pPr/>
              <a:t>28</a:t>
            </a:fld>
            <a:endParaRPr lang="en-US"/>
          </a:p>
        </p:txBody>
      </p:sp>
      <p:sp>
        <p:nvSpPr>
          <p:cNvPr id="134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B82A85-EED7-A74E-801E-121177BAA77E}" type="slidenum">
              <a:rPr lang="en-US"/>
              <a:pPr/>
              <a:t>29</a:t>
            </a:fld>
            <a:endParaRPr lang="en-US"/>
          </a:p>
        </p:txBody>
      </p:sp>
      <p:sp>
        <p:nvSpPr>
          <p:cNvPr id="134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984E2-56A8-B446-9528-D8747023A2AA}" type="slidenum">
              <a:rPr lang="en-US"/>
              <a:pPr/>
              <a:t>30</a:t>
            </a:fld>
            <a:endParaRPr lang="en-US"/>
          </a:p>
        </p:txBody>
      </p:sp>
      <p:sp>
        <p:nvSpPr>
          <p:cNvPr id="134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1529B2-DD51-E44E-AFD4-50DB7D789DAE}" type="slidenum">
              <a:rPr lang="en-US"/>
              <a:pPr/>
              <a:t>31</a:t>
            </a:fld>
            <a:endParaRPr lang="en-US"/>
          </a:p>
        </p:txBody>
      </p:sp>
      <p:sp>
        <p:nvSpPr>
          <p:cNvPr id="135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6158-00C0-214B-B3E4-48DD243E06A0}" type="slidenum">
              <a:rPr lang="en-US"/>
              <a:pPr/>
              <a:t>3</a:t>
            </a:fld>
            <a:endParaRPr lang="en-US"/>
          </a:p>
        </p:txBody>
      </p:sp>
      <p:sp>
        <p:nvSpPr>
          <p:cNvPr id="132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59448F-23DC-1E41-95BF-376FF150FDD2}" type="slidenum">
              <a:rPr lang="en-US"/>
              <a:pPr/>
              <a:t>32</a:t>
            </a:fld>
            <a:endParaRPr lang="en-US"/>
          </a:p>
        </p:txBody>
      </p:sp>
      <p:sp>
        <p:nvSpPr>
          <p:cNvPr id="130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r>
              <a:rPr lang="en-US"/>
              <a:t>We can’t bypass on memory or JAL* instructions.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F8660-A612-7A46-A6F9-D086DB22BF2D}" type="slidenum">
              <a:rPr lang="en-US"/>
              <a:pPr/>
              <a:t>33</a:t>
            </a:fld>
            <a:endParaRPr lang="en-US"/>
          </a:p>
        </p:txBody>
      </p:sp>
      <p:sp>
        <p:nvSpPr>
          <p:cNvPr id="135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FA05DF-AFF0-E844-B824-112F1F7BD102}" type="slidenum">
              <a:rPr lang="en-US"/>
              <a:pPr/>
              <a:t>34</a:t>
            </a:fld>
            <a:endParaRPr lang="en-US"/>
          </a:p>
        </p:txBody>
      </p:sp>
      <p:sp>
        <p:nvSpPr>
          <p:cNvPr id="135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43CC61-96F8-0549-A6F1-ECFB64546412}" type="slidenum">
              <a:rPr lang="en-US"/>
              <a:pPr/>
              <a:t>35</a:t>
            </a:fld>
            <a:endParaRPr lang="en-US"/>
          </a:p>
        </p:txBody>
      </p:sp>
      <p:sp>
        <p:nvSpPr>
          <p:cNvPr id="135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C1078-979C-C642-AB54-350B3773415B}" type="slidenum">
              <a:rPr lang="en-US"/>
              <a:pPr/>
              <a:t>37</a:t>
            </a:fld>
            <a:endParaRPr lang="en-US"/>
          </a:p>
        </p:txBody>
      </p:sp>
      <p:sp>
        <p:nvSpPr>
          <p:cNvPr id="120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D685A-1F5E-5D47-ADAF-934656078634}" type="slidenum">
              <a:rPr lang="en-US"/>
              <a:pPr/>
              <a:t>4</a:t>
            </a:fld>
            <a:endParaRPr lang="en-US"/>
          </a:p>
        </p:txBody>
      </p:sp>
      <p:sp>
        <p:nvSpPr>
          <p:cNvPr id="132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C2269-1BD9-0E48-9E76-064404E7FA60}" type="slidenum">
              <a:rPr lang="en-US"/>
              <a:pPr/>
              <a:t>5</a:t>
            </a:fld>
            <a:endParaRPr lang="en-US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3197E-AB1B-D644-9995-449023876E9C}" type="slidenum">
              <a:rPr lang="en-US"/>
              <a:pPr/>
              <a:t>6</a:t>
            </a:fld>
            <a:endParaRPr lang="en-US"/>
          </a:p>
        </p:txBody>
      </p:sp>
      <p:sp>
        <p:nvSpPr>
          <p:cNvPr id="880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2A83A-6CA3-D141-B0FF-A3B03786A649}" type="slidenum">
              <a:rPr lang="en-US"/>
              <a:pPr/>
              <a:t>7</a:t>
            </a:fld>
            <a:endParaRPr lang="en-US"/>
          </a:p>
        </p:txBody>
      </p:sp>
      <p:sp>
        <p:nvSpPr>
          <p:cNvPr id="133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29B98-052F-AE4C-8FFD-F597B859B085}" type="slidenum">
              <a:rPr lang="en-US"/>
              <a:pPr/>
              <a:t>8</a:t>
            </a:fld>
            <a:endParaRPr lang="en-US"/>
          </a:p>
        </p:txBody>
      </p:sp>
      <p:sp>
        <p:nvSpPr>
          <p:cNvPr id="124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8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25FEC-EEA1-1441-BEE2-11E74F91C3BD}" type="slidenum">
              <a:rPr lang="en-US"/>
              <a:pPr/>
              <a:t>10</a:t>
            </a:fld>
            <a:endParaRPr lang="en-US"/>
          </a:p>
        </p:txBody>
      </p:sp>
      <p:sp>
        <p:nvSpPr>
          <p:cNvPr id="133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0B3331-9C86-214B-9567-ADC62A6CD0B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0DB961-7522-FD4B-AE50-9050168D7943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D35522-7C2B-B347-A1D4-D226162273E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200"/>
            <a:ext cx="7292975" cy="736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65900"/>
            <a:ext cx="1905000" cy="292100"/>
          </a:xfrm>
        </p:spPr>
        <p:txBody>
          <a:bodyPr/>
          <a:lstStyle>
            <a:lvl1pPr>
              <a:defRPr smtClean="0"/>
            </a:lvl1pPr>
          </a:lstStyle>
          <a:p>
            <a:fld id="{E489089A-EFBD-0349-BA16-BD86482BF95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432D5D-1C6C-5D43-8B5F-A64558DA288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672BD44-F810-4D47-8D19-F42656C5593E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F6AF75-9E3B-AC43-8EE1-4B57FF9AA216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2A8D635-43BE-644D-82D6-95062CB957FD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6D30841-391B-4847-8FCD-E4ACA4002A61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80081F-FACF-684B-9C51-D3CFABE4C32C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D59578-69DA-C84D-9771-2DC38500C0E2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BCEE86-A2F6-054E-8AA7-98D8E7AF04AF}" type="slidenum">
              <a:rPr lang="en-US"/>
              <a:pPr/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fld id="{060651A0-C386-C548-86D6-3C4638E1419D}" type="slidenum">
              <a:rPr lang="en-US"/>
              <a:pPr/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5" name="Picture 11" descr="front"/>
          <p:cNvPicPr>
            <a:picLocks noChangeAspect="1" noChangeArrowheads="1"/>
          </p:cNvPicPr>
          <p:nvPr/>
        </p:nvPicPr>
        <p:blipFill>
          <a:blip r:embed="rId14"/>
          <a:srcRect b="22223"/>
          <a:stretch>
            <a:fillRect/>
          </a:stretch>
        </p:blipFill>
        <p:spPr bwMode="auto">
          <a:xfrm>
            <a:off x="8404225" y="0"/>
            <a:ext cx="739775" cy="6223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 userDrawn="1"/>
        </p:nvSpPr>
        <p:spPr>
          <a:xfrm>
            <a:off x="0" y="6519446"/>
            <a:ext cx="17703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January </a:t>
            </a:r>
            <a:r>
              <a:rPr lang="en-US" dirty="0" smtClean="0"/>
              <a:t>28, </a:t>
            </a:r>
            <a:r>
              <a:rPr lang="en-US" dirty="0" smtClean="0"/>
              <a:t>2010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3505200" y="6519446"/>
            <a:ext cx="20326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CS152, Spring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0020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/>
              <a:t>CS 152 Computer Architecture and Engineering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 Lecture 4 - Pipelining</a:t>
            </a:r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http://www.eecs.berkeley.edu/~krste</a:t>
            </a:r>
          </a:p>
          <a:p>
            <a:pPr>
              <a:lnSpc>
                <a:spcPct val="70000"/>
              </a:lnSpc>
            </a:pPr>
            <a:r>
              <a:rPr lang="en-US" sz="2000" b="1">
                <a:latin typeface="Courier" charset="0"/>
              </a:rPr>
              <a:t>http://inst.eecs.berkeley.edu/~cs152</a:t>
            </a:r>
          </a:p>
          <a:p>
            <a:pPr>
              <a:lnSpc>
                <a:spcPct val="70000"/>
              </a:lnSpc>
            </a:pPr>
            <a:endParaRPr lang="en-US" sz="2000"/>
          </a:p>
          <a:p>
            <a:pPr>
              <a:lnSpc>
                <a:spcPct val="70000"/>
              </a:lnSpc>
            </a:pPr>
            <a:endParaRPr lang="en-US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8952-5E21-BE44-9A8E-8D765734A7F8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0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875" y="460375"/>
            <a:ext cx="7162800" cy="825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Technology Assumptions</a:t>
            </a:r>
          </a:p>
        </p:txBody>
      </p:sp>
      <p:sp>
        <p:nvSpPr>
          <p:cNvPr id="1280003" name="Rectangle 3"/>
          <p:cNvSpPr>
            <a:spLocks noChangeArrowheads="1"/>
          </p:cNvSpPr>
          <p:nvPr/>
        </p:nvSpPr>
        <p:spPr bwMode="auto">
          <a:xfrm>
            <a:off x="381000" y="3505200"/>
            <a:ext cx="8162925" cy="4540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Thus, the following timing assumption is reasonable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280004" name="Rectangle 4"/>
          <p:cNvSpPr>
            <a:spLocks noChangeArrowheads="1"/>
          </p:cNvSpPr>
          <p:nvPr/>
        </p:nvSpPr>
        <p:spPr bwMode="auto">
          <a:xfrm>
            <a:off x="1333500" y="1503363"/>
            <a:ext cx="6451600" cy="1625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A small amount of very fast memory (caches)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backed up by a large, slower memory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Fast ALU (at least for integers) </a:t>
            </a:r>
          </a:p>
          <a:p>
            <a:pPr>
              <a:buFontTx/>
              <a:buChar char="•"/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Multiported Register files (slower!)</a:t>
            </a:r>
          </a:p>
        </p:txBody>
      </p:sp>
      <p:sp>
        <p:nvSpPr>
          <p:cNvPr id="1280005" name="Rectangle 5"/>
          <p:cNvSpPr>
            <a:spLocks noChangeArrowheads="1"/>
          </p:cNvSpPr>
          <p:nvPr/>
        </p:nvSpPr>
        <p:spPr bwMode="auto">
          <a:xfrm>
            <a:off x="2824163" y="4167188"/>
            <a:ext cx="3125787" cy="406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 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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</a:p>
        </p:txBody>
      </p:sp>
      <p:sp>
        <p:nvSpPr>
          <p:cNvPr id="1280006" name="Rectangle 6"/>
          <p:cNvSpPr>
            <a:spLocks noChangeArrowheads="1"/>
          </p:cNvSpPr>
          <p:nvPr/>
        </p:nvSpPr>
        <p:spPr bwMode="auto">
          <a:xfrm>
            <a:off x="733425" y="4910138"/>
            <a:ext cx="73437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A 5-stage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pipeline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will be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the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focus of our detailed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design</a:t>
            </a:r>
          </a:p>
          <a:p>
            <a:pPr algn="r">
              <a:spcBef>
                <a:spcPct val="0"/>
              </a:spcBef>
            </a:pP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	- some commercial designs have over 30 pipeline stages to do an integer add!</a:t>
            </a:r>
            <a:endParaRPr lang="en-US" sz="2400" i="1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03" grpId="0" autoUpdateAnimBg="0"/>
      <p:bldP spid="1280005" grpId="0" animBg="1" autoUpdateAnimBg="0"/>
      <p:bldP spid="128000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87C0-D968-AC4D-8C57-706203FA5EBC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125" y="531813"/>
            <a:ext cx="7648575" cy="704850"/>
          </a:xfrm>
        </p:spPr>
        <p:txBody>
          <a:bodyPr/>
          <a:lstStyle/>
          <a:p>
            <a:r>
              <a:rPr lang="en-US"/>
              <a:t>5-Stage Pipelined Execution</a:t>
            </a:r>
          </a:p>
        </p:txBody>
      </p:sp>
      <p:sp>
        <p:nvSpPr>
          <p:cNvPr id="1281027" name="Rectangle 3"/>
          <p:cNvSpPr>
            <a:spLocks noChangeArrowheads="1"/>
          </p:cNvSpPr>
          <p:nvPr/>
        </p:nvSpPr>
        <p:spPr bwMode="auto">
          <a:xfrm>
            <a:off x="1189038" y="4689475"/>
            <a:ext cx="70421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 	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instruction1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2"/>
                </a:solidFill>
                <a:latin typeface="Verdana" charset="0"/>
              </a:rPr>
              <a:t>instruction2 		IF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latin typeface="Verdana" charset="0"/>
              </a:rPr>
              <a:t>instruction3			IF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ID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latin typeface="Verdana" charset="0"/>
              </a:rPr>
              <a:t>	EX</a:t>
            </a:r>
            <a:r>
              <a:rPr lang="en-US" sz="1800" baseline="-25000">
                <a:latin typeface="Verdana" charset="0"/>
              </a:rPr>
              <a:t>3	</a:t>
            </a:r>
            <a:r>
              <a:rPr lang="en-US" sz="1800">
                <a:latin typeface="Verdana" charset="0"/>
              </a:rPr>
              <a:t>MA</a:t>
            </a:r>
            <a:r>
              <a:rPr lang="en-US" sz="1800" baseline="-25000">
                <a:latin typeface="Verdana" charset="0"/>
              </a:rPr>
              <a:t>3	</a:t>
            </a:r>
            <a:r>
              <a:rPr lang="en-US" sz="1800">
                <a:latin typeface="Verdana" charset="0"/>
              </a:rPr>
              <a:t>WB</a:t>
            </a:r>
            <a:r>
              <a:rPr lang="en-US" sz="1800" baseline="-25000"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instruction4 			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instruction5 	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1028" name="Rectangle 4"/>
          <p:cNvSpPr>
            <a:spLocks noChangeArrowheads="1"/>
          </p:cNvSpPr>
          <p:nvPr/>
        </p:nvSpPr>
        <p:spPr bwMode="auto">
          <a:xfrm>
            <a:off x="5194300" y="46736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1029" name="Group 5"/>
          <p:cNvGrpSpPr>
            <a:grpSpLocks/>
          </p:cNvGrpSpPr>
          <p:nvPr/>
        </p:nvGrpSpPr>
        <p:grpSpPr bwMode="auto">
          <a:xfrm>
            <a:off x="285750" y="1270000"/>
            <a:ext cx="8691563" cy="3394075"/>
            <a:chOff x="285" y="808"/>
            <a:chExt cx="5475" cy="2138"/>
          </a:xfrm>
        </p:grpSpPr>
        <p:sp>
          <p:nvSpPr>
            <p:cNvPr id="1281030" name="Freeform 6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1031" name="Group 7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1032" name="Rectangle 8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1033" name="Rectangle 9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1034" name="Rectangle 10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1035" name="Rectangle 11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1036" name="Rectangle 12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1037" name="Freeform 13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8" name="Line 14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39" name="Freeform 15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0" name="Freeform 16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1" name="Freeform 17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2" name="Rectangle 18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3" name="Rectangle 19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44" name="Rectangle 20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1045" name="Rectangle 21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46" name="Rectangle 22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47" name="Rectangle 23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48" name="Line 24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49" name="Line 25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0" name="Freeform 26"/>
            <p:cNvSpPr>
              <a:spLocks/>
            </p:cNvSpPr>
            <p:nvPr/>
          </p:nvSpPr>
          <p:spPr bwMode="auto">
            <a:xfrm>
              <a:off x="1729" y="1452"/>
              <a:ext cx="135" cy="268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144" y="48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40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1" name="Freeform 27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2" name="Freeform 28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3" name="Freeform 29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4" name="Freeform 30"/>
            <p:cNvSpPr>
              <a:spLocks/>
            </p:cNvSpPr>
            <p:nvPr/>
          </p:nvSpPr>
          <p:spPr bwMode="auto">
            <a:xfrm>
              <a:off x="1557" y="1496"/>
              <a:ext cx="172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7"/>
                </a:cxn>
                <a:cxn ang="0">
                  <a:pos x="384" y="177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5" name="Freeform 31"/>
            <p:cNvSpPr>
              <a:spLocks/>
            </p:cNvSpPr>
            <p:nvPr/>
          </p:nvSpPr>
          <p:spPr bwMode="auto">
            <a:xfrm>
              <a:off x="1557" y="1658"/>
              <a:ext cx="576" cy="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6" name="Freeform 32"/>
            <p:cNvSpPr>
              <a:spLocks/>
            </p:cNvSpPr>
            <p:nvPr/>
          </p:nvSpPr>
          <p:spPr bwMode="auto">
            <a:xfrm>
              <a:off x="1646" y="1407"/>
              <a:ext cx="80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0"/>
                </a:cxn>
                <a:cxn ang="0">
                  <a:pos x="240" y="140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7" name="Freeform 33"/>
            <p:cNvSpPr>
              <a:spLocks/>
            </p:cNvSpPr>
            <p:nvPr/>
          </p:nvSpPr>
          <p:spPr bwMode="auto">
            <a:xfrm>
              <a:off x="1864" y="1586"/>
              <a:ext cx="26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8" name="Freeform 34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59" name="Freeform 35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0" name="Rectangle 36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1" name="Oval 37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2" name="Freeform 38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3" name="Rectangle 39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1064" name="Freeform 40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5" name="Line 41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6" name="Rectangle 42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7" name="Rectangle 43"/>
            <p:cNvSpPr>
              <a:spLocks noChangeArrowheads="1"/>
            </p:cNvSpPr>
            <p:nvPr/>
          </p:nvSpPr>
          <p:spPr bwMode="auto">
            <a:xfrm>
              <a:off x="2124" y="1919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1068" name="Line 44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69" name="Rectangle 45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1070" name="Freeform 46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1" name="Line 47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2" name="Rectangle 48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1073" name="Rectangle 49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4" name="Rectangle 50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1075" name="Rectangle 51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1076" name="Rectangle 52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1077" name="Rectangle 53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78" name="Rectangle 54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1079" name="Rectangle 55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1080" name="Rectangle 56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1081" name="Rectangle 57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1082" name="Rectangle 58"/>
            <p:cNvSpPr>
              <a:spLocks noChangeArrowheads="1"/>
            </p:cNvSpPr>
            <p:nvPr/>
          </p:nvSpPr>
          <p:spPr bwMode="auto">
            <a:xfrm>
              <a:off x="2096" y="1500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1083" name="Rectangle 59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1084" name="Rectangle 60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1085" name="Rectangle 61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1086" name="Freeform 62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7" name="Freeform 63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8" name="Freeform 64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1089" name="Freeform 65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1090" name="Group 66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1091" name="Group 67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1092" name="Line 68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3" name="Line 69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4" name="Line 70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5" name="Line 71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6" name="Line 72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097" name="Group 73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1098" name="Rectangle 74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099" name="Rectangle 75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1100" name="Freeform 76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1" name="Group 77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1102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3" name="Freeform 7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4" name="Group 80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1105" name="Rectangle 8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6" name="Freeform 8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07" name="Group 83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1108" name="Rectangle 8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09" name="Freeform 8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0" name="Group 86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1111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2" name="Freeform 88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3" name="Group 89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1114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5" name="Freeform 91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6" name="Group 92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1117" name="Rectangle 93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18" name="Freeform 94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1119" name="Group 95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1120" name="Rectangle 96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1" name="Freeform 97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1122" name="Rectangle 98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1027" grpId="0" build="p" autoUpdateAnimBg="0"/>
      <p:bldP spid="12810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031CA-5F73-F247-8805-F8BA63E54A32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17513"/>
            <a:ext cx="7648575" cy="704850"/>
          </a:xfrm>
        </p:spPr>
        <p:txBody>
          <a:bodyPr/>
          <a:lstStyle/>
          <a:p>
            <a:r>
              <a:rPr lang="en-US"/>
              <a:t>5-Stage Pipelined Execution</a:t>
            </a:r>
            <a:br>
              <a:rPr lang="en-US"/>
            </a:br>
            <a:r>
              <a:rPr lang="en-US" sz="2000" i="1"/>
              <a:t>Resource Usage Diagram</a:t>
            </a:r>
          </a:p>
        </p:txBody>
      </p:sp>
      <p:sp>
        <p:nvSpPr>
          <p:cNvPr id="1283075" name="Rectangle 3"/>
          <p:cNvSpPr>
            <a:spLocks noChangeArrowheads="1"/>
          </p:cNvSpPr>
          <p:nvPr/>
        </p:nvSpPr>
        <p:spPr bwMode="auto">
          <a:xfrm>
            <a:off x="4991100" y="4673600"/>
            <a:ext cx="584200" cy="1790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3076" name="Rectangle 4"/>
          <p:cNvSpPr>
            <a:spLocks noChangeArrowheads="1"/>
          </p:cNvSpPr>
          <p:nvPr/>
        </p:nvSpPr>
        <p:spPr bwMode="auto">
          <a:xfrm>
            <a:off x="1666875" y="4710113"/>
            <a:ext cx="6470650" cy="17367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IF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ID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  <a:endParaRPr lang="en-US" sz="1800">
              <a:solidFill>
                <a:schemeClr val="tx1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EX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	         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    	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accent2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2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latin typeface="Verdana" charset="0"/>
              </a:rPr>
              <a:t>I</a:t>
            </a:r>
            <a:r>
              <a:rPr lang="en-US" sz="1800" baseline="-25000">
                <a:latin typeface="Verdana" charset="0"/>
              </a:rPr>
              <a:t>3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5</a:t>
            </a:r>
          </a:p>
        </p:txBody>
      </p:sp>
      <p:sp>
        <p:nvSpPr>
          <p:cNvPr id="1283077" name="Rectangle 5"/>
          <p:cNvSpPr>
            <a:spLocks noChangeArrowheads="1"/>
          </p:cNvSpPr>
          <p:nvPr/>
        </p:nvSpPr>
        <p:spPr bwMode="auto">
          <a:xfrm rot="16200000">
            <a:off x="620713" y="5416550"/>
            <a:ext cx="1350962" cy="3635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Resources</a:t>
            </a:r>
          </a:p>
        </p:txBody>
      </p:sp>
      <p:grpSp>
        <p:nvGrpSpPr>
          <p:cNvPr id="1283078" name="Group 6"/>
          <p:cNvGrpSpPr>
            <a:grpSpLocks/>
          </p:cNvGrpSpPr>
          <p:nvPr/>
        </p:nvGrpSpPr>
        <p:grpSpPr bwMode="auto">
          <a:xfrm>
            <a:off x="285750" y="1270000"/>
            <a:ext cx="8691563" cy="3394075"/>
            <a:chOff x="285" y="808"/>
            <a:chExt cx="5475" cy="2138"/>
          </a:xfrm>
        </p:grpSpPr>
        <p:sp>
          <p:nvSpPr>
            <p:cNvPr id="1283079" name="Freeform 7"/>
            <p:cNvSpPr>
              <a:spLocks/>
            </p:cNvSpPr>
            <p:nvPr/>
          </p:nvSpPr>
          <p:spPr bwMode="auto">
            <a:xfrm>
              <a:off x="285" y="808"/>
              <a:ext cx="918" cy="712"/>
            </a:xfrm>
            <a:custGeom>
              <a:avLst/>
              <a:gdLst/>
              <a:ahLst/>
              <a:cxnLst>
                <a:cxn ang="0">
                  <a:pos x="800" y="311"/>
                </a:cxn>
                <a:cxn ang="0">
                  <a:pos x="987" y="311"/>
                </a:cxn>
                <a:cxn ang="0">
                  <a:pos x="987" y="0"/>
                </a:cxn>
                <a:cxn ang="0">
                  <a:pos x="0" y="0"/>
                </a:cxn>
                <a:cxn ang="0">
                  <a:pos x="0" y="765"/>
                </a:cxn>
                <a:cxn ang="0">
                  <a:pos x="541" y="766"/>
                </a:cxn>
              </a:cxnLst>
              <a:rect l="0" t="0" r="r" b="b"/>
              <a:pathLst>
                <a:path w="987" h="766">
                  <a:moveTo>
                    <a:pt x="800" y="311"/>
                  </a:moveTo>
                  <a:lnTo>
                    <a:pt x="987" y="311"/>
                  </a:lnTo>
                  <a:lnTo>
                    <a:pt x="987" y="0"/>
                  </a:lnTo>
                  <a:lnTo>
                    <a:pt x="0" y="0"/>
                  </a:lnTo>
                  <a:lnTo>
                    <a:pt x="0" y="765"/>
                  </a:lnTo>
                  <a:lnTo>
                    <a:pt x="541" y="76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3080" name="Group 8"/>
            <p:cNvGrpSpPr>
              <a:grpSpLocks/>
            </p:cNvGrpSpPr>
            <p:nvPr/>
          </p:nvGrpSpPr>
          <p:grpSpPr bwMode="auto">
            <a:xfrm>
              <a:off x="648" y="2314"/>
              <a:ext cx="5112" cy="632"/>
              <a:chOff x="648" y="2314"/>
              <a:chExt cx="5112" cy="632"/>
            </a:xfrm>
          </p:grpSpPr>
          <p:sp>
            <p:nvSpPr>
              <p:cNvPr id="1283081" name="Rectangle 9"/>
              <p:cNvSpPr>
                <a:spLocks noChangeArrowheads="1"/>
              </p:cNvSpPr>
              <p:nvPr/>
            </p:nvSpPr>
            <p:spPr bwMode="auto">
              <a:xfrm>
                <a:off x="5190" y="2314"/>
                <a:ext cx="570" cy="63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Write</a:t>
                </a:r>
              </a:p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-Back (WB)</a:t>
                </a:r>
              </a:p>
            </p:txBody>
          </p:sp>
          <p:sp>
            <p:nvSpPr>
              <p:cNvPr id="1283082" name="Rectangle 10"/>
              <p:cNvSpPr>
                <a:spLocks noChangeArrowheads="1"/>
              </p:cNvSpPr>
              <p:nvPr/>
            </p:nvSpPr>
            <p:spPr bwMode="auto">
              <a:xfrm>
                <a:off x="648" y="2503"/>
                <a:ext cx="69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I-Fetch (IF)</a:t>
                </a:r>
              </a:p>
            </p:txBody>
          </p:sp>
          <p:sp>
            <p:nvSpPr>
              <p:cNvPr id="1283083" name="Rectangle 11"/>
              <p:cNvSpPr>
                <a:spLocks noChangeArrowheads="1"/>
              </p:cNvSpPr>
              <p:nvPr/>
            </p:nvSpPr>
            <p:spPr bwMode="auto">
              <a:xfrm>
                <a:off x="3079" y="2503"/>
                <a:ext cx="75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Execute (EX)</a:t>
                </a:r>
              </a:p>
            </p:txBody>
          </p:sp>
          <p:sp>
            <p:nvSpPr>
              <p:cNvPr id="1283084" name="Rectangle 12"/>
              <p:cNvSpPr>
                <a:spLocks noChangeArrowheads="1"/>
              </p:cNvSpPr>
              <p:nvPr/>
            </p:nvSpPr>
            <p:spPr bwMode="auto">
              <a:xfrm>
                <a:off x="1356" y="2495"/>
                <a:ext cx="1772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Decode, Reg. Fetch (ID)</a:t>
                </a:r>
              </a:p>
            </p:txBody>
          </p:sp>
          <p:sp>
            <p:nvSpPr>
              <p:cNvPr id="1283085" name="Rectangle 13"/>
              <p:cNvSpPr>
                <a:spLocks noChangeArrowheads="1"/>
              </p:cNvSpPr>
              <p:nvPr/>
            </p:nvSpPr>
            <p:spPr bwMode="auto">
              <a:xfrm>
                <a:off x="4014" y="2504"/>
                <a:ext cx="819" cy="44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spcBef>
                    <a:spcPct val="0"/>
                  </a:spcBef>
                </a:pPr>
                <a:r>
                  <a:rPr lang="en-US" sz="2000" i="1">
                    <a:solidFill>
                      <a:srgbClr val="56127A"/>
                    </a:solidFill>
                    <a:latin typeface="Verdana" charset="0"/>
                  </a:rPr>
                  <a:t>Memory (MA)</a:t>
                </a:r>
              </a:p>
            </p:txBody>
          </p:sp>
        </p:grpSp>
        <p:sp>
          <p:nvSpPr>
            <p:cNvPr id="1283086" name="Freeform 14"/>
            <p:cNvSpPr>
              <a:spLocks/>
            </p:cNvSpPr>
            <p:nvPr/>
          </p:nvSpPr>
          <p:spPr bwMode="auto">
            <a:xfrm>
              <a:off x="2619" y="1701"/>
              <a:ext cx="1520" cy="38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8"/>
                </a:cxn>
                <a:cxn ang="0">
                  <a:pos x="1237" y="418"/>
                </a:cxn>
              </a:cxnLst>
              <a:rect l="0" t="0" r="r" b="b"/>
              <a:pathLst>
                <a:path w="1238" h="419">
                  <a:moveTo>
                    <a:pt x="0" y="0"/>
                  </a:moveTo>
                  <a:lnTo>
                    <a:pt x="0" y="418"/>
                  </a:lnTo>
                  <a:lnTo>
                    <a:pt x="1237" y="41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7" name="Line 15"/>
            <p:cNvSpPr>
              <a:spLocks noChangeShapeType="1"/>
            </p:cNvSpPr>
            <p:nvPr/>
          </p:nvSpPr>
          <p:spPr bwMode="auto">
            <a:xfrm flipV="1">
              <a:off x="3512" y="1612"/>
              <a:ext cx="62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8" name="Freeform 16"/>
            <p:cNvSpPr>
              <a:spLocks/>
            </p:cNvSpPr>
            <p:nvPr/>
          </p:nvSpPr>
          <p:spPr bwMode="auto">
            <a:xfrm flipV="1">
              <a:off x="4593" y="1726"/>
              <a:ext cx="168" cy="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7" y="0"/>
                </a:cxn>
              </a:cxnLst>
              <a:rect l="0" t="0" r="r" b="b"/>
              <a:pathLst>
                <a:path w="358" h="1">
                  <a:moveTo>
                    <a:pt x="0" y="0"/>
                  </a:moveTo>
                  <a:lnTo>
                    <a:pt x="357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89" name="Freeform 17"/>
            <p:cNvSpPr>
              <a:spLocks/>
            </p:cNvSpPr>
            <p:nvPr/>
          </p:nvSpPr>
          <p:spPr bwMode="auto">
            <a:xfrm>
              <a:off x="2011" y="1666"/>
              <a:ext cx="3145" cy="794"/>
            </a:xfrm>
            <a:custGeom>
              <a:avLst/>
              <a:gdLst/>
              <a:ahLst/>
              <a:cxnLst>
                <a:cxn ang="0">
                  <a:pos x="3097" y="244"/>
                </a:cxn>
                <a:cxn ang="0">
                  <a:pos x="3381" y="240"/>
                </a:cxn>
                <a:cxn ang="0">
                  <a:pos x="3379" y="854"/>
                </a:cxn>
                <a:cxn ang="0">
                  <a:pos x="0" y="853"/>
                </a:cxn>
                <a:cxn ang="0">
                  <a:pos x="1" y="0"/>
                </a:cxn>
                <a:cxn ang="0">
                  <a:pos x="131" y="0"/>
                </a:cxn>
              </a:cxnLst>
              <a:rect l="0" t="0" r="r" b="b"/>
              <a:pathLst>
                <a:path w="3381" h="854">
                  <a:moveTo>
                    <a:pt x="3097" y="244"/>
                  </a:moveTo>
                  <a:lnTo>
                    <a:pt x="3381" y="240"/>
                  </a:lnTo>
                  <a:lnTo>
                    <a:pt x="3379" y="854"/>
                  </a:lnTo>
                  <a:lnTo>
                    <a:pt x="0" y="853"/>
                  </a:lnTo>
                  <a:lnTo>
                    <a:pt x="1" y="0"/>
                  </a:lnTo>
                  <a:lnTo>
                    <a:pt x="131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0" name="Freeform 18"/>
            <p:cNvSpPr>
              <a:spLocks/>
            </p:cNvSpPr>
            <p:nvPr/>
          </p:nvSpPr>
          <p:spPr bwMode="auto">
            <a:xfrm>
              <a:off x="4761" y="1722"/>
              <a:ext cx="135" cy="358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336"/>
                </a:cxn>
                <a:cxn ang="0">
                  <a:pos x="0" y="384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385">
                  <a:moveTo>
                    <a:pt x="144" y="48"/>
                  </a:moveTo>
                  <a:lnTo>
                    <a:pt x="144" y="336"/>
                  </a:lnTo>
                  <a:lnTo>
                    <a:pt x="0" y="384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1" name="Rectangle 19"/>
            <p:cNvSpPr>
              <a:spLocks noChangeArrowheads="1"/>
            </p:cNvSpPr>
            <p:nvPr/>
          </p:nvSpPr>
          <p:spPr bwMode="auto">
            <a:xfrm>
              <a:off x="4134" y="1481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2" name="Rectangle 20"/>
            <p:cNvSpPr>
              <a:spLocks noChangeArrowheads="1"/>
            </p:cNvSpPr>
            <p:nvPr/>
          </p:nvSpPr>
          <p:spPr bwMode="auto">
            <a:xfrm>
              <a:off x="4096" y="1523"/>
              <a:ext cx="332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093" name="Rectangle 21"/>
            <p:cNvSpPr>
              <a:spLocks noChangeArrowheads="1"/>
            </p:cNvSpPr>
            <p:nvPr/>
          </p:nvSpPr>
          <p:spPr bwMode="auto">
            <a:xfrm>
              <a:off x="4104" y="1999"/>
              <a:ext cx="406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3094" name="Rectangle 22"/>
            <p:cNvSpPr>
              <a:spLocks noChangeArrowheads="1"/>
            </p:cNvSpPr>
            <p:nvPr/>
          </p:nvSpPr>
          <p:spPr bwMode="auto">
            <a:xfrm>
              <a:off x="4273" y="1665"/>
              <a:ext cx="368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095" name="Rectangle 23"/>
            <p:cNvSpPr>
              <a:spLocks noChangeArrowheads="1"/>
            </p:cNvSpPr>
            <p:nvPr/>
          </p:nvSpPr>
          <p:spPr bwMode="auto">
            <a:xfrm>
              <a:off x="4103" y="1752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Data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096" name="Rectangle 24"/>
            <p:cNvSpPr>
              <a:spLocks noChangeArrowheads="1"/>
            </p:cNvSpPr>
            <p:nvPr/>
          </p:nvSpPr>
          <p:spPr bwMode="auto">
            <a:xfrm>
              <a:off x="4223" y="1435"/>
              <a:ext cx="25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097" name="Line 25"/>
            <p:cNvSpPr>
              <a:spLocks noChangeShapeType="1"/>
            </p:cNvSpPr>
            <p:nvPr/>
          </p:nvSpPr>
          <p:spPr bwMode="auto">
            <a:xfrm>
              <a:off x="4157" y="1489"/>
              <a:ext cx="29" cy="44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8" name="Line 26"/>
            <p:cNvSpPr>
              <a:spLocks noChangeShapeType="1"/>
            </p:cNvSpPr>
            <p:nvPr/>
          </p:nvSpPr>
          <p:spPr bwMode="auto">
            <a:xfrm flipV="1">
              <a:off x="4186" y="1474"/>
              <a:ext cx="23" cy="52"/>
            </a:xfrm>
            <a:prstGeom prst="line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099" name="Freeform 27"/>
            <p:cNvSpPr>
              <a:spLocks/>
            </p:cNvSpPr>
            <p:nvPr/>
          </p:nvSpPr>
          <p:spPr bwMode="auto">
            <a:xfrm>
              <a:off x="1729" y="1452"/>
              <a:ext cx="135" cy="268"/>
            </a:xfrm>
            <a:custGeom>
              <a:avLst/>
              <a:gdLst/>
              <a:ahLst/>
              <a:cxnLst>
                <a:cxn ang="0">
                  <a:pos x="144" y="240"/>
                </a:cxn>
                <a:cxn ang="0">
                  <a:pos x="144" y="48"/>
                </a:cxn>
                <a:cxn ang="0">
                  <a:pos x="0" y="0"/>
                </a:cxn>
                <a:cxn ang="0">
                  <a:pos x="0" y="288"/>
                </a:cxn>
                <a:cxn ang="0">
                  <a:pos x="144" y="240"/>
                </a:cxn>
              </a:cxnLst>
              <a:rect l="0" t="0" r="r" b="b"/>
              <a:pathLst>
                <a:path w="145" h="289">
                  <a:moveTo>
                    <a:pt x="144" y="240"/>
                  </a:moveTo>
                  <a:lnTo>
                    <a:pt x="144" y="48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44" y="24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0" name="Freeform 28"/>
            <p:cNvSpPr>
              <a:spLocks/>
            </p:cNvSpPr>
            <p:nvPr/>
          </p:nvSpPr>
          <p:spPr bwMode="auto">
            <a:xfrm>
              <a:off x="2490" y="1803"/>
              <a:ext cx="263" cy="246"/>
            </a:xfrm>
            <a:custGeom>
              <a:avLst/>
              <a:gdLst/>
              <a:ahLst/>
              <a:cxnLst>
                <a:cxn ang="0">
                  <a:pos x="0" y="262"/>
                </a:cxn>
                <a:cxn ang="0">
                  <a:pos x="72" y="264"/>
                </a:cxn>
                <a:cxn ang="0">
                  <a:pos x="72" y="0"/>
                </a:cxn>
                <a:cxn ang="0">
                  <a:pos x="283" y="0"/>
                </a:cxn>
              </a:cxnLst>
              <a:rect l="0" t="0" r="r" b="b"/>
              <a:pathLst>
                <a:path w="283" h="264">
                  <a:moveTo>
                    <a:pt x="0" y="262"/>
                  </a:moveTo>
                  <a:lnTo>
                    <a:pt x="72" y="264"/>
                  </a:lnTo>
                  <a:lnTo>
                    <a:pt x="72" y="0"/>
                  </a:lnTo>
                  <a:lnTo>
                    <a:pt x="2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1" name="Freeform 29"/>
            <p:cNvSpPr>
              <a:spLocks/>
            </p:cNvSpPr>
            <p:nvPr/>
          </p:nvSpPr>
          <p:spPr bwMode="auto">
            <a:xfrm>
              <a:off x="1557" y="1318"/>
              <a:ext cx="567" cy="179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2" name="Freeform 30"/>
            <p:cNvSpPr>
              <a:spLocks/>
            </p:cNvSpPr>
            <p:nvPr/>
          </p:nvSpPr>
          <p:spPr bwMode="auto">
            <a:xfrm>
              <a:off x="1557" y="1407"/>
              <a:ext cx="569" cy="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3" name="Freeform 31"/>
            <p:cNvSpPr>
              <a:spLocks/>
            </p:cNvSpPr>
            <p:nvPr/>
          </p:nvSpPr>
          <p:spPr bwMode="auto">
            <a:xfrm>
              <a:off x="1557" y="1496"/>
              <a:ext cx="172" cy="16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77"/>
                </a:cxn>
                <a:cxn ang="0">
                  <a:pos x="384" y="177"/>
                </a:cxn>
              </a:cxnLst>
              <a:rect l="0" t="0" r="r" b="b"/>
              <a:pathLst>
                <a:path w="385" h="178">
                  <a:moveTo>
                    <a:pt x="0" y="0"/>
                  </a:moveTo>
                  <a:lnTo>
                    <a:pt x="0" y="177"/>
                  </a:lnTo>
                  <a:lnTo>
                    <a:pt x="384" y="177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4" name="Freeform 32"/>
            <p:cNvSpPr>
              <a:spLocks/>
            </p:cNvSpPr>
            <p:nvPr/>
          </p:nvSpPr>
          <p:spPr bwMode="auto">
            <a:xfrm>
              <a:off x="1557" y="1658"/>
              <a:ext cx="576" cy="3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02"/>
                </a:cxn>
                <a:cxn ang="0">
                  <a:pos x="816" y="402"/>
                </a:cxn>
              </a:cxnLst>
              <a:rect l="0" t="0" r="r" b="b"/>
              <a:pathLst>
                <a:path w="817" h="403">
                  <a:moveTo>
                    <a:pt x="0" y="0"/>
                  </a:moveTo>
                  <a:lnTo>
                    <a:pt x="0" y="402"/>
                  </a:lnTo>
                  <a:lnTo>
                    <a:pt x="816" y="40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5" name="Freeform 33"/>
            <p:cNvSpPr>
              <a:spLocks/>
            </p:cNvSpPr>
            <p:nvPr/>
          </p:nvSpPr>
          <p:spPr bwMode="auto">
            <a:xfrm>
              <a:off x="1646" y="1407"/>
              <a:ext cx="80" cy="1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0"/>
                </a:cxn>
                <a:cxn ang="0">
                  <a:pos x="240" y="140"/>
                </a:cxn>
              </a:cxnLst>
              <a:rect l="0" t="0" r="r" b="b"/>
              <a:pathLst>
                <a:path w="241" h="141">
                  <a:moveTo>
                    <a:pt x="0" y="0"/>
                  </a:moveTo>
                  <a:lnTo>
                    <a:pt x="0" y="140"/>
                  </a:lnTo>
                  <a:lnTo>
                    <a:pt x="240" y="14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6" name="Freeform 34"/>
            <p:cNvSpPr>
              <a:spLocks/>
            </p:cNvSpPr>
            <p:nvPr/>
          </p:nvSpPr>
          <p:spPr bwMode="auto">
            <a:xfrm>
              <a:off x="1864" y="1586"/>
              <a:ext cx="262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1" y="0"/>
                </a:cxn>
              </a:cxnLst>
              <a:rect l="0" t="0" r="r" b="b"/>
              <a:pathLst>
                <a:path w="282" h="1">
                  <a:moveTo>
                    <a:pt x="0" y="0"/>
                  </a:moveTo>
                  <a:lnTo>
                    <a:pt x="281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7" name="Freeform 35"/>
            <p:cNvSpPr>
              <a:spLocks/>
            </p:cNvSpPr>
            <p:nvPr/>
          </p:nvSpPr>
          <p:spPr bwMode="auto">
            <a:xfrm>
              <a:off x="2481" y="1501"/>
              <a:ext cx="798" cy="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15" y="0"/>
                </a:cxn>
              </a:cxnLst>
              <a:rect l="0" t="0" r="r" b="b"/>
              <a:pathLst>
                <a:path w="916" h="1">
                  <a:moveTo>
                    <a:pt x="0" y="0"/>
                  </a:moveTo>
                  <a:lnTo>
                    <a:pt x="91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8" name="Freeform 36"/>
            <p:cNvSpPr>
              <a:spLocks/>
            </p:cNvSpPr>
            <p:nvPr/>
          </p:nvSpPr>
          <p:spPr bwMode="auto">
            <a:xfrm flipV="1">
              <a:off x="2475" y="1645"/>
              <a:ext cx="277" cy="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88" y="0"/>
                </a:cxn>
              </a:cxnLst>
              <a:rect l="0" t="0" r="r" b="b"/>
              <a:pathLst>
                <a:path w="689" h="1">
                  <a:moveTo>
                    <a:pt x="0" y="0"/>
                  </a:moveTo>
                  <a:lnTo>
                    <a:pt x="68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09" name="Rectangle 37"/>
            <p:cNvSpPr>
              <a:spLocks noChangeArrowheads="1"/>
            </p:cNvSpPr>
            <p:nvPr/>
          </p:nvSpPr>
          <p:spPr bwMode="auto">
            <a:xfrm>
              <a:off x="1534" y="1223"/>
              <a:ext cx="477" cy="13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0" name="Oval 38"/>
            <p:cNvSpPr>
              <a:spLocks noChangeArrowheads="1"/>
            </p:cNvSpPr>
            <p:nvPr/>
          </p:nvSpPr>
          <p:spPr bwMode="auto">
            <a:xfrm>
              <a:off x="1542" y="1580"/>
              <a:ext cx="30" cy="3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1" name="Freeform 39"/>
            <p:cNvSpPr>
              <a:spLocks/>
            </p:cNvSpPr>
            <p:nvPr/>
          </p:nvSpPr>
          <p:spPr bwMode="auto">
            <a:xfrm>
              <a:off x="3279" y="1452"/>
              <a:ext cx="241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2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58" y="288"/>
                </a:cxn>
                <a:cxn ang="0">
                  <a:pos x="258" y="96"/>
                </a:cxn>
                <a:cxn ang="0">
                  <a:pos x="0" y="0"/>
                </a:cxn>
              </a:cxnLst>
              <a:rect l="0" t="0" r="r" b="b"/>
              <a:pathLst>
                <a:path w="259" h="385">
                  <a:moveTo>
                    <a:pt x="0" y="0"/>
                  </a:moveTo>
                  <a:lnTo>
                    <a:pt x="0" y="160"/>
                  </a:lnTo>
                  <a:lnTo>
                    <a:pt x="52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58" y="288"/>
                  </a:lnTo>
                  <a:lnTo>
                    <a:pt x="258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2" name="Rectangle 40"/>
            <p:cNvSpPr>
              <a:spLocks noChangeArrowheads="1"/>
            </p:cNvSpPr>
            <p:nvPr/>
          </p:nvSpPr>
          <p:spPr bwMode="auto">
            <a:xfrm>
              <a:off x="3275" y="1562"/>
              <a:ext cx="30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3113" name="Freeform 41"/>
            <p:cNvSpPr>
              <a:spLocks/>
            </p:cNvSpPr>
            <p:nvPr/>
          </p:nvSpPr>
          <p:spPr bwMode="auto">
            <a:xfrm>
              <a:off x="2752" y="1630"/>
              <a:ext cx="135" cy="26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4" name="Line 42"/>
            <p:cNvSpPr>
              <a:spLocks noChangeShapeType="1"/>
            </p:cNvSpPr>
            <p:nvPr/>
          </p:nvSpPr>
          <p:spPr bwMode="auto">
            <a:xfrm flipH="1">
              <a:off x="2887" y="1750"/>
              <a:ext cx="392" cy="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5" name="Rectangle 43"/>
            <p:cNvSpPr>
              <a:spLocks noChangeArrowheads="1"/>
            </p:cNvSpPr>
            <p:nvPr/>
          </p:nvSpPr>
          <p:spPr bwMode="auto">
            <a:xfrm>
              <a:off x="2132" y="1950"/>
              <a:ext cx="343" cy="23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6" name="Rectangle 44"/>
            <p:cNvSpPr>
              <a:spLocks noChangeArrowheads="1"/>
            </p:cNvSpPr>
            <p:nvPr/>
          </p:nvSpPr>
          <p:spPr bwMode="auto">
            <a:xfrm>
              <a:off x="2124" y="1919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3117" name="Line 45"/>
            <p:cNvSpPr>
              <a:spLocks noChangeShapeType="1"/>
            </p:cNvSpPr>
            <p:nvPr/>
          </p:nvSpPr>
          <p:spPr bwMode="auto">
            <a:xfrm>
              <a:off x="1242" y="1597"/>
              <a:ext cx="309" cy="2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18" name="Rectangle 46"/>
            <p:cNvSpPr>
              <a:spLocks noChangeArrowheads="1"/>
            </p:cNvSpPr>
            <p:nvPr/>
          </p:nvSpPr>
          <p:spPr bwMode="auto">
            <a:xfrm>
              <a:off x="530" y="893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3119" name="Freeform 47"/>
            <p:cNvSpPr>
              <a:spLocks/>
            </p:cNvSpPr>
            <p:nvPr/>
          </p:nvSpPr>
          <p:spPr bwMode="auto">
            <a:xfrm>
              <a:off x="810" y="926"/>
              <a:ext cx="224" cy="3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0" name="Line 48"/>
            <p:cNvSpPr>
              <a:spLocks noChangeShapeType="1"/>
            </p:cNvSpPr>
            <p:nvPr/>
          </p:nvSpPr>
          <p:spPr bwMode="auto">
            <a:xfrm>
              <a:off x="769" y="971"/>
              <a:ext cx="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1" name="Rectangle 49"/>
            <p:cNvSpPr>
              <a:spLocks noChangeArrowheads="1"/>
            </p:cNvSpPr>
            <p:nvPr/>
          </p:nvSpPr>
          <p:spPr bwMode="auto">
            <a:xfrm>
              <a:off x="798" y="1036"/>
              <a:ext cx="29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3122" name="Rectangle 50"/>
            <p:cNvSpPr>
              <a:spLocks noChangeArrowheads="1"/>
            </p:cNvSpPr>
            <p:nvPr/>
          </p:nvSpPr>
          <p:spPr bwMode="auto">
            <a:xfrm>
              <a:off x="784" y="1405"/>
              <a:ext cx="454" cy="70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3" name="Rectangle 51"/>
            <p:cNvSpPr>
              <a:spLocks noChangeArrowheads="1"/>
            </p:cNvSpPr>
            <p:nvPr/>
          </p:nvSpPr>
          <p:spPr bwMode="auto">
            <a:xfrm>
              <a:off x="749" y="1448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3124" name="Rectangle 52"/>
            <p:cNvSpPr>
              <a:spLocks noChangeArrowheads="1"/>
            </p:cNvSpPr>
            <p:nvPr/>
          </p:nvSpPr>
          <p:spPr bwMode="auto">
            <a:xfrm>
              <a:off x="925" y="1535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3125" name="Rectangle 53"/>
            <p:cNvSpPr>
              <a:spLocks noChangeArrowheads="1"/>
            </p:cNvSpPr>
            <p:nvPr/>
          </p:nvSpPr>
          <p:spPr bwMode="auto">
            <a:xfrm>
              <a:off x="744" y="1788"/>
              <a:ext cx="566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Inst.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283126" name="Rectangle 54"/>
            <p:cNvSpPr>
              <a:spLocks noChangeArrowheads="1"/>
            </p:cNvSpPr>
            <p:nvPr/>
          </p:nvSpPr>
          <p:spPr bwMode="auto">
            <a:xfrm>
              <a:off x="2132" y="1191"/>
              <a:ext cx="343" cy="633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27" name="Rectangle 55"/>
            <p:cNvSpPr>
              <a:spLocks noChangeArrowheads="1"/>
            </p:cNvSpPr>
            <p:nvPr/>
          </p:nvSpPr>
          <p:spPr bwMode="auto">
            <a:xfrm>
              <a:off x="2249" y="1413"/>
              <a:ext cx="28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3128" name="Rectangle 56"/>
            <p:cNvSpPr>
              <a:spLocks noChangeArrowheads="1"/>
            </p:cNvSpPr>
            <p:nvPr/>
          </p:nvSpPr>
          <p:spPr bwMode="auto">
            <a:xfrm>
              <a:off x="2133" y="1704"/>
              <a:ext cx="36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3129" name="Rectangle 57"/>
            <p:cNvSpPr>
              <a:spLocks noChangeArrowheads="1"/>
            </p:cNvSpPr>
            <p:nvPr/>
          </p:nvSpPr>
          <p:spPr bwMode="auto">
            <a:xfrm>
              <a:off x="2091" y="12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3130" name="Rectangle 58"/>
            <p:cNvSpPr>
              <a:spLocks noChangeArrowheads="1"/>
            </p:cNvSpPr>
            <p:nvPr/>
          </p:nvSpPr>
          <p:spPr bwMode="auto">
            <a:xfrm>
              <a:off x="2092" y="133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3131" name="Rectangle 59"/>
            <p:cNvSpPr>
              <a:spLocks noChangeArrowheads="1"/>
            </p:cNvSpPr>
            <p:nvPr/>
          </p:nvSpPr>
          <p:spPr bwMode="auto">
            <a:xfrm>
              <a:off x="2096" y="1500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3132" name="Rectangle 60"/>
            <p:cNvSpPr>
              <a:spLocks noChangeArrowheads="1"/>
            </p:cNvSpPr>
            <p:nvPr/>
          </p:nvSpPr>
          <p:spPr bwMode="auto">
            <a:xfrm>
              <a:off x="2096" y="1590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3133" name="Rectangle 61"/>
            <p:cNvSpPr>
              <a:spLocks noChangeArrowheads="1"/>
            </p:cNvSpPr>
            <p:nvPr/>
          </p:nvSpPr>
          <p:spPr bwMode="auto">
            <a:xfrm>
              <a:off x="2246" y="1603"/>
              <a:ext cx="2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3134" name="Rectangle 62"/>
            <p:cNvSpPr>
              <a:spLocks noChangeArrowheads="1"/>
            </p:cNvSpPr>
            <p:nvPr/>
          </p:nvSpPr>
          <p:spPr bwMode="auto">
            <a:xfrm>
              <a:off x="2221" y="1145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3135" name="Freeform 63"/>
            <p:cNvSpPr>
              <a:spLocks/>
            </p:cNvSpPr>
            <p:nvPr/>
          </p:nvSpPr>
          <p:spPr bwMode="auto">
            <a:xfrm>
              <a:off x="639" y="1194"/>
              <a:ext cx="165" cy="328"/>
            </a:xfrm>
            <a:custGeom>
              <a:avLst/>
              <a:gdLst/>
              <a:ahLst/>
              <a:cxnLst>
                <a:cxn ang="0">
                  <a:pos x="0" y="352"/>
                </a:cxn>
                <a:cxn ang="0">
                  <a:pos x="0" y="0"/>
                </a:cxn>
                <a:cxn ang="0">
                  <a:pos x="176" y="0"/>
                </a:cxn>
              </a:cxnLst>
              <a:rect l="0" t="0" r="r" b="b"/>
              <a:pathLst>
                <a:path w="177" h="353">
                  <a:moveTo>
                    <a:pt x="0" y="352"/>
                  </a:moveTo>
                  <a:lnTo>
                    <a:pt x="0" y="0"/>
                  </a:lnTo>
                  <a:lnTo>
                    <a:pt x="17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6" name="Freeform 64"/>
            <p:cNvSpPr>
              <a:spLocks/>
            </p:cNvSpPr>
            <p:nvPr/>
          </p:nvSpPr>
          <p:spPr bwMode="auto">
            <a:xfrm flipV="1">
              <a:off x="4173" y="1484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7" name="Freeform 65"/>
            <p:cNvSpPr>
              <a:spLocks/>
            </p:cNvSpPr>
            <p:nvPr/>
          </p:nvSpPr>
          <p:spPr bwMode="auto">
            <a:xfrm flipV="1">
              <a:off x="2163" y="1192"/>
              <a:ext cx="46" cy="46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3138" name="Freeform 66"/>
            <p:cNvSpPr>
              <a:spLocks/>
            </p:cNvSpPr>
            <p:nvPr/>
          </p:nvSpPr>
          <p:spPr bwMode="auto">
            <a:xfrm>
              <a:off x="4013" y="1612"/>
              <a:ext cx="749" cy="7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785"/>
                </a:cxn>
                <a:cxn ang="0">
                  <a:pos x="701" y="784"/>
                </a:cxn>
                <a:cxn ang="0">
                  <a:pos x="701" y="394"/>
                </a:cxn>
                <a:cxn ang="0">
                  <a:pos x="805" y="394"/>
                </a:cxn>
              </a:cxnLst>
              <a:rect l="0" t="0" r="r" b="b"/>
              <a:pathLst>
                <a:path w="805" h="785">
                  <a:moveTo>
                    <a:pt x="0" y="0"/>
                  </a:moveTo>
                  <a:lnTo>
                    <a:pt x="1" y="785"/>
                  </a:lnTo>
                  <a:lnTo>
                    <a:pt x="701" y="784"/>
                  </a:lnTo>
                  <a:lnTo>
                    <a:pt x="701" y="394"/>
                  </a:lnTo>
                  <a:lnTo>
                    <a:pt x="805" y="39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oval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3139" name="Group 67"/>
            <p:cNvGrpSpPr>
              <a:grpSpLocks/>
            </p:cNvGrpSpPr>
            <p:nvPr/>
          </p:nvGrpSpPr>
          <p:grpSpPr bwMode="auto">
            <a:xfrm>
              <a:off x="437" y="1015"/>
              <a:ext cx="4638" cy="1782"/>
              <a:chOff x="294" y="1039"/>
              <a:chExt cx="4986" cy="1916"/>
            </a:xfrm>
          </p:grpSpPr>
          <p:grpSp>
            <p:nvGrpSpPr>
              <p:cNvPr id="1283140" name="Group 68"/>
              <p:cNvGrpSpPr>
                <a:grpSpLocks/>
              </p:cNvGrpSpPr>
              <p:nvPr/>
            </p:nvGrpSpPr>
            <p:grpSpPr bwMode="auto">
              <a:xfrm>
                <a:off x="409" y="1039"/>
                <a:ext cx="4796" cy="1916"/>
                <a:chOff x="409" y="959"/>
                <a:chExt cx="4796" cy="1916"/>
              </a:xfrm>
            </p:grpSpPr>
            <p:sp>
              <p:nvSpPr>
                <p:cNvPr id="1283141" name="Line 69"/>
                <p:cNvSpPr>
                  <a:spLocks noChangeShapeType="1"/>
                </p:cNvSpPr>
                <p:nvPr/>
              </p:nvSpPr>
              <p:spPr bwMode="auto">
                <a:xfrm>
                  <a:off x="5205" y="975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2" name="Line 70"/>
                <p:cNvSpPr>
                  <a:spLocks noChangeShapeType="1"/>
                </p:cNvSpPr>
                <p:nvPr/>
              </p:nvSpPr>
              <p:spPr bwMode="auto">
                <a:xfrm>
                  <a:off x="40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3" name="Line 71"/>
                <p:cNvSpPr>
                  <a:spLocks noChangeShapeType="1"/>
                </p:cNvSpPr>
                <p:nvPr/>
              </p:nvSpPr>
              <p:spPr bwMode="auto">
                <a:xfrm>
                  <a:off x="131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4" name="Line 72"/>
                <p:cNvSpPr>
                  <a:spLocks noChangeShapeType="1"/>
                </p:cNvSpPr>
                <p:nvPr/>
              </p:nvSpPr>
              <p:spPr bwMode="auto">
                <a:xfrm>
                  <a:off x="3129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5" name="Line 73"/>
                <p:cNvSpPr>
                  <a:spLocks noChangeShapeType="1"/>
                </p:cNvSpPr>
                <p:nvPr/>
              </p:nvSpPr>
              <p:spPr bwMode="auto">
                <a:xfrm>
                  <a:off x="3951" y="959"/>
                  <a:ext cx="0" cy="1900"/>
                </a:xfrm>
                <a:prstGeom prst="line">
                  <a:avLst/>
                </a:prstGeom>
                <a:noFill/>
                <a:ln w="101600">
                  <a:solidFill>
                    <a:srgbClr val="CFBDC8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46" name="Group 74"/>
              <p:cNvGrpSpPr>
                <a:grpSpLocks/>
              </p:cNvGrpSpPr>
              <p:nvPr/>
            </p:nvGrpSpPr>
            <p:grpSpPr bwMode="auto">
              <a:xfrm>
                <a:off x="1206" y="1463"/>
                <a:ext cx="237" cy="369"/>
                <a:chOff x="1206" y="1463"/>
                <a:chExt cx="237" cy="369"/>
              </a:xfrm>
            </p:grpSpPr>
            <p:sp>
              <p:nvSpPr>
                <p:cNvPr id="1283147" name="Rectangle 75"/>
                <p:cNvSpPr>
                  <a:spLocks noChangeArrowheads="1"/>
                </p:cNvSpPr>
                <p:nvPr/>
              </p:nvSpPr>
              <p:spPr bwMode="auto">
                <a:xfrm>
                  <a:off x="1247" y="1463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48" name="Rectangle 76"/>
                <p:cNvSpPr>
                  <a:spLocks noChangeArrowheads="1"/>
                </p:cNvSpPr>
                <p:nvPr/>
              </p:nvSpPr>
              <p:spPr bwMode="auto">
                <a:xfrm>
                  <a:off x="1206" y="1573"/>
                  <a:ext cx="23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  <p:sp>
              <p:nvSpPr>
                <p:cNvPr id="1283149" name="Freeform 77"/>
                <p:cNvSpPr>
                  <a:spLocks/>
                </p:cNvSpPr>
                <p:nvPr/>
              </p:nvSpPr>
              <p:spPr bwMode="auto">
                <a:xfrm>
                  <a:off x="1287" y="1783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0" name="Group 78"/>
              <p:cNvGrpSpPr>
                <a:grpSpLocks/>
              </p:cNvGrpSpPr>
              <p:nvPr/>
            </p:nvGrpSpPr>
            <p:grpSpPr bwMode="auto">
              <a:xfrm>
                <a:off x="3065" y="1418"/>
                <a:ext cx="128" cy="257"/>
                <a:chOff x="2886" y="914"/>
                <a:chExt cx="128" cy="369"/>
              </a:xfrm>
            </p:grpSpPr>
            <p:sp>
              <p:nvSpPr>
                <p:cNvPr id="1283151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2" name="Freeform 80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3" name="Group 81"/>
              <p:cNvGrpSpPr>
                <a:grpSpLocks/>
              </p:cNvGrpSpPr>
              <p:nvPr/>
            </p:nvGrpSpPr>
            <p:grpSpPr bwMode="auto">
              <a:xfrm>
                <a:off x="3072" y="1728"/>
                <a:ext cx="128" cy="257"/>
                <a:chOff x="2886" y="914"/>
                <a:chExt cx="128" cy="369"/>
              </a:xfrm>
            </p:grpSpPr>
            <p:sp>
              <p:nvSpPr>
                <p:cNvPr id="1283154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5" name="Freeform 83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6" name="Group 84"/>
              <p:cNvGrpSpPr>
                <a:grpSpLocks/>
              </p:cNvGrpSpPr>
              <p:nvPr/>
            </p:nvGrpSpPr>
            <p:grpSpPr bwMode="auto">
              <a:xfrm>
                <a:off x="3072" y="2047"/>
                <a:ext cx="128" cy="257"/>
                <a:chOff x="2886" y="914"/>
                <a:chExt cx="128" cy="369"/>
              </a:xfrm>
            </p:grpSpPr>
            <p:sp>
              <p:nvSpPr>
                <p:cNvPr id="1283157" name="Rectangle 85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58" name="Freeform 86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59" name="Group 87"/>
              <p:cNvGrpSpPr>
                <a:grpSpLocks/>
              </p:cNvGrpSpPr>
              <p:nvPr/>
            </p:nvGrpSpPr>
            <p:grpSpPr bwMode="auto">
              <a:xfrm>
                <a:off x="3890" y="1546"/>
                <a:ext cx="128" cy="257"/>
                <a:chOff x="2886" y="914"/>
                <a:chExt cx="128" cy="369"/>
              </a:xfrm>
            </p:grpSpPr>
            <p:sp>
              <p:nvSpPr>
                <p:cNvPr id="1283160" name="Rectangle 88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1" name="Freeform 89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2" name="Group 90"/>
              <p:cNvGrpSpPr>
                <a:grpSpLocks/>
              </p:cNvGrpSpPr>
              <p:nvPr/>
            </p:nvGrpSpPr>
            <p:grpSpPr bwMode="auto">
              <a:xfrm>
                <a:off x="3888" y="2064"/>
                <a:ext cx="128" cy="257"/>
                <a:chOff x="2886" y="914"/>
                <a:chExt cx="128" cy="369"/>
              </a:xfrm>
            </p:grpSpPr>
            <p:sp>
              <p:nvSpPr>
                <p:cNvPr id="128316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4" name="Freeform 92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5" name="Group 93"/>
              <p:cNvGrpSpPr>
                <a:grpSpLocks/>
              </p:cNvGrpSpPr>
              <p:nvPr/>
            </p:nvGrpSpPr>
            <p:grpSpPr bwMode="auto">
              <a:xfrm>
                <a:off x="5152" y="1855"/>
                <a:ext cx="128" cy="257"/>
                <a:chOff x="2886" y="914"/>
                <a:chExt cx="128" cy="369"/>
              </a:xfrm>
            </p:grpSpPr>
            <p:sp>
              <p:nvSpPr>
                <p:cNvPr id="128316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6" y="914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67" name="Freeform 95"/>
                <p:cNvSpPr>
                  <a:spLocks/>
                </p:cNvSpPr>
                <p:nvPr/>
              </p:nvSpPr>
              <p:spPr bwMode="auto">
                <a:xfrm>
                  <a:off x="2926" y="1234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83168" name="Group 96"/>
              <p:cNvGrpSpPr>
                <a:grpSpLocks/>
              </p:cNvGrpSpPr>
              <p:nvPr/>
            </p:nvGrpSpPr>
            <p:grpSpPr bwMode="auto">
              <a:xfrm>
                <a:off x="294" y="1399"/>
                <a:ext cx="257" cy="369"/>
                <a:chOff x="294" y="1399"/>
                <a:chExt cx="257" cy="369"/>
              </a:xfrm>
            </p:grpSpPr>
            <p:sp>
              <p:nvSpPr>
                <p:cNvPr id="1283169" name="Rectangle 97"/>
                <p:cNvSpPr>
                  <a:spLocks noChangeArrowheads="1"/>
                </p:cNvSpPr>
                <p:nvPr/>
              </p:nvSpPr>
              <p:spPr bwMode="auto">
                <a:xfrm>
                  <a:off x="343" y="1399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0" name="Freeform 98"/>
                <p:cNvSpPr>
                  <a:spLocks/>
                </p:cNvSpPr>
                <p:nvPr/>
              </p:nvSpPr>
              <p:spPr bwMode="auto">
                <a:xfrm>
                  <a:off x="383" y="1719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solidFill>
                  <a:schemeClr val="accent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3171" name="Rectangle 99"/>
                <p:cNvSpPr>
                  <a:spLocks noChangeArrowheads="1"/>
                </p:cNvSpPr>
                <p:nvPr/>
              </p:nvSpPr>
              <p:spPr bwMode="auto">
                <a:xfrm>
                  <a:off x="294" y="1508"/>
                  <a:ext cx="257" cy="18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3075" grpId="0" animBg="1"/>
      <p:bldP spid="1283076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2FDE0-4540-5A4B-B7DC-3079767FADCF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06400"/>
            <a:ext cx="88011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Execution:</a:t>
            </a:r>
            <a:br>
              <a:rPr lang="en-US"/>
            </a:br>
            <a:r>
              <a:rPr lang="en-US" sz="2000"/>
              <a:t>ALU Instructions</a:t>
            </a:r>
          </a:p>
        </p:txBody>
      </p:sp>
      <p:sp>
        <p:nvSpPr>
          <p:cNvPr id="1285123" name="Freeform 3"/>
          <p:cNvSpPr>
            <a:spLocks/>
          </p:cNvSpPr>
          <p:nvPr/>
        </p:nvSpPr>
        <p:spPr bwMode="auto">
          <a:xfrm>
            <a:off x="2916238" y="2081213"/>
            <a:ext cx="6067425" cy="1428750"/>
          </a:xfrm>
          <a:custGeom>
            <a:avLst/>
            <a:gdLst/>
            <a:ahLst/>
            <a:cxnLst>
              <a:cxn ang="0">
                <a:pos x="3750" y="0"/>
              </a:cxn>
              <a:cxn ang="0">
                <a:pos x="3822" y="0"/>
              </a:cxn>
              <a:cxn ang="0">
                <a:pos x="3817" y="192"/>
              </a:cxn>
              <a:cxn ang="0">
                <a:pos x="0" y="192"/>
              </a:cxn>
              <a:cxn ang="0">
                <a:pos x="0" y="895"/>
              </a:cxn>
              <a:cxn ang="0">
                <a:pos x="429" y="900"/>
              </a:cxn>
            </a:cxnLst>
            <a:rect l="0" t="0" r="r" b="b"/>
            <a:pathLst>
              <a:path w="3822" h="900">
                <a:moveTo>
                  <a:pt x="3750" y="0"/>
                </a:moveTo>
                <a:lnTo>
                  <a:pt x="3822" y="0"/>
                </a:lnTo>
                <a:lnTo>
                  <a:pt x="3817" y="192"/>
                </a:lnTo>
                <a:lnTo>
                  <a:pt x="0" y="192"/>
                </a:lnTo>
                <a:lnTo>
                  <a:pt x="0" y="895"/>
                </a:lnTo>
                <a:lnTo>
                  <a:pt x="429" y="900"/>
                </a:lnTo>
              </a:path>
            </a:pathLst>
          </a:custGeom>
          <a:noFill/>
          <a:ln w="127000" cap="rnd" cmpd="sng">
            <a:solidFill>
              <a:srgbClr val="B69CA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5124" name="Group 4"/>
          <p:cNvGrpSpPr>
            <a:grpSpLocks/>
          </p:cNvGrpSpPr>
          <p:nvPr/>
        </p:nvGrpSpPr>
        <p:grpSpPr bwMode="auto">
          <a:xfrm>
            <a:off x="2282825" y="1816100"/>
            <a:ext cx="6686550" cy="2452688"/>
            <a:chOff x="1438" y="1144"/>
            <a:chExt cx="4212" cy="1545"/>
          </a:xfrm>
        </p:grpSpPr>
        <p:grpSp>
          <p:nvGrpSpPr>
            <p:cNvPr id="1285125" name="Group 5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5126" name="Rectangle 6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7" name="Freeform 7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28" name="Rectangle 8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129" name="Freeform 9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0" name="Line 10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31" name="Line 11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32" name="Group 12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5133" name="Rectangle 13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4" name="Freeform 14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5" name="Rectangle 15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1285136" name="Group 16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5137" name="Rectangle 17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8" name="Freeform 18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39" name="Rectangle 19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1285140" name="Group 20"/>
          <p:cNvGrpSpPr>
            <a:grpSpLocks/>
          </p:cNvGrpSpPr>
          <p:nvPr/>
        </p:nvGrpSpPr>
        <p:grpSpPr bwMode="auto">
          <a:xfrm>
            <a:off x="2917825" y="2070100"/>
            <a:ext cx="6072188" cy="1436688"/>
            <a:chOff x="1838" y="1304"/>
            <a:chExt cx="3825" cy="905"/>
          </a:xfrm>
        </p:grpSpPr>
        <p:sp>
          <p:nvSpPr>
            <p:cNvPr id="1285141" name="Freeform 21"/>
            <p:cNvSpPr>
              <a:spLocks/>
            </p:cNvSpPr>
            <p:nvPr/>
          </p:nvSpPr>
          <p:spPr bwMode="auto">
            <a:xfrm>
              <a:off x="1838" y="1496"/>
              <a:ext cx="2977" cy="713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42" name="Group 22"/>
            <p:cNvGrpSpPr>
              <a:grpSpLocks/>
            </p:cNvGrpSpPr>
            <p:nvPr/>
          </p:nvGrpSpPr>
          <p:grpSpPr bwMode="auto">
            <a:xfrm>
              <a:off x="4812" y="1304"/>
              <a:ext cx="851" cy="436"/>
              <a:chOff x="4812" y="1304"/>
              <a:chExt cx="851" cy="436"/>
            </a:xfrm>
          </p:grpSpPr>
          <p:sp>
            <p:nvSpPr>
              <p:cNvPr id="1285143" name="Freeform 23"/>
              <p:cNvSpPr>
                <a:spLocks/>
              </p:cNvSpPr>
              <p:nvPr/>
            </p:nvSpPr>
            <p:spPr bwMode="auto">
              <a:xfrm>
                <a:off x="4958" y="1304"/>
                <a:ext cx="705" cy="313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44" name="Line 24"/>
              <p:cNvSpPr>
                <a:spLocks noChangeShapeType="1"/>
              </p:cNvSpPr>
              <p:nvPr/>
            </p:nvSpPr>
            <p:spPr bwMode="auto">
              <a:xfrm flipH="1">
                <a:off x="4946" y="150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5145" name="Group 25"/>
              <p:cNvGrpSpPr>
                <a:grpSpLocks/>
              </p:cNvGrpSpPr>
              <p:nvPr/>
            </p:nvGrpSpPr>
            <p:grpSpPr bwMode="auto">
              <a:xfrm>
                <a:off x="4812" y="1348"/>
                <a:ext cx="321" cy="392"/>
                <a:chOff x="4812" y="1348"/>
                <a:chExt cx="321" cy="392"/>
              </a:xfrm>
            </p:grpSpPr>
            <p:sp>
              <p:nvSpPr>
                <p:cNvPr id="1285146" name="Rectangle 26"/>
                <p:cNvSpPr>
                  <a:spLocks noChangeArrowheads="1"/>
                </p:cNvSpPr>
                <p:nvPr/>
              </p:nvSpPr>
              <p:spPr bwMode="auto">
                <a:xfrm>
                  <a:off x="4917" y="1348"/>
                  <a:ext cx="216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31</a:t>
                  </a:r>
                </a:p>
              </p:txBody>
            </p:sp>
            <p:sp>
              <p:nvSpPr>
                <p:cNvPr id="1285147" name="Freeform 27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5148" name="Line 28"/>
                <p:cNvSpPr>
                  <a:spLocks noChangeShapeType="1"/>
                </p:cNvSpPr>
                <p:nvPr/>
              </p:nvSpPr>
              <p:spPr bwMode="auto">
                <a:xfrm>
                  <a:off x="4878" y="1636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285149" name="Group 29"/>
          <p:cNvGrpSpPr>
            <a:grpSpLocks/>
          </p:cNvGrpSpPr>
          <p:nvPr/>
        </p:nvGrpSpPr>
        <p:grpSpPr bwMode="auto">
          <a:xfrm>
            <a:off x="381000" y="1460500"/>
            <a:ext cx="8561388" cy="3481388"/>
            <a:chOff x="240" y="912"/>
            <a:chExt cx="5393" cy="2193"/>
          </a:xfrm>
        </p:grpSpPr>
        <p:sp>
          <p:nvSpPr>
            <p:cNvPr id="1285150" name="Freeform 30"/>
            <p:cNvSpPr>
              <a:spLocks/>
            </p:cNvSpPr>
            <p:nvPr/>
          </p:nvSpPr>
          <p:spPr bwMode="auto">
            <a:xfrm>
              <a:off x="2916" y="2317"/>
              <a:ext cx="1520" cy="42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1" name="Line 31"/>
            <p:cNvSpPr>
              <a:spLocks noChangeShapeType="1"/>
            </p:cNvSpPr>
            <p:nvPr/>
          </p:nvSpPr>
          <p:spPr bwMode="auto">
            <a:xfrm>
              <a:off x="3280" y="238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2" name="Line 32"/>
            <p:cNvSpPr>
              <a:spLocks noChangeShapeType="1"/>
            </p:cNvSpPr>
            <p:nvPr/>
          </p:nvSpPr>
          <p:spPr bwMode="auto">
            <a:xfrm>
              <a:off x="3808" y="222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3" name="Freeform 33"/>
            <p:cNvSpPr>
              <a:spLocks/>
            </p:cNvSpPr>
            <p:nvPr/>
          </p:nvSpPr>
          <p:spPr bwMode="auto">
            <a:xfrm>
              <a:off x="240" y="91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4" name="Freeform 34"/>
            <p:cNvSpPr>
              <a:spLocks/>
            </p:cNvSpPr>
            <p:nvPr/>
          </p:nvSpPr>
          <p:spPr bwMode="auto">
            <a:xfrm>
              <a:off x="600" y="148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5" name="Freeform 35"/>
            <p:cNvSpPr>
              <a:spLocks/>
            </p:cNvSpPr>
            <p:nvPr/>
          </p:nvSpPr>
          <p:spPr bwMode="auto">
            <a:xfrm>
              <a:off x="576" y="211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6" name="Freeform 36"/>
            <p:cNvSpPr>
              <a:spLocks/>
            </p:cNvSpPr>
            <p:nvPr/>
          </p:nvSpPr>
          <p:spPr bwMode="auto">
            <a:xfrm>
              <a:off x="704" y="91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7" name="Freeform 37"/>
            <p:cNvSpPr>
              <a:spLocks/>
            </p:cNvSpPr>
            <p:nvPr/>
          </p:nvSpPr>
          <p:spPr bwMode="auto">
            <a:xfrm>
              <a:off x="1440" y="1920"/>
              <a:ext cx="817" cy="193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8" name="Freeform 38"/>
            <p:cNvSpPr>
              <a:spLocks/>
            </p:cNvSpPr>
            <p:nvPr/>
          </p:nvSpPr>
          <p:spPr bwMode="auto">
            <a:xfrm>
              <a:off x="1440" y="2016"/>
              <a:ext cx="817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16" y="0"/>
                </a:cxn>
              </a:cxnLst>
              <a:rect l="0" t="0" r="r" b="b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59" name="Freeform 39"/>
            <p:cNvSpPr>
              <a:spLocks/>
            </p:cNvSpPr>
            <p:nvPr/>
          </p:nvSpPr>
          <p:spPr bwMode="auto">
            <a:xfrm>
              <a:off x="1440" y="2112"/>
              <a:ext cx="817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0" name="Freeform 40"/>
            <p:cNvSpPr>
              <a:spLocks/>
            </p:cNvSpPr>
            <p:nvPr/>
          </p:nvSpPr>
          <p:spPr bwMode="auto">
            <a:xfrm>
              <a:off x="2646" y="2482"/>
              <a:ext cx="469" cy="247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123" y="246"/>
                </a:cxn>
                <a:cxn ang="0">
                  <a:pos x="123" y="0"/>
                </a:cxn>
                <a:cxn ang="0">
                  <a:pos x="468" y="0"/>
                </a:cxn>
              </a:cxnLst>
              <a:rect l="0" t="0" r="r" b="b"/>
              <a:pathLst>
                <a:path w="469" h="247">
                  <a:moveTo>
                    <a:pt x="0" y="246"/>
                  </a:moveTo>
                  <a:lnTo>
                    <a:pt x="123" y="246"/>
                  </a:lnTo>
                  <a:lnTo>
                    <a:pt x="123" y="0"/>
                  </a:lnTo>
                  <a:lnTo>
                    <a:pt x="4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1" name="Freeform 41"/>
            <p:cNvSpPr>
              <a:spLocks/>
            </p:cNvSpPr>
            <p:nvPr/>
          </p:nvSpPr>
          <p:spPr bwMode="auto">
            <a:xfrm>
              <a:off x="2642" y="2112"/>
              <a:ext cx="99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0" y="0"/>
                </a:cxn>
              </a:cxnLst>
              <a:rect l="0" t="0" r="r" b="b"/>
              <a:pathLst>
                <a:path w="991" h="1">
                  <a:moveTo>
                    <a:pt x="0" y="0"/>
                  </a:moveTo>
                  <a:lnTo>
                    <a:pt x="99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2" name="Freeform 42"/>
            <p:cNvSpPr>
              <a:spLocks/>
            </p:cNvSpPr>
            <p:nvPr/>
          </p:nvSpPr>
          <p:spPr bwMode="auto">
            <a:xfrm flipV="1">
              <a:off x="4929" y="239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3" name="Freeform 43"/>
            <p:cNvSpPr>
              <a:spLocks/>
            </p:cNvSpPr>
            <p:nvPr/>
          </p:nvSpPr>
          <p:spPr bwMode="auto">
            <a:xfrm>
              <a:off x="4186" y="223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4" name="Freeform 44"/>
            <p:cNvSpPr>
              <a:spLocks/>
            </p:cNvSpPr>
            <p:nvPr/>
          </p:nvSpPr>
          <p:spPr bwMode="auto">
            <a:xfrm>
              <a:off x="2016" y="2304"/>
              <a:ext cx="36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5" name="Oval 45"/>
            <p:cNvSpPr>
              <a:spLocks noChangeArrowheads="1"/>
            </p:cNvSpPr>
            <p:nvPr/>
          </p:nvSpPr>
          <p:spPr bwMode="auto">
            <a:xfrm>
              <a:off x="2900" y="227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6" name="Oval 46"/>
            <p:cNvSpPr>
              <a:spLocks noChangeArrowheads="1"/>
            </p:cNvSpPr>
            <p:nvPr/>
          </p:nvSpPr>
          <p:spPr bwMode="auto">
            <a:xfrm>
              <a:off x="4162" y="2208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167" name="Freeform 47"/>
            <p:cNvSpPr>
              <a:spLocks/>
            </p:cNvSpPr>
            <p:nvPr/>
          </p:nvSpPr>
          <p:spPr bwMode="auto">
            <a:xfrm>
              <a:off x="3118" y="224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68" name="Group 48"/>
            <p:cNvGrpSpPr>
              <a:grpSpLocks/>
            </p:cNvGrpSpPr>
            <p:nvPr/>
          </p:nvGrpSpPr>
          <p:grpSpPr bwMode="auto">
            <a:xfrm>
              <a:off x="391" y="1928"/>
              <a:ext cx="239" cy="369"/>
              <a:chOff x="391" y="2136"/>
              <a:chExt cx="239" cy="369"/>
            </a:xfrm>
          </p:grpSpPr>
          <p:sp>
            <p:nvSpPr>
              <p:cNvPr id="1285169" name="Rectangle 4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0" name="Line 5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1" name="Rectangle 5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285172" name="Line 5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3" name="Freeform 5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85174" name="Line 54"/>
            <p:cNvSpPr>
              <a:spLocks noChangeShapeType="1"/>
            </p:cNvSpPr>
            <p:nvPr/>
          </p:nvSpPr>
          <p:spPr bwMode="auto">
            <a:xfrm>
              <a:off x="2640" y="2296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175" name="Group 55"/>
            <p:cNvGrpSpPr>
              <a:grpSpLocks/>
            </p:cNvGrpSpPr>
            <p:nvPr/>
          </p:nvGrpSpPr>
          <p:grpSpPr bwMode="auto">
            <a:xfrm>
              <a:off x="3311" y="1912"/>
              <a:ext cx="180" cy="306"/>
              <a:chOff x="3311" y="2120"/>
              <a:chExt cx="180" cy="306"/>
            </a:xfrm>
          </p:grpSpPr>
          <p:sp>
            <p:nvSpPr>
              <p:cNvPr id="1285176" name="Rectangle 5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7" name="Freeform 5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78" name="Rectangle 5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1285179" name="Group 59"/>
            <p:cNvGrpSpPr>
              <a:grpSpLocks/>
            </p:cNvGrpSpPr>
            <p:nvPr/>
          </p:nvGrpSpPr>
          <p:grpSpPr bwMode="auto">
            <a:xfrm>
              <a:off x="3311" y="2248"/>
              <a:ext cx="180" cy="306"/>
              <a:chOff x="3311" y="2456"/>
              <a:chExt cx="180" cy="306"/>
            </a:xfrm>
          </p:grpSpPr>
          <p:sp>
            <p:nvSpPr>
              <p:cNvPr id="1285180" name="Rectangle 6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1" name="Freeform 6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2" name="Rectangle 6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285183" name="Group 63"/>
            <p:cNvGrpSpPr>
              <a:grpSpLocks/>
            </p:cNvGrpSpPr>
            <p:nvPr/>
          </p:nvGrpSpPr>
          <p:grpSpPr bwMode="auto">
            <a:xfrm>
              <a:off x="3335" y="2584"/>
              <a:ext cx="109" cy="304"/>
              <a:chOff x="3335" y="2792"/>
              <a:chExt cx="109" cy="304"/>
            </a:xfrm>
          </p:grpSpPr>
          <p:sp>
            <p:nvSpPr>
              <p:cNvPr id="1285184" name="Rectangle 6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5" name="Freeform 6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186" name="Group 66"/>
            <p:cNvGrpSpPr>
              <a:grpSpLocks/>
            </p:cNvGrpSpPr>
            <p:nvPr/>
          </p:nvGrpSpPr>
          <p:grpSpPr bwMode="auto">
            <a:xfrm>
              <a:off x="3935" y="2080"/>
              <a:ext cx="173" cy="306"/>
              <a:chOff x="3935" y="2288"/>
              <a:chExt cx="173" cy="306"/>
            </a:xfrm>
          </p:grpSpPr>
          <p:sp>
            <p:nvSpPr>
              <p:cNvPr id="1285187" name="Rectangle 6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8" name="Freeform 6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89" name="Rectangle 6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285190" name="Group 70"/>
            <p:cNvGrpSpPr>
              <a:grpSpLocks/>
            </p:cNvGrpSpPr>
            <p:nvPr/>
          </p:nvGrpSpPr>
          <p:grpSpPr bwMode="auto">
            <a:xfrm>
              <a:off x="3951" y="2584"/>
              <a:ext cx="109" cy="304"/>
              <a:chOff x="3951" y="2792"/>
              <a:chExt cx="109" cy="304"/>
            </a:xfrm>
          </p:grpSpPr>
          <p:sp>
            <p:nvSpPr>
              <p:cNvPr id="1285191" name="Rectangle 7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2" name="Freeform 7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193" name="Group 73"/>
            <p:cNvGrpSpPr>
              <a:grpSpLocks/>
            </p:cNvGrpSpPr>
            <p:nvPr/>
          </p:nvGrpSpPr>
          <p:grpSpPr bwMode="auto">
            <a:xfrm>
              <a:off x="5420" y="2448"/>
              <a:ext cx="192" cy="306"/>
              <a:chOff x="5420" y="2656"/>
              <a:chExt cx="192" cy="306"/>
            </a:xfrm>
          </p:grpSpPr>
          <p:sp>
            <p:nvSpPr>
              <p:cNvPr id="1285194" name="Line 7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5" name="Rectangle 7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6" name="Freeform 7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197" name="Rectangle 7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285198" name="Rectangle 78"/>
            <p:cNvSpPr>
              <a:spLocks noChangeArrowheads="1"/>
            </p:cNvSpPr>
            <p:nvPr/>
          </p:nvSpPr>
          <p:spPr bwMode="auto">
            <a:xfrm>
              <a:off x="3247" y="286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285199" name="Rectangle 79"/>
            <p:cNvSpPr>
              <a:spLocks noChangeArrowheads="1"/>
            </p:cNvSpPr>
            <p:nvPr/>
          </p:nvSpPr>
          <p:spPr bwMode="auto">
            <a:xfrm>
              <a:off x="3863" y="287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285200" name="Line 80"/>
            <p:cNvSpPr>
              <a:spLocks noChangeShapeType="1"/>
            </p:cNvSpPr>
            <p:nvPr/>
          </p:nvSpPr>
          <p:spPr bwMode="auto">
            <a:xfrm>
              <a:off x="3192" y="250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01" name="Line 81"/>
            <p:cNvSpPr>
              <a:spLocks noChangeShapeType="1"/>
            </p:cNvSpPr>
            <p:nvPr/>
          </p:nvSpPr>
          <p:spPr bwMode="auto">
            <a:xfrm>
              <a:off x="3768" y="2399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202" name="Group 82"/>
            <p:cNvGrpSpPr>
              <a:grpSpLocks/>
            </p:cNvGrpSpPr>
            <p:nvPr/>
          </p:nvGrpSpPr>
          <p:grpSpPr bwMode="auto">
            <a:xfrm>
              <a:off x="733" y="2013"/>
              <a:ext cx="566" cy="596"/>
              <a:chOff x="733" y="2221"/>
              <a:chExt cx="566" cy="596"/>
            </a:xfrm>
          </p:grpSpPr>
          <p:sp>
            <p:nvSpPr>
              <p:cNvPr id="1285203" name="Rectangle 83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04" name="Rectangle 84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05" name="Rectangle 85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285206" name="Rectangle 86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285207" name="Group 87"/>
            <p:cNvGrpSpPr>
              <a:grpSpLocks/>
            </p:cNvGrpSpPr>
            <p:nvPr/>
          </p:nvGrpSpPr>
          <p:grpSpPr bwMode="auto">
            <a:xfrm>
              <a:off x="526" y="1117"/>
              <a:ext cx="601" cy="411"/>
              <a:chOff x="526" y="1325"/>
              <a:chExt cx="601" cy="411"/>
            </a:xfrm>
          </p:grpSpPr>
          <p:sp>
            <p:nvSpPr>
              <p:cNvPr id="1285208" name="Rectangle 88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285209" name="Freeform 89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0" name="Line 90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1" name="Rectangle 91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285212" name="Line 92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213" name="Group 93"/>
            <p:cNvGrpSpPr>
              <a:grpSpLocks/>
            </p:cNvGrpSpPr>
            <p:nvPr/>
          </p:nvGrpSpPr>
          <p:grpSpPr bwMode="auto">
            <a:xfrm>
              <a:off x="1238" y="2055"/>
              <a:ext cx="221" cy="304"/>
              <a:chOff x="1238" y="2263"/>
              <a:chExt cx="221" cy="304"/>
            </a:xfrm>
          </p:grpSpPr>
          <p:sp>
            <p:nvSpPr>
              <p:cNvPr id="1285214" name="Line 94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5" name="Rectangle 95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6" name="Freeform 96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17" name="Rectangle 97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5218" name="Rectangle 98"/>
            <p:cNvSpPr>
              <a:spLocks noChangeArrowheads="1"/>
            </p:cNvSpPr>
            <p:nvPr/>
          </p:nvSpPr>
          <p:spPr bwMode="auto">
            <a:xfrm>
              <a:off x="2265" y="2595"/>
              <a:ext cx="369" cy="215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19" name="Rectangle 99"/>
            <p:cNvSpPr>
              <a:spLocks noChangeArrowheads="1"/>
            </p:cNvSpPr>
            <p:nvPr/>
          </p:nvSpPr>
          <p:spPr bwMode="auto">
            <a:xfrm>
              <a:off x="2283" y="2561"/>
              <a:ext cx="34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Imm</a:t>
              </a:r>
            </a:p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Ext</a:t>
              </a:r>
            </a:p>
          </p:txBody>
        </p:sp>
        <p:sp>
          <p:nvSpPr>
            <p:cNvPr id="1285220" name="Freeform 100"/>
            <p:cNvSpPr>
              <a:spLocks/>
            </p:cNvSpPr>
            <p:nvPr/>
          </p:nvSpPr>
          <p:spPr bwMode="auto">
            <a:xfrm>
              <a:off x="3619" y="205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1" name="Rectangle 101"/>
            <p:cNvSpPr>
              <a:spLocks noChangeArrowheads="1"/>
            </p:cNvSpPr>
            <p:nvPr/>
          </p:nvSpPr>
          <p:spPr bwMode="auto">
            <a:xfrm>
              <a:off x="3627" y="216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285222" name="Freeform 102"/>
            <p:cNvSpPr>
              <a:spLocks/>
            </p:cNvSpPr>
            <p:nvPr/>
          </p:nvSpPr>
          <p:spPr bwMode="auto">
            <a:xfrm>
              <a:off x="5280" y="238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5223" name="Line 103"/>
            <p:cNvSpPr>
              <a:spLocks noChangeShapeType="1"/>
            </p:cNvSpPr>
            <p:nvPr/>
          </p:nvSpPr>
          <p:spPr bwMode="auto">
            <a:xfrm>
              <a:off x="5347" y="2703"/>
              <a:ext cx="0" cy="10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5224" name="Group 104"/>
            <p:cNvGrpSpPr>
              <a:grpSpLocks/>
            </p:cNvGrpSpPr>
            <p:nvPr/>
          </p:nvGrpSpPr>
          <p:grpSpPr bwMode="auto">
            <a:xfrm>
              <a:off x="2224" y="1660"/>
              <a:ext cx="444" cy="817"/>
              <a:chOff x="2224" y="1868"/>
              <a:chExt cx="444" cy="817"/>
            </a:xfrm>
          </p:grpSpPr>
          <p:sp>
            <p:nvSpPr>
              <p:cNvPr id="1285225" name="Line 105"/>
              <p:cNvSpPr>
                <a:spLocks noChangeShapeType="1"/>
              </p:cNvSpPr>
              <p:nvPr/>
            </p:nvSpPr>
            <p:spPr bwMode="auto">
              <a:xfrm>
                <a:off x="2456" y="186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6" name="Rectangle 106"/>
              <p:cNvSpPr>
                <a:spLocks noChangeArrowheads="1"/>
              </p:cNvSpPr>
              <p:nvPr/>
            </p:nvSpPr>
            <p:spPr bwMode="auto">
              <a:xfrm>
                <a:off x="2265" y="19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27" name="Rectangle 107"/>
              <p:cNvSpPr>
                <a:spLocks noChangeArrowheads="1"/>
              </p:cNvSpPr>
              <p:nvPr/>
            </p:nvSpPr>
            <p:spPr bwMode="auto">
              <a:xfrm>
                <a:off x="2392" y="22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285228" name="Rectangle 108"/>
              <p:cNvSpPr>
                <a:spLocks noChangeArrowheads="1"/>
              </p:cNvSpPr>
              <p:nvPr/>
            </p:nvSpPr>
            <p:spPr bwMode="auto">
              <a:xfrm>
                <a:off x="2249" y="24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GPRs</a:t>
                </a:r>
              </a:p>
            </p:txBody>
          </p:sp>
          <p:sp>
            <p:nvSpPr>
              <p:cNvPr id="1285229" name="Rectangle 109"/>
              <p:cNvSpPr>
                <a:spLocks noChangeArrowheads="1"/>
              </p:cNvSpPr>
              <p:nvPr/>
            </p:nvSpPr>
            <p:spPr bwMode="auto">
              <a:xfrm>
                <a:off x="2224" y="20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285230" name="Rectangle 110"/>
              <p:cNvSpPr>
                <a:spLocks noChangeArrowheads="1"/>
              </p:cNvSpPr>
              <p:nvPr/>
            </p:nvSpPr>
            <p:spPr bwMode="auto">
              <a:xfrm>
                <a:off x="2224" y="21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285231" name="Rectangle 111"/>
              <p:cNvSpPr>
                <a:spLocks noChangeArrowheads="1"/>
              </p:cNvSpPr>
              <p:nvPr/>
            </p:nvSpPr>
            <p:spPr bwMode="auto">
              <a:xfrm>
                <a:off x="2224" y="23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285232" name="Rectangle 112"/>
              <p:cNvSpPr>
                <a:spLocks noChangeArrowheads="1"/>
              </p:cNvSpPr>
              <p:nvPr/>
            </p:nvSpPr>
            <p:spPr bwMode="auto">
              <a:xfrm>
                <a:off x="2224" y="24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</a:t>
                </a:r>
              </a:p>
            </p:txBody>
          </p:sp>
          <p:sp>
            <p:nvSpPr>
              <p:cNvPr id="1285233" name="Rectangle 113"/>
              <p:cNvSpPr>
                <a:spLocks noChangeArrowheads="1"/>
              </p:cNvSpPr>
              <p:nvPr/>
            </p:nvSpPr>
            <p:spPr bwMode="auto">
              <a:xfrm>
                <a:off x="2387" y="24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285234" name="Rectangle 114"/>
              <p:cNvSpPr>
                <a:spLocks noChangeArrowheads="1"/>
              </p:cNvSpPr>
              <p:nvPr/>
            </p:nvSpPr>
            <p:spPr bwMode="auto">
              <a:xfrm>
                <a:off x="2360" y="19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35" name="Freeform 115"/>
              <p:cNvSpPr>
                <a:spLocks/>
              </p:cNvSpPr>
              <p:nvPr/>
            </p:nvSpPr>
            <p:spPr bwMode="auto">
              <a:xfrm flipV="1">
                <a:off x="2295" y="19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5236" name="Group 116"/>
            <p:cNvGrpSpPr>
              <a:grpSpLocks/>
            </p:cNvGrpSpPr>
            <p:nvPr/>
          </p:nvGrpSpPr>
          <p:grpSpPr bwMode="auto">
            <a:xfrm>
              <a:off x="4391" y="1980"/>
              <a:ext cx="586" cy="868"/>
              <a:chOff x="4391" y="2188"/>
              <a:chExt cx="586" cy="868"/>
            </a:xfrm>
          </p:grpSpPr>
          <p:sp>
            <p:nvSpPr>
              <p:cNvPr id="1285237" name="Rectangle 117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38" name="Line 118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39" name="Rectangle 119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5240" name="Rectangle 120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285241" name="Rectangle 121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285242" name="Rectangle 122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285243" name="Rectangle 123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285244" name="Rectangle 124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285245" name="Freeform 125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85246" name="Rectangle 126"/>
          <p:cNvSpPr>
            <a:spLocks noChangeArrowheads="1"/>
          </p:cNvSpPr>
          <p:nvPr/>
        </p:nvSpPr>
        <p:spPr bwMode="auto">
          <a:xfrm>
            <a:off x="887413" y="5175250"/>
            <a:ext cx="6262687" cy="1003300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Not quite correct!</a:t>
            </a:r>
          </a:p>
          <a:p>
            <a:pPr>
              <a:spcBef>
                <a:spcPct val="0"/>
              </a:spcBef>
            </a:pPr>
            <a:endParaRPr lang="en-US" sz="2000" i="1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56127A"/>
                </a:solidFill>
                <a:latin typeface="Verdana" charset="0"/>
              </a:rPr>
              <a:t>We need an Instruction Reg (IR) for each stage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85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FBDC8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28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28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28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5123" grpId="0" animBg="1"/>
      <p:bldP spid="128524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A6322-2C69-0B48-957A-F1A3F3432773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04800"/>
            <a:ext cx="7645400" cy="889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MIPS Datapath</a:t>
            </a:r>
            <a:r>
              <a:rPr lang="en-US" sz="2000"/>
              <a:t/>
            </a:r>
            <a:br>
              <a:rPr lang="en-US" sz="2000"/>
            </a:br>
            <a:r>
              <a:rPr lang="en-US" sz="2000" i="1"/>
              <a:t>without jumps</a:t>
            </a:r>
          </a:p>
        </p:txBody>
      </p:sp>
      <p:grpSp>
        <p:nvGrpSpPr>
          <p:cNvPr id="1286147" name="Group 3"/>
          <p:cNvGrpSpPr>
            <a:grpSpLocks/>
          </p:cNvGrpSpPr>
          <p:nvPr/>
        </p:nvGrpSpPr>
        <p:grpSpPr bwMode="auto">
          <a:xfrm>
            <a:off x="2282825" y="1498600"/>
            <a:ext cx="6686550" cy="2452688"/>
            <a:chOff x="1438" y="1144"/>
            <a:chExt cx="4212" cy="1545"/>
          </a:xfrm>
        </p:grpSpPr>
        <p:grpSp>
          <p:nvGrpSpPr>
            <p:cNvPr id="1286148" name="Group 4"/>
            <p:cNvGrpSpPr>
              <a:grpSpLocks/>
            </p:cNvGrpSpPr>
            <p:nvPr/>
          </p:nvGrpSpPr>
          <p:grpSpPr bwMode="auto">
            <a:xfrm>
              <a:off x="3909" y="1144"/>
              <a:ext cx="221" cy="304"/>
              <a:chOff x="3909" y="1144"/>
              <a:chExt cx="221" cy="304"/>
            </a:xfrm>
          </p:grpSpPr>
          <p:sp>
            <p:nvSpPr>
              <p:cNvPr id="1286149" name="Rectangle 5"/>
              <p:cNvSpPr>
                <a:spLocks noChangeArrowheads="1"/>
              </p:cNvSpPr>
              <p:nvPr/>
            </p:nvSpPr>
            <p:spPr bwMode="auto">
              <a:xfrm>
                <a:off x="3965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0" name="Freeform 6"/>
              <p:cNvSpPr>
                <a:spLocks/>
              </p:cNvSpPr>
              <p:nvPr/>
            </p:nvSpPr>
            <p:spPr bwMode="auto">
              <a:xfrm>
                <a:off x="3998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1" name="Rectangle 7"/>
              <p:cNvSpPr>
                <a:spLocks noChangeArrowheads="1"/>
              </p:cNvSpPr>
              <p:nvPr/>
            </p:nvSpPr>
            <p:spPr bwMode="auto">
              <a:xfrm>
                <a:off x="3909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286152" name="Freeform 8"/>
            <p:cNvSpPr>
              <a:spLocks/>
            </p:cNvSpPr>
            <p:nvPr/>
          </p:nvSpPr>
          <p:spPr bwMode="auto">
            <a:xfrm>
              <a:off x="1438" y="1312"/>
              <a:ext cx="1905" cy="1377"/>
            </a:xfrm>
            <a:custGeom>
              <a:avLst/>
              <a:gdLst/>
              <a:ahLst/>
              <a:cxnLst>
                <a:cxn ang="0">
                  <a:pos x="0" y="1376"/>
                </a:cxn>
                <a:cxn ang="0">
                  <a:pos x="0" y="0"/>
                </a:cxn>
                <a:cxn ang="0">
                  <a:pos x="520" y="0"/>
                </a:cxn>
                <a:cxn ang="0">
                  <a:pos x="1904" y="0"/>
                </a:cxn>
              </a:cxnLst>
              <a:rect l="0" t="0" r="r" b="b"/>
              <a:pathLst>
                <a:path w="1905" h="1377">
                  <a:moveTo>
                    <a:pt x="0" y="1376"/>
                  </a:moveTo>
                  <a:lnTo>
                    <a:pt x="0" y="0"/>
                  </a:lnTo>
                  <a:lnTo>
                    <a:pt x="520" y="0"/>
                  </a:lnTo>
                  <a:lnTo>
                    <a:pt x="1904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3" name="Line 9"/>
            <p:cNvSpPr>
              <a:spLocks noChangeShapeType="1"/>
            </p:cNvSpPr>
            <p:nvPr/>
          </p:nvSpPr>
          <p:spPr bwMode="auto">
            <a:xfrm>
              <a:off x="3470" y="1312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54" name="Line 10"/>
            <p:cNvSpPr>
              <a:spLocks noChangeShapeType="1"/>
            </p:cNvSpPr>
            <p:nvPr/>
          </p:nvSpPr>
          <p:spPr bwMode="auto">
            <a:xfrm>
              <a:off x="4094" y="1304"/>
              <a:ext cx="13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155" name="Group 11"/>
            <p:cNvGrpSpPr>
              <a:grpSpLocks/>
            </p:cNvGrpSpPr>
            <p:nvPr/>
          </p:nvGrpSpPr>
          <p:grpSpPr bwMode="auto">
            <a:xfrm>
              <a:off x="3293" y="1144"/>
              <a:ext cx="221" cy="304"/>
              <a:chOff x="3293" y="1144"/>
              <a:chExt cx="221" cy="304"/>
            </a:xfrm>
          </p:grpSpPr>
          <p:sp>
            <p:nvSpPr>
              <p:cNvPr id="1286156" name="Rectangle 12"/>
              <p:cNvSpPr>
                <a:spLocks noChangeArrowheads="1"/>
              </p:cNvSpPr>
              <p:nvPr/>
            </p:nvSpPr>
            <p:spPr bwMode="auto">
              <a:xfrm>
                <a:off x="3341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7" name="Freeform 13"/>
              <p:cNvSpPr>
                <a:spLocks/>
              </p:cNvSpPr>
              <p:nvPr/>
            </p:nvSpPr>
            <p:spPr bwMode="auto">
              <a:xfrm>
                <a:off x="3374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58" name="Rectangle 14"/>
              <p:cNvSpPr>
                <a:spLocks noChangeArrowheads="1"/>
              </p:cNvSpPr>
              <p:nvPr/>
            </p:nvSpPr>
            <p:spPr bwMode="auto">
              <a:xfrm>
                <a:off x="3293" y="1207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grpSp>
          <p:nvGrpSpPr>
            <p:cNvPr id="1286159" name="Group 15"/>
            <p:cNvGrpSpPr>
              <a:grpSpLocks/>
            </p:cNvGrpSpPr>
            <p:nvPr/>
          </p:nvGrpSpPr>
          <p:grpSpPr bwMode="auto">
            <a:xfrm>
              <a:off x="5429" y="1144"/>
              <a:ext cx="221" cy="304"/>
              <a:chOff x="5429" y="1144"/>
              <a:chExt cx="221" cy="304"/>
            </a:xfrm>
          </p:grpSpPr>
          <p:sp>
            <p:nvSpPr>
              <p:cNvPr id="1286160" name="Rectangle 16"/>
              <p:cNvSpPr>
                <a:spLocks noChangeArrowheads="1"/>
              </p:cNvSpPr>
              <p:nvPr/>
            </p:nvSpPr>
            <p:spPr bwMode="auto">
              <a:xfrm>
                <a:off x="5477" y="1144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1" name="Freeform 17"/>
              <p:cNvSpPr>
                <a:spLocks/>
              </p:cNvSpPr>
              <p:nvPr/>
            </p:nvSpPr>
            <p:spPr bwMode="auto">
              <a:xfrm>
                <a:off x="5510" y="139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2" name="Rectangle 18"/>
              <p:cNvSpPr>
                <a:spLocks noChangeArrowheads="1"/>
              </p:cNvSpPr>
              <p:nvPr/>
            </p:nvSpPr>
            <p:spPr bwMode="auto">
              <a:xfrm>
                <a:off x="5429" y="1191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</p:grpSp>
      <p:grpSp>
        <p:nvGrpSpPr>
          <p:cNvPr id="1286163" name="Group 19"/>
          <p:cNvGrpSpPr>
            <a:grpSpLocks/>
          </p:cNvGrpSpPr>
          <p:nvPr/>
        </p:nvGrpSpPr>
        <p:grpSpPr bwMode="auto">
          <a:xfrm>
            <a:off x="2895600" y="1752600"/>
            <a:ext cx="6081713" cy="2057400"/>
            <a:chOff x="1824" y="1104"/>
            <a:chExt cx="3831" cy="1296"/>
          </a:xfrm>
        </p:grpSpPr>
        <p:sp>
          <p:nvSpPr>
            <p:cNvPr id="1286164" name="Freeform 20"/>
            <p:cNvSpPr>
              <a:spLocks/>
            </p:cNvSpPr>
            <p:nvPr/>
          </p:nvSpPr>
          <p:spPr bwMode="auto">
            <a:xfrm>
              <a:off x="1824" y="1392"/>
              <a:ext cx="2991" cy="1008"/>
            </a:xfrm>
            <a:custGeom>
              <a:avLst/>
              <a:gdLst/>
              <a:ahLst/>
              <a:cxnLst>
                <a:cxn ang="0">
                  <a:pos x="2976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32" y="712"/>
                </a:cxn>
              </a:cxnLst>
              <a:rect l="0" t="0" r="r" b="b"/>
              <a:pathLst>
                <a:path w="2977" h="713">
                  <a:moveTo>
                    <a:pt x="2976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32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165" name="Group 21"/>
            <p:cNvGrpSpPr>
              <a:grpSpLocks/>
            </p:cNvGrpSpPr>
            <p:nvPr/>
          </p:nvGrpSpPr>
          <p:grpSpPr bwMode="auto">
            <a:xfrm>
              <a:off x="4800" y="1104"/>
              <a:ext cx="855" cy="488"/>
              <a:chOff x="4812" y="1304"/>
              <a:chExt cx="851" cy="345"/>
            </a:xfrm>
          </p:grpSpPr>
          <p:sp>
            <p:nvSpPr>
              <p:cNvPr id="1286166" name="Freeform 22"/>
              <p:cNvSpPr>
                <a:spLocks/>
              </p:cNvSpPr>
              <p:nvPr/>
            </p:nvSpPr>
            <p:spPr bwMode="auto">
              <a:xfrm>
                <a:off x="4958" y="1304"/>
                <a:ext cx="705" cy="313"/>
              </a:xfrm>
              <a:custGeom>
                <a:avLst/>
                <a:gdLst/>
                <a:ahLst/>
                <a:cxnLst>
                  <a:cxn ang="0">
                    <a:pos x="640" y="0"/>
                  </a:cxn>
                  <a:cxn ang="0">
                    <a:pos x="704" y="0"/>
                  </a:cxn>
                  <a:cxn ang="0">
                    <a:pos x="704" y="312"/>
                  </a:cxn>
                  <a:cxn ang="0">
                    <a:pos x="0" y="312"/>
                  </a:cxn>
                </a:cxnLst>
                <a:rect l="0" t="0" r="r" b="b"/>
                <a:pathLst>
                  <a:path w="705" h="313">
                    <a:moveTo>
                      <a:pt x="640" y="0"/>
                    </a:moveTo>
                    <a:lnTo>
                      <a:pt x="704" y="0"/>
                    </a:lnTo>
                    <a:lnTo>
                      <a:pt x="704" y="312"/>
                    </a:lnTo>
                    <a:lnTo>
                      <a:pt x="0" y="3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167" name="Line 23"/>
              <p:cNvSpPr>
                <a:spLocks noChangeShapeType="1"/>
              </p:cNvSpPr>
              <p:nvPr/>
            </p:nvSpPr>
            <p:spPr bwMode="auto">
              <a:xfrm flipH="1">
                <a:off x="4946" y="150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168" name="Group 24"/>
              <p:cNvGrpSpPr>
                <a:grpSpLocks/>
              </p:cNvGrpSpPr>
              <p:nvPr/>
            </p:nvGrpSpPr>
            <p:grpSpPr bwMode="auto">
              <a:xfrm>
                <a:off x="4812" y="1348"/>
                <a:ext cx="321" cy="301"/>
                <a:chOff x="4812" y="1348"/>
                <a:chExt cx="321" cy="301"/>
              </a:xfrm>
            </p:grpSpPr>
            <p:sp>
              <p:nvSpPr>
                <p:cNvPr id="1286169" name="Rectangle 25"/>
                <p:cNvSpPr>
                  <a:spLocks noChangeArrowheads="1"/>
                </p:cNvSpPr>
                <p:nvPr/>
              </p:nvSpPr>
              <p:spPr bwMode="auto">
                <a:xfrm>
                  <a:off x="4918" y="1348"/>
                  <a:ext cx="215" cy="10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31</a:t>
                  </a:r>
                </a:p>
              </p:txBody>
            </p:sp>
            <p:sp>
              <p:nvSpPr>
                <p:cNvPr id="1286170" name="Freeform 26"/>
                <p:cNvSpPr>
                  <a:spLocks/>
                </p:cNvSpPr>
                <p:nvPr/>
              </p:nvSpPr>
              <p:spPr bwMode="auto">
                <a:xfrm>
                  <a:off x="4812" y="1360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0" y="240"/>
                    </a:cxn>
                    <a:cxn ang="0">
                      <a:pos x="0" y="48"/>
                    </a:cxn>
                    <a:cxn ang="0">
                      <a:pos x="144" y="0"/>
                    </a:cxn>
                    <a:cxn ang="0">
                      <a:pos x="144" y="288"/>
                    </a:cxn>
                    <a:cxn ang="0">
                      <a:pos x="0" y="240"/>
                    </a:cxn>
                  </a:cxnLst>
                  <a:rect l="0" t="0" r="r" b="b"/>
                  <a:pathLst>
                    <a:path w="145" h="289">
                      <a:moveTo>
                        <a:pt x="0" y="240"/>
                      </a:moveTo>
                      <a:lnTo>
                        <a:pt x="0" y="48"/>
                      </a:lnTo>
                      <a:lnTo>
                        <a:pt x="144" y="0"/>
                      </a:lnTo>
                      <a:lnTo>
                        <a:pt x="144" y="288"/>
                      </a:lnTo>
                      <a:lnTo>
                        <a:pt x="0" y="24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286171" name="Freeform 27"/>
          <p:cNvSpPr>
            <a:spLocks/>
          </p:cNvSpPr>
          <p:nvPr/>
        </p:nvSpPr>
        <p:spPr bwMode="auto">
          <a:xfrm>
            <a:off x="4629150" y="3983038"/>
            <a:ext cx="2413000" cy="676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28575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2" name="Line 28"/>
          <p:cNvSpPr>
            <a:spLocks noChangeShapeType="1"/>
          </p:cNvSpPr>
          <p:nvPr/>
        </p:nvSpPr>
        <p:spPr bwMode="auto">
          <a:xfrm>
            <a:off x="5207000" y="4089400"/>
            <a:ext cx="53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3" name="Line 29"/>
          <p:cNvSpPr>
            <a:spLocks noChangeShapeType="1"/>
          </p:cNvSpPr>
          <p:nvPr/>
        </p:nvSpPr>
        <p:spPr bwMode="auto">
          <a:xfrm>
            <a:off x="6045200" y="3835400"/>
            <a:ext cx="968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4" name="Freeform 30"/>
          <p:cNvSpPr>
            <a:spLocks/>
          </p:cNvSpPr>
          <p:nvPr/>
        </p:nvSpPr>
        <p:spPr bwMode="auto">
          <a:xfrm>
            <a:off x="381000" y="1752600"/>
            <a:ext cx="763588" cy="1906588"/>
          </a:xfrm>
          <a:custGeom>
            <a:avLst/>
            <a:gdLst/>
            <a:ahLst/>
            <a:cxnLst>
              <a:cxn ang="0">
                <a:pos x="480" y="0"/>
              </a:cxn>
              <a:cxn ang="0">
                <a:pos x="0" y="0"/>
              </a:cxn>
              <a:cxn ang="0">
                <a:pos x="0" y="1200"/>
              </a:cxn>
              <a:cxn ang="0">
                <a:pos x="192" y="1200"/>
              </a:cxn>
            </a:cxnLst>
            <a:rect l="0" t="0" r="r" b="b"/>
            <a:pathLst>
              <a:path w="481" h="1201">
                <a:moveTo>
                  <a:pt x="480" y="0"/>
                </a:moveTo>
                <a:lnTo>
                  <a:pt x="0" y="0"/>
                </a:lnTo>
                <a:lnTo>
                  <a:pt x="0" y="1200"/>
                </a:lnTo>
                <a:lnTo>
                  <a:pt x="192" y="120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5" name="Freeform 31"/>
          <p:cNvSpPr>
            <a:spLocks/>
          </p:cNvSpPr>
          <p:nvPr/>
        </p:nvSpPr>
        <p:spPr bwMode="auto">
          <a:xfrm>
            <a:off x="952500" y="2654300"/>
            <a:ext cx="344488" cy="1004888"/>
          </a:xfrm>
          <a:custGeom>
            <a:avLst/>
            <a:gdLst/>
            <a:ahLst/>
            <a:cxnLst>
              <a:cxn ang="0">
                <a:pos x="0" y="632"/>
              </a:cxn>
              <a:cxn ang="0">
                <a:pos x="0" y="56"/>
              </a:cxn>
              <a:cxn ang="0">
                <a:pos x="0" y="0"/>
              </a:cxn>
              <a:cxn ang="0">
                <a:pos x="216" y="0"/>
              </a:cxn>
            </a:cxnLst>
            <a:rect l="0" t="0" r="r" b="b"/>
            <a:pathLst>
              <a:path w="217" h="633">
                <a:moveTo>
                  <a:pt x="0" y="632"/>
                </a:moveTo>
                <a:lnTo>
                  <a:pt x="0" y="56"/>
                </a:lnTo>
                <a:lnTo>
                  <a:pt x="0" y="0"/>
                </a:lnTo>
                <a:lnTo>
                  <a:pt x="21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6" name="Freeform 32"/>
          <p:cNvSpPr>
            <a:spLocks/>
          </p:cNvSpPr>
          <p:nvPr/>
        </p:nvSpPr>
        <p:spPr bwMode="auto">
          <a:xfrm>
            <a:off x="914400" y="3657600"/>
            <a:ext cx="3063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192" y="0"/>
              </a:cxn>
            </a:cxnLst>
            <a:rect l="0" t="0" r="r" b="b"/>
            <a:pathLst>
              <a:path w="193" h="1">
                <a:moveTo>
                  <a:pt x="0" y="0"/>
                </a:moveTo>
                <a:lnTo>
                  <a:pt x="144" y="0"/>
                </a:lnTo>
                <a:lnTo>
                  <a:pt x="19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7" name="Freeform 33"/>
          <p:cNvSpPr>
            <a:spLocks/>
          </p:cNvSpPr>
          <p:nvPr/>
        </p:nvSpPr>
        <p:spPr bwMode="auto">
          <a:xfrm>
            <a:off x="1117600" y="1752600"/>
            <a:ext cx="687388" cy="674688"/>
          </a:xfrm>
          <a:custGeom>
            <a:avLst/>
            <a:gdLst/>
            <a:ahLst/>
            <a:cxnLst>
              <a:cxn ang="0">
                <a:pos x="432" y="424"/>
              </a:cxn>
              <a:cxn ang="0">
                <a:pos x="432" y="0"/>
              </a:cxn>
              <a:cxn ang="0">
                <a:pos x="0" y="0"/>
              </a:cxn>
            </a:cxnLst>
            <a:rect l="0" t="0" r="r" b="b"/>
            <a:pathLst>
              <a:path w="433" h="425">
                <a:moveTo>
                  <a:pt x="432" y="424"/>
                </a:moveTo>
                <a:lnTo>
                  <a:pt x="4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8" name="Freeform 34"/>
          <p:cNvSpPr>
            <a:spLocks/>
          </p:cNvSpPr>
          <p:nvPr/>
        </p:nvSpPr>
        <p:spPr bwMode="auto">
          <a:xfrm>
            <a:off x="2286000" y="3352800"/>
            <a:ext cx="1296988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79" name="Freeform 35"/>
          <p:cNvSpPr>
            <a:spLocks/>
          </p:cNvSpPr>
          <p:nvPr/>
        </p:nvSpPr>
        <p:spPr bwMode="auto">
          <a:xfrm>
            <a:off x="2286000" y="3505200"/>
            <a:ext cx="1296988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0" name="Freeform 36"/>
          <p:cNvSpPr>
            <a:spLocks/>
          </p:cNvSpPr>
          <p:nvPr/>
        </p:nvSpPr>
        <p:spPr bwMode="auto">
          <a:xfrm>
            <a:off x="2286000" y="3657600"/>
            <a:ext cx="1296988" cy="9159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84"/>
              </a:cxn>
              <a:cxn ang="0">
                <a:pos x="816" y="384"/>
              </a:cxn>
            </a:cxnLst>
            <a:rect l="0" t="0" r="r" b="b"/>
            <a:pathLst>
              <a:path w="817" h="385">
                <a:moveTo>
                  <a:pt x="0" y="0"/>
                </a:moveTo>
                <a:lnTo>
                  <a:pt x="0" y="384"/>
                </a:lnTo>
                <a:lnTo>
                  <a:pt x="816" y="384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1" name="Freeform 37"/>
          <p:cNvSpPr>
            <a:spLocks/>
          </p:cNvSpPr>
          <p:nvPr/>
        </p:nvSpPr>
        <p:spPr bwMode="auto">
          <a:xfrm>
            <a:off x="4200525" y="4244975"/>
            <a:ext cx="744538" cy="392113"/>
          </a:xfrm>
          <a:custGeom>
            <a:avLst/>
            <a:gdLst/>
            <a:ahLst/>
            <a:cxnLst>
              <a:cxn ang="0">
                <a:pos x="0" y="246"/>
              </a:cxn>
              <a:cxn ang="0">
                <a:pos x="123" y="246"/>
              </a:cxn>
              <a:cxn ang="0">
                <a:pos x="123" y="0"/>
              </a:cxn>
              <a:cxn ang="0">
                <a:pos x="468" y="0"/>
              </a:cxn>
            </a:cxnLst>
            <a:rect l="0" t="0" r="r" b="b"/>
            <a:pathLst>
              <a:path w="469" h="247">
                <a:moveTo>
                  <a:pt x="0" y="246"/>
                </a:moveTo>
                <a:lnTo>
                  <a:pt x="123" y="246"/>
                </a:lnTo>
                <a:lnTo>
                  <a:pt x="123" y="0"/>
                </a:lnTo>
                <a:lnTo>
                  <a:pt x="46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2" name="Freeform 38"/>
          <p:cNvSpPr>
            <a:spLocks/>
          </p:cNvSpPr>
          <p:nvPr/>
        </p:nvSpPr>
        <p:spPr bwMode="auto">
          <a:xfrm>
            <a:off x="4194175" y="3657600"/>
            <a:ext cx="1573213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0"/>
              </a:cxn>
            </a:cxnLst>
            <a:rect l="0" t="0" r="r" b="b"/>
            <a:pathLst>
              <a:path w="991" h="1">
                <a:moveTo>
                  <a:pt x="0" y="0"/>
                </a:moveTo>
                <a:lnTo>
                  <a:pt x="99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3" name="Freeform 39"/>
          <p:cNvSpPr>
            <a:spLocks/>
          </p:cNvSpPr>
          <p:nvPr/>
        </p:nvSpPr>
        <p:spPr bwMode="auto">
          <a:xfrm flipV="1">
            <a:off x="7824788" y="4102100"/>
            <a:ext cx="568325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0"/>
              </a:cxn>
            </a:cxnLst>
            <a:rect l="0" t="0" r="r" b="b"/>
            <a:pathLst>
              <a:path w="337" h="1">
                <a:moveTo>
                  <a:pt x="0" y="0"/>
                </a:moveTo>
                <a:lnTo>
                  <a:pt x="33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4" name="Freeform 40"/>
          <p:cNvSpPr>
            <a:spLocks/>
          </p:cNvSpPr>
          <p:nvPr/>
        </p:nvSpPr>
        <p:spPr bwMode="auto">
          <a:xfrm>
            <a:off x="6645275" y="3849688"/>
            <a:ext cx="1746250" cy="1155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28"/>
              </a:cxn>
              <a:cxn ang="0">
                <a:pos x="843" y="728"/>
              </a:cxn>
              <a:cxn ang="0">
                <a:pos x="841" y="399"/>
              </a:cxn>
              <a:cxn ang="0">
                <a:pos x="1100" y="399"/>
              </a:cxn>
            </a:cxnLst>
            <a:rect l="0" t="0" r="r" b="b"/>
            <a:pathLst>
              <a:path w="1100" h="728">
                <a:moveTo>
                  <a:pt x="0" y="0"/>
                </a:moveTo>
                <a:lnTo>
                  <a:pt x="0" y="728"/>
                </a:lnTo>
                <a:lnTo>
                  <a:pt x="843" y="728"/>
                </a:lnTo>
                <a:lnTo>
                  <a:pt x="841" y="399"/>
                </a:lnTo>
                <a:lnTo>
                  <a:pt x="1100" y="39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5" name="Freeform 41"/>
          <p:cNvSpPr>
            <a:spLocks/>
          </p:cNvSpPr>
          <p:nvPr/>
        </p:nvSpPr>
        <p:spPr bwMode="auto">
          <a:xfrm>
            <a:off x="3200400" y="3962400"/>
            <a:ext cx="5741988" cy="1271588"/>
          </a:xfrm>
          <a:custGeom>
            <a:avLst/>
            <a:gdLst/>
            <a:ahLst/>
            <a:cxnLst>
              <a:cxn ang="0">
                <a:pos x="3408" y="288"/>
              </a:cxn>
              <a:cxn ang="0">
                <a:pos x="3616" y="288"/>
              </a:cxn>
              <a:cxn ang="0">
                <a:pos x="3616" y="800"/>
              </a:cxn>
              <a:cxn ang="0">
                <a:pos x="0" y="800"/>
              </a:cxn>
              <a:cxn ang="0">
                <a:pos x="0" y="0"/>
              </a:cxn>
              <a:cxn ang="0">
                <a:pos x="240" y="0"/>
              </a:cxn>
            </a:cxnLst>
            <a:rect l="0" t="0" r="r" b="b"/>
            <a:pathLst>
              <a:path w="3617" h="801">
                <a:moveTo>
                  <a:pt x="3408" y="288"/>
                </a:moveTo>
                <a:lnTo>
                  <a:pt x="3616" y="288"/>
                </a:lnTo>
                <a:lnTo>
                  <a:pt x="3616" y="800"/>
                </a:lnTo>
                <a:lnTo>
                  <a:pt x="0" y="800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6" name="Oval 42"/>
          <p:cNvSpPr>
            <a:spLocks noChangeArrowheads="1"/>
          </p:cNvSpPr>
          <p:nvPr/>
        </p:nvSpPr>
        <p:spPr bwMode="auto">
          <a:xfrm>
            <a:off x="4603750" y="391795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7" name="Oval 43"/>
          <p:cNvSpPr>
            <a:spLocks noChangeArrowheads="1"/>
          </p:cNvSpPr>
          <p:nvPr/>
        </p:nvSpPr>
        <p:spPr bwMode="auto">
          <a:xfrm>
            <a:off x="6607175" y="3810000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188" name="Freeform 44"/>
          <p:cNvSpPr>
            <a:spLocks/>
          </p:cNvSpPr>
          <p:nvPr/>
        </p:nvSpPr>
        <p:spPr bwMode="auto">
          <a:xfrm>
            <a:off x="4949825" y="3860800"/>
            <a:ext cx="230188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189" name="Group 45"/>
          <p:cNvGrpSpPr>
            <a:grpSpLocks/>
          </p:cNvGrpSpPr>
          <p:nvPr/>
        </p:nvGrpSpPr>
        <p:grpSpPr bwMode="auto">
          <a:xfrm>
            <a:off x="620713" y="3365500"/>
            <a:ext cx="379412" cy="585788"/>
            <a:chOff x="391" y="2136"/>
            <a:chExt cx="239" cy="369"/>
          </a:xfrm>
        </p:grpSpPr>
        <p:sp>
          <p:nvSpPr>
            <p:cNvPr id="1286190" name="Rectangle 46"/>
            <p:cNvSpPr>
              <a:spLocks noChangeArrowheads="1"/>
            </p:cNvSpPr>
            <p:nvPr/>
          </p:nvSpPr>
          <p:spPr bwMode="auto">
            <a:xfrm>
              <a:off x="440" y="2136"/>
              <a:ext cx="128" cy="36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1" name="Line 47"/>
            <p:cNvSpPr>
              <a:spLocks noChangeShapeType="1"/>
            </p:cNvSpPr>
            <p:nvPr/>
          </p:nvSpPr>
          <p:spPr bwMode="auto">
            <a:xfrm>
              <a:off x="584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2" name="Rectangle 48"/>
            <p:cNvSpPr>
              <a:spLocks noChangeArrowheads="1"/>
            </p:cNvSpPr>
            <p:nvPr/>
          </p:nvSpPr>
          <p:spPr bwMode="auto">
            <a:xfrm>
              <a:off x="391" y="2260"/>
              <a:ext cx="239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PC</a:t>
              </a:r>
            </a:p>
          </p:txBody>
        </p:sp>
        <p:sp>
          <p:nvSpPr>
            <p:cNvPr id="1286193" name="Line 49"/>
            <p:cNvSpPr>
              <a:spLocks noChangeShapeType="1"/>
            </p:cNvSpPr>
            <p:nvPr/>
          </p:nvSpPr>
          <p:spPr bwMode="auto">
            <a:xfrm>
              <a:off x="392" y="2320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4" name="Freeform 50"/>
            <p:cNvSpPr>
              <a:spLocks/>
            </p:cNvSpPr>
            <p:nvPr/>
          </p:nvSpPr>
          <p:spPr bwMode="auto">
            <a:xfrm>
              <a:off x="480" y="2456"/>
              <a:ext cx="49" cy="49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24" y="0"/>
                </a:cxn>
                <a:cxn ang="0">
                  <a:pos x="48" y="48"/>
                </a:cxn>
              </a:cxnLst>
              <a:rect l="0" t="0" r="r" b="b"/>
              <a:pathLst>
                <a:path w="49" h="49">
                  <a:moveTo>
                    <a:pt x="0" y="48"/>
                  </a:moveTo>
                  <a:lnTo>
                    <a:pt x="24" y="0"/>
                  </a:lnTo>
                  <a:lnTo>
                    <a:pt x="48" y="48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195" name="Line 51"/>
          <p:cNvSpPr>
            <a:spLocks noChangeShapeType="1"/>
          </p:cNvSpPr>
          <p:nvPr/>
        </p:nvSpPr>
        <p:spPr bwMode="auto">
          <a:xfrm>
            <a:off x="4191000" y="3949700"/>
            <a:ext cx="749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196" name="Group 52"/>
          <p:cNvGrpSpPr>
            <a:grpSpLocks/>
          </p:cNvGrpSpPr>
          <p:nvPr/>
        </p:nvGrpSpPr>
        <p:grpSpPr bwMode="auto">
          <a:xfrm>
            <a:off x="5256213" y="3340100"/>
            <a:ext cx="285750" cy="485775"/>
            <a:chOff x="3311" y="2120"/>
            <a:chExt cx="180" cy="306"/>
          </a:xfrm>
        </p:grpSpPr>
        <p:sp>
          <p:nvSpPr>
            <p:cNvPr id="1286197" name="Rectangle 53"/>
            <p:cNvSpPr>
              <a:spLocks noChangeArrowheads="1"/>
            </p:cNvSpPr>
            <p:nvPr/>
          </p:nvSpPr>
          <p:spPr bwMode="auto">
            <a:xfrm>
              <a:off x="3335" y="2120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8" name="Freeform 54"/>
            <p:cNvSpPr>
              <a:spLocks/>
            </p:cNvSpPr>
            <p:nvPr/>
          </p:nvSpPr>
          <p:spPr bwMode="auto">
            <a:xfrm>
              <a:off x="3368" y="2382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199" name="Rectangle 55"/>
            <p:cNvSpPr>
              <a:spLocks noChangeArrowheads="1"/>
            </p:cNvSpPr>
            <p:nvPr/>
          </p:nvSpPr>
          <p:spPr bwMode="auto">
            <a:xfrm>
              <a:off x="3311" y="2195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</a:t>
              </a:r>
            </a:p>
          </p:txBody>
        </p:sp>
      </p:grpSp>
      <p:grpSp>
        <p:nvGrpSpPr>
          <p:cNvPr id="1286200" name="Group 56"/>
          <p:cNvGrpSpPr>
            <a:grpSpLocks/>
          </p:cNvGrpSpPr>
          <p:nvPr/>
        </p:nvGrpSpPr>
        <p:grpSpPr bwMode="auto">
          <a:xfrm>
            <a:off x="5256213" y="3873500"/>
            <a:ext cx="285750" cy="485775"/>
            <a:chOff x="3311" y="2456"/>
            <a:chExt cx="180" cy="306"/>
          </a:xfrm>
        </p:grpSpPr>
        <p:sp>
          <p:nvSpPr>
            <p:cNvPr id="1286201" name="Rectangle 57"/>
            <p:cNvSpPr>
              <a:spLocks noChangeArrowheads="1"/>
            </p:cNvSpPr>
            <p:nvPr/>
          </p:nvSpPr>
          <p:spPr bwMode="auto">
            <a:xfrm>
              <a:off x="3335" y="24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2" name="Freeform 58"/>
            <p:cNvSpPr>
              <a:spLocks/>
            </p:cNvSpPr>
            <p:nvPr/>
          </p:nvSpPr>
          <p:spPr bwMode="auto">
            <a:xfrm>
              <a:off x="3368" y="27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3" name="Rectangle 59"/>
            <p:cNvSpPr>
              <a:spLocks noChangeArrowheads="1"/>
            </p:cNvSpPr>
            <p:nvPr/>
          </p:nvSpPr>
          <p:spPr bwMode="auto">
            <a:xfrm>
              <a:off x="3311" y="2539"/>
              <a:ext cx="180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B</a:t>
              </a:r>
            </a:p>
          </p:txBody>
        </p:sp>
      </p:grpSp>
      <p:grpSp>
        <p:nvGrpSpPr>
          <p:cNvPr id="1286204" name="Group 60"/>
          <p:cNvGrpSpPr>
            <a:grpSpLocks/>
          </p:cNvGrpSpPr>
          <p:nvPr/>
        </p:nvGrpSpPr>
        <p:grpSpPr bwMode="auto">
          <a:xfrm>
            <a:off x="5294313" y="4406900"/>
            <a:ext cx="173037" cy="482600"/>
            <a:chOff x="3335" y="2792"/>
            <a:chExt cx="109" cy="304"/>
          </a:xfrm>
        </p:grpSpPr>
        <p:sp>
          <p:nvSpPr>
            <p:cNvPr id="1286205" name="Rectangle 61"/>
            <p:cNvSpPr>
              <a:spLocks noChangeArrowheads="1"/>
            </p:cNvSpPr>
            <p:nvPr/>
          </p:nvSpPr>
          <p:spPr bwMode="auto">
            <a:xfrm>
              <a:off x="3335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6" name="Freeform 62"/>
            <p:cNvSpPr>
              <a:spLocks/>
            </p:cNvSpPr>
            <p:nvPr/>
          </p:nvSpPr>
          <p:spPr bwMode="auto">
            <a:xfrm>
              <a:off x="3368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07" name="Group 63"/>
          <p:cNvGrpSpPr>
            <a:grpSpLocks/>
          </p:cNvGrpSpPr>
          <p:nvPr/>
        </p:nvGrpSpPr>
        <p:grpSpPr bwMode="auto">
          <a:xfrm>
            <a:off x="6246813" y="3606800"/>
            <a:ext cx="274637" cy="485775"/>
            <a:chOff x="3935" y="2288"/>
            <a:chExt cx="173" cy="306"/>
          </a:xfrm>
        </p:grpSpPr>
        <p:sp>
          <p:nvSpPr>
            <p:cNvPr id="1286208" name="Rectangle 64"/>
            <p:cNvSpPr>
              <a:spLocks noChangeArrowheads="1"/>
            </p:cNvSpPr>
            <p:nvPr/>
          </p:nvSpPr>
          <p:spPr bwMode="auto">
            <a:xfrm>
              <a:off x="3959" y="2288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09" name="Freeform 65"/>
            <p:cNvSpPr>
              <a:spLocks/>
            </p:cNvSpPr>
            <p:nvPr/>
          </p:nvSpPr>
          <p:spPr bwMode="auto">
            <a:xfrm>
              <a:off x="3992" y="2550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0" name="Rectangle 66"/>
            <p:cNvSpPr>
              <a:spLocks noChangeArrowheads="1"/>
            </p:cNvSpPr>
            <p:nvPr/>
          </p:nvSpPr>
          <p:spPr bwMode="auto">
            <a:xfrm>
              <a:off x="3935" y="2363"/>
              <a:ext cx="1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Y</a:t>
              </a:r>
            </a:p>
          </p:txBody>
        </p:sp>
      </p:grpSp>
      <p:grpSp>
        <p:nvGrpSpPr>
          <p:cNvPr id="1286211" name="Group 67"/>
          <p:cNvGrpSpPr>
            <a:grpSpLocks/>
          </p:cNvGrpSpPr>
          <p:nvPr/>
        </p:nvGrpSpPr>
        <p:grpSpPr bwMode="auto">
          <a:xfrm>
            <a:off x="6272213" y="4406900"/>
            <a:ext cx="173037" cy="482600"/>
            <a:chOff x="3951" y="2792"/>
            <a:chExt cx="109" cy="304"/>
          </a:xfrm>
        </p:grpSpPr>
        <p:sp>
          <p:nvSpPr>
            <p:cNvPr id="1286212" name="Rectangle 68"/>
            <p:cNvSpPr>
              <a:spLocks noChangeArrowheads="1"/>
            </p:cNvSpPr>
            <p:nvPr/>
          </p:nvSpPr>
          <p:spPr bwMode="auto">
            <a:xfrm>
              <a:off x="3951" y="2792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3" name="Freeform 69"/>
            <p:cNvSpPr>
              <a:spLocks/>
            </p:cNvSpPr>
            <p:nvPr/>
          </p:nvSpPr>
          <p:spPr bwMode="auto">
            <a:xfrm>
              <a:off x="3984" y="3046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14" name="Group 70"/>
          <p:cNvGrpSpPr>
            <a:grpSpLocks/>
          </p:cNvGrpSpPr>
          <p:nvPr/>
        </p:nvGrpSpPr>
        <p:grpSpPr bwMode="auto">
          <a:xfrm>
            <a:off x="8604250" y="4191000"/>
            <a:ext cx="304800" cy="485775"/>
            <a:chOff x="5420" y="2656"/>
            <a:chExt cx="192" cy="306"/>
          </a:xfrm>
        </p:grpSpPr>
        <p:sp>
          <p:nvSpPr>
            <p:cNvPr id="1286215" name="Line 71"/>
            <p:cNvSpPr>
              <a:spLocks noChangeShapeType="1"/>
            </p:cNvSpPr>
            <p:nvPr/>
          </p:nvSpPr>
          <p:spPr bwMode="auto">
            <a:xfrm flipH="1">
              <a:off x="5420" y="2800"/>
              <a:ext cx="56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6" name="Rectangle 72"/>
            <p:cNvSpPr>
              <a:spLocks noChangeArrowheads="1"/>
            </p:cNvSpPr>
            <p:nvPr/>
          </p:nvSpPr>
          <p:spPr bwMode="auto">
            <a:xfrm>
              <a:off x="5471" y="2656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7" name="Freeform 73"/>
            <p:cNvSpPr>
              <a:spLocks/>
            </p:cNvSpPr>
            <p:nvPr/>
          </p:nvSpPr>
          <p:spPr bwMode="auto">
            <a:xfrm>
              <a:off x="5504" y="2918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solidFill>
              <a:schemeClr val="accent1"/>
            </a:solidFill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18" name="Rectangle 74"/>
            <p:cNvSpPr>
              <a:spLocks noChangeArrowheads="1"/>
            </p:cNvSpPr>
            <p:nvPr/>
          </p:nvSpPr>
          <p:spPr bwMode="auto">
            <a:xfrm>
              <a:off x="5431" y="2723"/>
              <a:ext cx="181" cy="1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</a:t>
              </a:r>
            </a:p>
          </p:txBody>
        </p:sp>
      </p:grpSp>
      <p:sp>
        <p:nvSpPr>
          <p:cNvPr id="1286219" name="Rectangle 75"/>
          <p:cNvSpPr>
            <a:spLocks noChangeArrowheads="1"/>
          </p:cNvSpPr>
          <p:nvPr/>
        </p:nvSpPr>
        <p:spPr bwMode="auto">
          <a:xfrm>
            <a:off x="5154613" y="48561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MD1</a:t>
            </a:r>
          </a:p>
        </p:txBody>
      </p:sp>
      <p:sp>
        <p:nvSpPr>
          <p:cNvPr id="1286220" name="Rectangle 76"/>
          <p:cNvSpPr>
            <a:spLocks noChangeArrowheads="1"/>
          </p:cNvSpPr>
          <p:nvPr/>
        </p:nvSpPr>
        <p:spPr bwMode="auto">
          <a:xfrm>
            <a:off x="6132513" y="4868863"/>
            <a:ext cx="523875" cy="2714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MD2</a:t>
            </a:r>
          </a:p>
        </p:txBody>
      </p:sp>
      <p:grpSp>
        <p:nvGrpSpPr>
          <p:cNvPr id="1286221" name="Group 77"/>
          <p:cNvGrpSpPr>
            <a:grpSpLocks/>
          </p:cNvGrpSpPr>
          <p:nvPr/>
        </p:nvGrpSpPr>
        <p:grpSpPr bwMode="auto">
          <a:xfrm>
            <a:off x="1163638" y="3500438"/>
            <a:ext cx="898525" cy="946150"/>
            <a:chOff x="733" y="2221"/>
            <a:chExt cx="566" cy="596"/>
          </a:xfrm>
        </p:grpSpPr>
        <p:sp>
          <p:nvSpPr>
            <p:cNvPr id="1286222" name="Rectangle 78"/>
            <p:cNvSpPr>
              <a:spLocks noChangeArrowheads="1"/>
            </p:cNvSpPr>
            <p:nvPr/>
          </p:nvSpPr>
          <p:spPr bwMode="auto">
            <a:xfrm>
              <a:off x="775" y="2223"/>
              <a:ext cx="472" cy="5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3" name="Rectangle 79"/>
            <p:cNvSpPr>
              <a:spLocks noChangeArrowheads="1"/>
            </p:cNvSpPr>
            <p:nvPr/>
          </p:nvSpPr>
          <p:spPr bwMode="auto">
            <a:xfrm>
              <a:off x="734" y="2221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24" name="Rectangle 80"/>
            <p:cNvSpPr>
              <a:spLocks noChangeArrowheads="1"/>
            </p:cNvSpPr>
            <p:nvPr/>
          </p:nvSpPr>
          <p:spPr bwMode="auto">
            <a:xfrm>
              <a:off x="992" y="2335"/>
              <a:ext cx="28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</p:txBody>
        </p:sp>
        <p:sp>
          <p:nvSpPr>
            <p:cNvPr id="1286225" name="Rectangle 81"/>
            <p:cNvSpPr>
              <a:spLocks noChangeArrowheads="1"/>
            </p:cNvSpPr>
            <p:nvPr/>
          </p:nvSpPr>
          <p:spPr bwMode="auto">
            <a:xfrm>
              <a:off x="733" y="2493"/>
              <a:ext cx="566" cy="32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Inst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Memory</a:t>
              </a:r>
            </a:p>
          </p:txBody>
        </p:sp>
      </p:grpSp>
      <p:grpSp>
        <p:nvGrpSpPr>
          <p:cNvPr id="1286226" name="Group 82"/>
          <p:cNvGrpSpPr>
            <a:grpSpLocks/>
          </p:cNvGrpSpPr>
          <p:nvPr/>
        </p:nvGrpSpPr>
        <p:grpSpPr bwMode="auto">
          <a:xfrm>
            <a:off x="835025" y="2078038"/>
            <a:ext cx="954088" cy="652462"/>
            <a:chOff x="526" y="1325"/>
            <a:chExt cx="601" cy="411"/>
          </a:xfrm>
        </p:grpSpPr>
        <p:sp>
          <p:nvSpPr>
            <p:cNvPr id="1286227" name="Rectangle 83"/>
            <p:cNvSpPr>
              <a:spLocks noChangeArrowheads="1"/>
            </p:cNvSpPr>
            <p:nvPr/>
          </p:nvSpPr>
          <p:spPr bwMode="auto">
            <a:xfrm>
              <a:off x="526" y="1325"/>
              <a:ext cx="2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0x4</a:t>
              </a:r>
            </a:p>
          </p:txBody>
        </p:sp>
        <p:sp>
          <p:nvSpPr>
            <p:cNvPr id="1286228" name="Freeform 84"/>
            <p:cNvSpPr>
              <a:spLocks/>
            </p:cNvSpPr>
            <p:nvPr/>
          </p:nvSpPr>
          <p:spPr bwMode="auto">
            <a:xfrm>
              <a:off x="823" y="1351"/>
              <a:ext cx="24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48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0" y="288"/>
                </a:cxn>
                <a:cxn ang="0">
                  <a:pos x="240" y="96"/>
                </a:cxn>
                <a:cxn ang="0">
                  <a:pos x="0" y="0"/>
                </a:cxn>
              </a:cxnLst>
              <a:rect l="0" t="0" r="r" b="b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29" name="Line 85"/>
            <p:cNvSpPr>
              <a:spLocks noChangeShapeType="1"/>
            </p:cNvSpPr>
            <p:nvPr/>
          </p:nvSpPr>
          <p:spPr bwMode="auto">
            <a:xfrm>
              <a:off x="779" y="1399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0" name="Rectangle 86"/>
            <p:cNvSpPr>
              <a:spLocks noChangeArrowheads="1"/>
            </p:cNvSpPr>
            <p:nvPr/>
          </p:nvSpPr>
          <p:spPr bwMode="auto">
            <a:xfrm>
              <a:off x="829" y="1469"/>
              <a:ext cx="268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Add</a:t>
              </a:r>
            </a:p>
          </p:txBody>
        </p:sp>
        <p:sp>
          <p:nvSpPr>
            <p:cNvPr id="1286231" name="Line 87"/>
            <p:cNvSpPr>
              <a:spLocks noChangeShapeType="1"/>
            </p:cNvSpPr>
            <p:nvPr/>
          </p:nvSpPr>
          <p:spPr bwMode="auto">
            <a:xfrm>
              <a:off x="1071" y="1551"/>
              <a:ext cx="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32" name="Group 88"/>
          <p:cNvGrpSpPr>
            <a:grpSpLocks/>
          </p:cNvGrpSpPr>
          <p:nvPr/>
        </p:nvGrpSpPr>
        <p:grpSpPr bwMode="auto">
          <a:xfrm>
            <a:off x="1965325" y="3567113"/>
            <a:ext cx="350838" cy="482600"/>
            <a:chOff x="1238" y="2263"/>
            <a:chExt cx="221" cy="304"/>
          </a:xfrm>
        </p:grpSpPr>
        <p:sp>
          <p:nvSpPr>
            <p:cNvPr id="1286233" name="Line 89"/>
            <p:cNvSpPr>
              <a:spLocks noChangeShapeType="1"/>
            </p:cNvSpPr>
            <p:nvPr/>
          </p:nvSpPr>
          <p:spPr bwMode="auto">
            <a:xfrm>
              <a:off x="1256" y="2424"/>
              <a:ext cx="182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4" name="Rectangle 90"/>
            <p:cNvSpPr>
              <a:spLocks noChangeArrowheads="1"/>
            </p:cNvSpPr>
            <p:nvPr/>
          </p:nvSpPr>
          <p:spPr bwMode="auto">
            <a:xfrm>
              <a:off x="1293" y="2263"/>
              <a:ext cx="109" cy="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5" name="Freeform 91"/>
            <p:cNvSpPr>
              <a:spLocks/>
            </p:cNvSpPr>
            <p:nvPr/>
          </p:nvSpPr>
          <p:spPr bwMode="auto">
            <a:xfrm>
              <a:off x="1326" y="251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36" name="Rectangle 92"/>
            <p:cNvSpPr>
              <a:spLocks noChangeArrowheads="1"/>
            </p:cNvSpPr>
            <p:nvPr/>
          </p:nvSpPr>
          <p:spPr bwMode="auto">
            <a:xfrm>
              <a:off x="1238" y="2330"/>
              <a:ext cx="221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IR</a:t>
              </a:r>
            </a:p>
          </p:txBody>
        </p:sp>
      </p:grpSp>
      <p:sp>
        <p:nvSpPr>
          <p:cNvPr id="1286237" name="Rectangle 93"/>
          <p:cNvSpPr>
            <a:spLocks noChangeArrowheads="1"/>
          </p:cNvSpPr>
          <p:nvPr/>
        </p:nvSpPr>
        <p:spPr bwMode="auto">
          <a:xfrm>
            <a:off x="3595688" y="4424363"/>
            <a:ext cx="585787" cy="3413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38" name="Rectangle 94"/>
          <p:cNvSpPr>
            <a:spLocks noChangeArrowheads="1"/>
          </p:cNvSpPr>
          <p:nvPr/>
        </p:nvSpPr>
        <p:spPr bwMode="auto">
          <a:xfrm>
            <a:off x="3624263" y="4370388"/>
            <a:ext cx="5413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Imm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Ext</a:t>
            </a:r>
          </a:p>
        </p:txBody>
      </p:sp>
      <p:sp>
        <p:nvSpPr>
          <p:cNvPr id="1286239" name="Freeform 95"/>
          <p:cNvSpPr>
            <a:spLocks/>
          </p:cNvSpPr>
          <p:nvPr/>
        </p:nvSpPr>
        <p:spPr bwMode="auto">
          <a:xfrm>
            <a:off x="5745163" y="3567113"/>
            <a:ext cx="396875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0" y="192"/>
              </a:cxn>
              <a:cxn ang="0">
                <a:pos x="0" y="224"/>
              </a:cxn>
              <a:cxn ang="0">
                <a:pos x="0" y="384"/>
              </a:cxn>
              <a:cxn ang="0">
                <a:pos x="249" y="288"/>
              </a:cxn>
              <a:cxn ang="0">
                <a:pos x="249" y="96"/>
              </a:cxn>
              <a:cxn ang="0">
                <a:pos x="0" y="0"/>
              </a:cxn>
            </a:cxnLst>
            <a:rect l="0" t="0" r="r" b="b"/>
            <a:pathLst>
              <a:path w="250" h="385">
                <a:moveTo>
                  <a:pt x="0" y="0"/>
                </a:moveTo>
                <a:lnTo>
                  <a:pt x="0" y="160"/>
                </a:lnTo>
                <a:lnTo>
                  <a:pt x="50" y="192"/>
                </a:lnTo>
                <a:lnTo>
                  <a:pt x="0" y="224"/>
                </a:lnTo>
                <a:lnTo>
                  <a:pt x="0" y="384"/>
                </a:lnTo>
                <a:lnTo>
                  <a:pt x="249" y="288"/>
                </a:lnTo>
                <a:lnTo>
                  <a:pt x="249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6240" name="Rectangle 96"/>
          <p:cNvSpPr>
            <a:spLocks noChangeArrowheads="1"/>
          </p:cNvSpPr>
          <p:nvPr/>
        </p:nvSpPr>
        <p:spPr bwMode="auto">
          <a:xfrm>
            <a:off x="5757863" y="3741738"/>
            <a:ext cx="4318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chemeClr val="tx1"/>
                </a:solidFill>
                <a:latin typeface="Verdana" charset="0"/>
              </a:rPr>
              <a:t>ALU</a:t>
            </a:r>
          </a:p>
        </p:txBody>
      </p:sp>
      <p:sp>
        <p:nvSpPr>
          <p:cNvPr id="1286241" name="Freeform 97"/>
          <p:cNvSpPr>
            <a:spLocks/>
          </p:cNvSpPr>
          <p:nvPr/>
        </p:nvSpPr>
        <p:spPr bwMode="auto">
          <a:xfrm>
            <a:off x="8382000" y="4090988"/>
            <a:ext cx="230188" cy="517525"/>
          </a:xfrm>
          <a:custGeom>
            <a:avLst/>
            <a:gdLst/>
            <a:ahLst/>
            <a:cxnLst>
              <a:cxn ang="0">
                <a:pos x="144" y="41"/>
              </a:cxn>
              <a:cxn ang="0">
                <a:pos x="144" y="284"/>
              </a:cxn>
              <a:cxn ang="0">
                <a:pos x="0" y="325"/>
              </a:cxn>
              <a:cxn ang="0">
                <a:pos x="0" y="0"/>
              </a:cxn>
              <a:cxn ang="0">
                <a:pos x="144" y="41"/>
              </a:cxn>
            </a:cxnLst>
            <a:rect l="0" t="0" r="r" b="b"/>
            <a:pathLst>
              <a:path w="145" h="326">
                <a:moveTo>
                  <a:pt x="144" y="41"/>
                </a:moveTo>
                <a:lnTo>
                  <a:pt x="144" y="284"/>
                </a:lnTo>
                <a:lnTo>
                  <a:pt x="0" y="325"/>
                </a:lnTo>
                <a:lnTo>
                  <a:pt x="0" y="0"/>
                </a:lnTo>
                <a:lnTo>
                  <a:pt x="144" y="41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86242" name="Group 98"/>
          <p:cNvGrpSpPr>
            <a:grpSpLocks/>
          </p:cNvGrpSpPr>
          <p:nvPr/>
        </p:nvGrpSpPr>
        <p:grpSpPr bwMode="auto">
          <a:xfrm>
            <a:off x="3530600" y="3049588"/>
            <a:ext cx="704850" cy="1187450"/>
            <a:chOff x="2224" y="1737"/>
            <a:chExt cx="444" cy="748"/>
          </a:xfrm>
        </p:grpSpPr>
        <p:sp>
          <p:nvSpPr>
            <p:cNvPr id="1286243" name="Rectangle 99"/>
            <p:cNvSpPr>
              <a:spLocks noChangeArrowheads="1"/>
            </p:cNvSpPr>
            <p:nvPr/>
          </p:nvSpPr>
          <p:spPr bwMode="auto">
            <a:xfrm>
              <a:off x="2265" y="1787"/>
              <a:ext cx="368" cy="6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44" name="Rectangle 100"/>
            <p:cNvSpPr>
              <a:spLocks noChangeArrowheads="1"/>
            </p:cNvSpPr>
            <p:nvPr/>
          </p:nvSpPr>
          <p:spPr bwMode="auto">
            <a:xfrm>
              <a:off x="2392" y="2037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rd1</a:t>
              </a:r>
            </a:p>
          </p:txBody>
        </p:sp>
        <p:sp>
          <p:nvSpPr>
            <p:cNvPr id="1286245" name="Rectangle 101"/>
            <p:cNvSpPr>
              <a:spLocks noChangeArrowheads="1"/>
            </p:cNvSpPr>
            <p:nvPr/>
          </p:nvSpPr>
          <p:spPr bwMode="auto">
            <a:xfrm>
              <a:off x="2249" y="2295"/>
              <a:ext cx="405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GPRs</a:t>
              </a:r>
            </a:p>
          </p:txBody>
        </p:sp>
        <p:sp>
          <p:nvSpPr>
            <p:cNvPr id="1286246" name="Rectangle 102"/>
            <p:cNvSpPr>
              <a:spLocks noChangeArrowheads="1"/>
            </p:cNvSpPr>
            <p:nvPr/>
          </p:nvSpPr>
          <p:spPr bwMode="auto">
            <a:xfrm>
              <a:off x="2224" y="1841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rs1</a:t>
              </a:r>
            </a:p>
          </p:txBody>
        </p:sp>
        <p:sp>
          <p:nvSpPr>
            <p:cNvPr id="1286247" name="Rectangle 103"/>
            <p:cNvSpPr>
              <a:spLocks noChangeArrowheads="1"/>
            </p:cNvSpPr>
            <p:nvPr/>
          </p:nvSpPr>
          <p:spPr bwMode="auto">
            <a:xfrm>
              <a:off x="2224" y="1937"/>
              <a:ext cx="2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rs2</a:t>
              </a:r>
            </a:p>
          </p:txBody>
        </p:sp>
        <p:sp>
          <p:nvSpPr>
            <p:cNvPr id="1286248" name="Rectangle 104"/>
            <p:cNvSpPr>
              <a:spLocks noChangeArrowheads="1"/>
            </p:cNvSpPr>
            <p:nvPr/>
          </p:nvSpPr>
          <p:spPr bwMode="auto">
            <a:xfrm>
              <a:off x="2224" y="2121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86249" name="Rectangle 105"/>
            <p:cNvSpPr>
              <a:spLocks noChangeArrowheads="1"/>
            </p:cNvSpPr>
            <p:nvPr/>
          </p:nvSpPr>
          <p:spPr bwMode="auto">
            <a:xfrm>
              <a:off x="2224" y="2215"/>
              <a:ext cx="25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</a:t>
              </a:r>
            </a:p>
          </p:txBody>
        </p:sp>
        <p:sp>
          <p:nvSpPr>
            <p:cNvPr id="1286250" name="Rectangle 106"/>
            <p:cNvSpPr>
              <a:spLocks noChangeArrowheads="1"/>
            </p:cNvSpPr>
            <p:nvPr/>
          </p:nvSpPr>
          <p:spPr bwMode="auto">
            <a:xfrm>
              <a:off x="2387" y="2216"/>
              <a:ext cx="27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rd2</a:t>
              </a:r>
            </a:p>
          </p:txBody>
        </p:sp>
        <p:sp>
          <p:nvSpPr>
            <p:cNvPr id="1286251" name="Rectangle 107"/>
            <p:cNvSpPr>
              <a:spLocks noChangeArrowheads="1"/>
            </p:cNvSpPr>
            <p:nvPr/>
          </p:nvSpPr>
          <p:spPr bwMode="auto">
            <a:xfrm>
              <a:off x="2360" y="1737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52" name="Freeform 108"/>
            <p:cNvSpPr>
              <a:spLocks/>
            </p:cNvSpPr>
            <p:nvPr/>
          </p:nvSpPr>
          <p:spPr bwMode="auto">
            <a:xfrm flipV="1">
              <a:off x="2295" y="1789"/>
              <a:ext cx="54" cy="47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86253" name="Rectangle 109"/>
          <p:cNvSpPr>
            <a:spLocks noChangeArrowheads="1"/>
          </p:cNvSpPr>
          <p:nvPr/>
        </p:nvSpPr>
        <p:spPr bwMode="auto">
          <a:xfrm>
            <a:off x="7002463" y="4178300"/>
            <a:ext cx="898525" cy="450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 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grpSp>
        <p:nvGrpSpPr>
          <p:cNvPr id="1286254" name="Group 110"/>
          <p:cNvGrpSpPr>
            <a:grpSpLocks/>
          </p:cNvGrpSpPr>
          <p:nvPr/>
        </p:nvGrpSpPr>
        <p:grpSpPr bwMode="auto">
          <a:xfrm>
            <a:off x="6934200" y="3505200"/>
            <a:ext cx="893763" cy="1273175"/>
            <a:chOff x="4391" y="2238"/>
            <a:chExt cx="563" cy="802"/>
          </a:xfrm>
        </p:grpSpPr>
        <p:sp>
          <p:nvSpPr>
            <p:cNvPr id="1286255" name="Rectangle 111"/>
            <p:cNvSpPr>
              <a:spLocks noChangeArrowheads="1"/>
            </p:cNvSpPr>
            <p:nvPr/>
          </p:nvSpPr>
          <p:spPr bwMode="auto">
            <a:xfrm>
              <a:off x="4391" y="2849"/>
              <a:ext cx="333" cy="14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9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6" name="Rectangle 112"/>
            <p:cNvSpPr>
              <a:spLocks noChangeArrowheads="1"/>
            </p:cNvSpPr>
            <p:nvPr/>
          </p:nvSpPr>
          <p:spPr bwMode="auto">
            <a:xfrm>
              <a:off x="4432" y="2288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57" name="Rectangle 113"/>
            <p:cNvSpPr>
              <a:spLocks noChangeArrowheads="1"/>
            </p:cNvSpPr>
            <p:nvPr/>
          </p:nvSpPr>
          <p:spPr bwMode="auto">
            <a:xfrm>
              <a:off x="4399" y="2334"/>
              <a:ext cx="33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addr</a:t>
              </a:r>
            </a:p>
          </p:txBody>
        </p:sp>
        <p:sp>
          <p:nvSpPr>
            <p:cNvPr id="1286258" name="Rectangle 114"/>
            <p:cNvSpPr>
              <a:spLocks noChangeArrowheads="1"/>
            </p:cNvSpPr>
            <p:nvPr/>
          </p:nvSpPr>
          <p:spPr bwMode="auto">
            <a:xfrm>
              <a:off x="4391" y="2863"/>
              <a:ext cx="4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wdata</a:t>
              </a:r>
            </a:p>
          </p:txBody>
        </p:sp>
        <p:sp>
          <p:nvSpPr>
            <p:cNvPr id="1286259" name="Rectangle 115"/>
            <p:cNvSpPr>
              <a:spLocks noChangeArrowheads="1"/>
            </p:cNvSpPr>
            <p:nvPr/>
          </p:nvSpPr>
          <p:spPr bwMode="auto">
            <a:xfrm>
              <a:off x="4586" y="2532"/>
              <a:ext cx="36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rdata</a:t>
              </a:r>
            </a:p>
          </p:txBody>
        </p:sp>
        <p:sp>
          <p:nvSpPr>
            <p:cNvPr id="1286260" name="Rectangle 116"/>
            <p:cNvSpPr>
              <a:spLocks noChangeArrowheads="1"/>
            </p:cNvSpPr>
            <p:nvPr/>
          </p:nvSpPr>
          <p:spPr bwMode="auto">
            <a:xfrm>
              <a:off x="4527" y="2238"/>
              <a:ext cx="2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86261" name="Freeform 117"/>
            <p:cNvSpPr>
              <a:spLocks/>
            </p:cNvSpPr>
            <p:nvPr/>
          </p:nvSpPr>
          <p:spPr bwMode="auto">
            <a:xfrm flipV="1">
              <a:off x="4468" y="2297"/>
              <a:ext cx="43" cy="44"/>
            </a:xfrm>
            <a:custGeom>
              <a:avLst/>
              <a:gdLst/>
              <a:ahLst/>
              <a:cxnLst>
                <a:cxn ang="0">
                  <a:pos x="0" y="43"/>
                </a:cxn>
                <a:cxn ang="0">
                  <a:pos x="21" y="0"/>
                </a:cxn>
                <a:cxn ang="0">
                  <a:pos x="42" y="43"/>
                </a:cxn>
              </a:cxnLst>
              <a:rect l="0" t="0" r="r" b="b"/>
              <a:pathLst>
                <a:path w="43" h="44">
                  <a:moveTo>
                    <a:pt x="0" y="43"/>
                  </a:moveTo>
                  <a:lnTo>
                    <a:pt x="21" y="0"/>
                  </a:lnTo>
                  <a:lnTo>
                    <a:pt x="42" y="43"/>
                  </a:lnTo>
                </a:path>
              </a:pathLst>
            </a:custGeom>
            <a:noFill/>
            <a:ln w="952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86262" name="Group 118"/>
          <p:cNvGrpSpPr>
            <a:grpSpLocks/>
          </p:cNvGrpSpPr>
          <p:nvPr/>
        </p:nvGrpSpPr>
        <p:grpSpPr bwMode="auto">
          <a:xfrm>
            <a:off x="5616575" y="1765300"/>
            <a:ext cx="633413" cy="1866900"/>
            <a:chOff x="3538" y="1112"/>
            <a:chExt cx="399" cy="1176"/>
          </a:xfrm>
        </p:grpSpPr>
        <p:sp>
          <p:nvSpPr>
            <p:cNvPr id="1286263" name="Line 119"/>
            <p:cNvSpPr>
              <a:spLocks noChangeShapeType="1"/>
            </p:cNvSpPr>
            <p:nvPr/>
          </p:nvSpPr>
          <p:spPr bwMode="auto">
            <a:xfrm>
              <a:off x="3736" y="1112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264" name="Group 120"/>
            <p:cNvGrpSpPr>
              <a:grpSpLocks/>
            </p:cNvGrpSpPr>
            <p:nvPr/>
          </p:nvGrpSpPr>
          <p:grpSpPr bwMode="auto">
            <a:xfrm>
              <a:off x="3538" y="1926"/>
              <a:ext cx="399" cy="180"/>
              <a:chOff x="3538" y="1926"/>
              <a:chExt cx="399" cy="180"/>
            </a:xfrm>
          </p:grpSpPr>
          <p:sp>
            <p:nvSpPr>
              <p:cNvPr id="1286265" name="Oval 121"/>
              <p:cNvSpPr>
                <a:spLocks noChangeArrowheads="1"/>
              </p:cNvSpPr>
              <p:nvPr/>
            </p:nvSpPr>
            <p:spPr bwMode="auto">
              <a:xfrm>
                <a:off x="3571" y="1926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66" name="Rectangle 122"/>
              <p:cNvSpPr>
                <a:spLocks noChangeArrowheads="1"/>
              </p:cNvSpPr>
              <p:nvPr/>
            </p:nvSpPr>
            <p:spPr bwMode="auto">
              <a:xfrm>
                <a:off x="3538" y="1935"/>
                <a:ext cx="39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OpSel</a:t>
                </a:r>
              </a:p>
            </p:txBody>
          </p:sp>
        </p:grpSp>
      </p:grpSp>
      <p:grpSp>
        <p:nvGrpSpPr>
          <p:cNvPr id="1286267" name="Group 123"/>
          <p:cNvGrpSpPr>
            <a:grpSpLocks/>
          </p:cNvGrpSpPr>
          <p:nvPr/>
        </p:nvGrpSpPr>
        <p:grpSpPr bwMode="auto">
          <a:xfrm>
            <a:off x="2286000" y="4257675"/>
            <a:ext cx="3122613" cy="1585913"/>
            <a:chOff x="1440" y="2682"/>
            <a:chExt cx="1967" cy="999"/>
          </a:xfrm>
        </p:grpSpPr>
        <p:grpSp>
          <p:nvGrpSpPr>
            <p:cNvPr id="1286268" name="Group 124"/>
            <p:cNvGrpSpPr>
              <a:grpSpLocks/>
            </p:cNvGrpSpPr>
            <p:nvPr/>
          </p:nvGrpSpPr>
          <p:grpSpPr bwMode="auto">
            <a:xfrm>
              <a:off x="1440" y="2682"/>
              <a:ext cx="1762" cy="999"/>
              <a:chOff x="1440" y="2682"/>
              <a:chExt cx="1762" cy="999"/>
            </a:xfrm>
          </p:grpSpPr>
          <p:sp>
            <p:nvSpPr>
              <p:cNvPr id="1286269" name="Line 125"/>
              <p:cNvSpPr>
                <a:spLocks noChangeShapeType="1"/>
              </p:cNvSpPr>
              <p:nvPr/>
            </p:nvSpPr>
            <p:spPr bwMode="auto">
              <a:xfrm flipV="1">
                <a:off x="2464" y="3000"/>
                <a:ext cx="0" cy="68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0" name="Freeform 126"/>
              <p:cNvSpPr>
                <a:spLocks/>
              </p:cNvSpPr>
              <p:nvPr/>
            </p:nvSpPr>
            <p:spPr bwMode="auto">
              <a:xfrm>
                <a:off x="1440" y="2682"/>
                <a:ext cx="1762" cy="999"/>
              </a:xfrm>
              <a:custGeom>
                <a:avLst/>
                <a:gdLst/>
                <a:ahLst/>
                <a:cxnLst>
                  <a:cxn ang="0">
                    <a:pos x="0" y="206"/>
                  </a:cxn>
                  <a:cxn ang="0">
                    <a:pos x="2" y="999"/>
                  </a:cxn>
                  <a:cxn ang="0">
                    <a:pos x="1762" y="999"/>
                  </a:cxn>
                  <a:cxn ang="0">
                    <a:pos x="1762" y="0"/>
                  </a:cxn>
                </a:cxnLst>
                <a:rect l="0" t="0" r="r" b="b"/>
                <a:pathLst>
                  <a:path w="1762" h="999">
                    <a:moveTo>
                      <a:pt x="0" y="206"/>
                    </a:moveTo>
                    <a:lnTo>
                      <a:pt x="2" y="999"/>
                    </a:lnTo>
                    <a:lnTo>
                      <a:pt x="1762" y="999"/>
                    </a:lnTo>
                    <a:lnTo>
                      <a:pt x="176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86271" name="Group 127"/>
            <p:cNvGrpSpPr>
              <a:grpSpLocks/>
            </p:cNvGrpSpPr>
            <p:nvPr/>
          </p:nvGrpSpPr>
          <p:grpSpPr bwMode="auto">
            <a:xfrm>
              <a:off x="2248" y="3352"/>
              <a:ext cx="419" cy="180"/>
              <a:chOff x="2168" y="3352"/>
              <a:chExt cx="419" cy="180"/>
            </a:xfrm>
          </p:grpSpPr>
          <p:sp>
            <p:nvSpPr>
              <p:cNvPr id="1286272" name="Oval 128"/>
              <p:cNvSpPr>
                <a:spLocks noChangeArrowheads="1"/>
              </p:cNvSpPr>
              <p:nvPr/>
            </p:nvSpPr>
            <p:spPr bwMode="auto">
              <a:xfrm>
                <a:off x="2201" y="3352"/>
                <a:ext cx="364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3" name="Rectangle 129"/>
              <p:cNvSpPr>
                <a:spLocks noChangeArrowheads="1"/>
              </p:cNvSpPr>
              <p:nvPr/>
            </p:nvSpPr>
            <p:spPr bwMode="auto">
              <a:xfrm>
                <a:off x="2168" y="3361"/>
                <a:ext cx="41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ExtSel</a:t>
                </a:r>
              </a:p>
            </p:txBody>
          </p:sp>
        </p:grpSp>
        <p:grpSp>
          <p:nvGrpSpPr>
            <p:cNvPr id="1286274" name="Group 130"/>
            <p:cNvGrpSpPr>
              <a:grpSpLocks/>
            </p:cNvGrpSpPr>
            <p:nvPr/>
          </p:nvGrpSpPr>
          <p:grpSpPr bwMode="auto">
            <a:xfrm>
              <a:off x="2999" y="3352"/>
              <a:ext cx="408" cy="180"/>
              <a:chOff x="2999" y="3352"/>
              <a:chExt cx="408" cy="180"/>
            </a:xfrm>
          </p:grpSpPr>
          <p:sp>
            <p:nvSpPr>
              <p:cNvPr id="1286275" name="Oval 131"/>
              <p:cNvSpPr>
                <a:spLocks noChangeArrowheads="1"/>
              </p:cNvSpPr>
              <p:nvPr/>
            </p:nvSpPr>
            <p:spPr bwMode="auto">
              <a:xfrm>
                <a:off x="2999" y="3352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76" name="Rectangle 132"/>
              <p:cNvSpPr>
                <a:spLocks noChangeArrowheads="1"/>
              </p:cNvSpPr>
              <p:nvPr/>
            </p:nvSpPr>
            <p:spPr bwMode="auto">
              <a:xfrm>
                <a:off x="3028" y="3361"/>
                <a:ext cx="336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BSrc</a:t>
                </a:r>
              </a:p>
            </p:txBody>
          </p:sp>
        </p:grpSp>
      </p:grpSp>
      <p:grpSp>
        <p:nvGrpSpPr>
          <p:cNvPr id="1286277" name="Group 133"/>
          <p:cNvGrpSpPr>
            <a:grpSpLocks/>
          </p:cNvGrpSpPr>
          <p:nvPr/>
        </p:nvGrpSpPr>
        <p:grpSpPr bwMode="auto">
          <a:xfrm>
            <a:off x="6858000" y="1676400"/>
            <a:ext cx="1936750" cy="2349500"/>
            <a:chOff x="4340" y="1104"/>
            <a:chExt cx="1220" cy="1480"/>
          </a:xfrm>
        </p:grpSpPr>
        <p:sp>
          <p:nvSpPr>
            <p:cNvPr id="1286278" name="Line 134"/>
            <p:cNvSpPr>
              <a:spLocks noChangeShapeType="1"/>
            </p:cNvSpPr>
            <p:nvPr/>
          </p:nvSpPr>
          <p:spPr bwMode="auto">
            <a:xfrm>
              <a:off x="4608" y="1104"/>
              <a:ext cx="0" cy="117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6279" name="Freeform 135"/>
            <p:cNvSpPr>
              <a:spLocks/>
            </p:cNvSpPr>
            <p:nvPr/>
          </p:nvSpPr>
          <p:spPr bwMode="auto">
            <a:xfrm>
              <a:off x="4605" y="1938"/>
              <a:ext cx="763" cy="6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86280" name="Group 136"/>
            <p:cNvGrpSpPr>
              <a:grpSpLocks/>
            </p:cNvGrpSpPr>
            <p:nvPr/>
          </p:nvGrpSpPr>
          <p:grpSpPr bwMode="auto">
            <a:xfrm>
              <a:off x="5125" y="2067"/>
              <a:ext cx="435" cy="180"/>
              <a:chOff x="5125" y="2067"/>
              <a:chExt cx="435" cy="180"/>
            </a:xfrm>
          </p:grpSpPr>
          <p:sp>
            <p:nvSpPr>
              <p:cNvPr id="1286281" name="Oval 137"/>
              <p:cNvSpPr>
                <a:spLocks noChangeArrowheads="1"/>
              </p:cNvSpPr>
              <p:nvPr/>
            </p:nvSpPr>
            <p:spPr bwMode="auto">
              <a:xfrm>
                <a:off x="5152" y="2067"/>
                <a:ext cx="408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2" name="Rectangle 138"/>
              <p:cNvSpPr>
                <a:spLocks noChangeArrowheads="1"/>
              </p:cNvSpPr>
              <p:nvPr/>
            </p:nvSpPr>
            <p:spPr bwMode="auto">
              <a:xfrm>
                <a:off x="5125" y="2076"/>
                <a:ext cx="43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WBSrc</a:t>
                </a:r>
              </a:p>
            </p:txBody>
          </p:sp>
        </p:grpSp>
        <p:grpSp>
          <p:nvGrpSpPr>
            <p:cNvPr id="1286283" name="Group 139"/>
            <p:cNvGrpSpPr>
              <a:grpSpLocks/>
            </p:cNvGrpSpPr>
            <p:nvPr/>
          </p:nvGrpSpPr>
          <p:grpSpPr bwMode="auto">
            <a:xfrm>
              <a:off x="4340" y="2007"/>
              <a:ext cx="603" cy="180"/>
              <a:chOff x="4340" y="1959"/>
              <a:chExt cx="603" cy="180"/>
            </a:xfrm>
          </p:grpSpPr>
          <p:sp>
            <p:nvSpPr>
              <p:cNvPr id="1286284" name="Oval 140"/>
              <p:cNvSpPr>
                <a:spLocks noChangeArrowheads="1"/>
              </p:cNvSpPr>
              <p:nvPr/>
            </p:nvSpPr>
            <p:spPr bwMode="auto">
              <a:xfrm>
                <a:off x="4350" y="1959"/>
                <a:ext cx="539" cy="168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86285" name="Rectangle 141"/>
              <p:cNvSpPr>
                <a:spLocks noChangeArrowheads="1"/>
              </p:cNvSpPr>
              <p:nvPr/>
            </p:nvSpPr>
            <p:spPr bwMode="auto">
              <a:xfrm>
                <a:off x="4340" y="1968"/>
                <a:ext cx="60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MemWrite</a:t>
                </a:r>
              </a:p>
            </p:txBody>
          </p:sp>
        </p:grpSp>
      </p:grpSp>
      <p:grpSp>
        <p:nvGrpSpPr>
          <p:cNvPr id="1286286" name="Group 142"/>
          <p:cNvGrpSpPr>
            <a:grpSpLocks/>
          </p:cNvGrpSpPr>
          <p:nvPr/>
        </p:nvGrpSpPr>
        <p:grpSpPr bwMode="auto">
          <a:xfrm>
            <a:off x="3886200" y="2400300"/>
            <a:ext cx="5105400" cy="736600"/>
            <a:chOff x="2448" y="1512"/>
            <a:chExt cx="3216" cy="464"/>
          </a:xfrm>
        </p:grpSpPr>
        <p:grpSp>
          <p:nvGrpSpPr>
            <p:cNvPr id="1286287" name="Group 143"/>
            <p:cNvGrpSpPr>
              <a:grpSpLocks/>
            </p:cNvGrpSpPr>
            <p:nvPr/>
          </p:nvGrpSpPr>
          <p:grpSpPr bwMode="auto">
            <a:xfrm>
              <a:off x="4658" y="1520"/>
              <a:ext cx="1006" cy="264"/>
              <a:chOff x="4658" y="1520"/>
              <a:chExt cx="1006" cy="264"/>
            </a:xfrm>
          </p:grpSpPr>
          <p:sp>
            <p:nvSpPr>
              <p:cNvPr id="1286288" name="Freeform 144"/>
              <p:cNvSpPr>
                <a:spLocks/>
              </p:cNvSpPr>
              <p:nvPr/>
            </p:nvSpPr>
            <p:spPr bwMode="auto">
              <a:xfrm>
                <a:off x="4888" y="1520"/>
                <a:ext cx="776" cy="152"/>
              </a:xfrm>
              <a:custGeom>
                <a:avLst/>
                <a:gdLst/>
                <a:ahLst/>
                <a:cxnLst>
                  <a:cxn ang="0">
                    <a:pos x="776" y="152"/>
                  </a:cxn>
                  <a:cxn ang="0">
                    <a:pos x="0" y="152"/>
                  </a:cxn>
                  <a:cxn ang="0">
                    <a:pos x="0" y="0"/>
                  </a:cxn>
                </a:cxnLst>
                <a:rect l="0" t="0" r="r" b="b"/>
                <a:pathLst>
                  <a:path w="776" h="152">
                    <a:moveTo>
                      <a:pt x="776" y="152"/>
                    </a:moveTo>
                    <a:lnTo>
                      <a:pt x="0" y="152"/>
                    </a:lnTo>
                    <a:lnTo>
                      <a:pt x="0" y="0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89" name="Group 145"/>
              <p:cNvGrpSpPr>
                <a:grpSpLocks/>
              </p:cNvGrpSpPr>
              <p:nvPr/>
            </p:nvGrpSpPr>
            <p:grpSpPr bwMode="auto">
              <a:xfrm>
                <a:off x="4658" y="1604"/>
                <a:ext cx="460" cy="180"/>
                <a:chOff x="4658" y="1524"/>
                <a:chExt cx="460" cy="180"/>
              </a:xfrm>
            </p:grpSpPr>
            <p:sp>
              <p:nvSpPr>
                <p:cNvPr id="1286290" name="Oval 146"/>
                <p:cNvSpPr>
                  <a:spLocks noChangeArrowheads="1"/>
                </p:cNvSpPr>
                <p:nvPr/>
              </p:nvSpPr>
              <p:spPr bwMode="auto">
                <a:xfrm>
                  <a:off x="4685" y="1524"/>
                  <a:ext cx="408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1" name="Rectangle 147"/>
                <p:cNvSpPr>
                  <a:spLocks noChangeArrowheads="1"/>
                </p:cNvSpPr>
                <p:nvPr/>
              </p:nvSpPr>
              <p:spPr bwMode="auto">
                <a:xfrm>
                  <a:off x="4658" y="1533"/>
                  <a:ext cx="46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RegDst</a:t>
                  </a:r>
                </a:p>
              </p:txBody>
            </p:sp>
          </p:grpSp>
        </p:grpSp>
        <p:grpSp>
          <p:nvGrpSpPr>
            <p:cNvPr id="1286292" name="Group 148"/>
            <p:cNvGrpSpPr>
              <a:grpSpLocks/>
            </p:cNvGrpSpPr>
            <p:nvPr/>
          </p:nvGrpSpPr>
          <p:grpSpPr bwMode="auto">
            <a:xfrm>
              <a:off x="2448" y="1512"/>
              <a:ext cx="3216" cy="464"/>
              <a:chOff x="2448" y="1512"/>
              <a:chExt cx="3216" cy="464"/>
            </a:xfrm>
          </p:grpSpPr>
          <p:sp>
            <p:nvSpPr>
              <p:cNvPr id="1286293" name="Freeform 149"/>
              <p:cNvSpPr>
                <a:spLocks/>
              </p:cNvSpPr>
              <p:nvPr/>
            </p:nvSpPr>
            <p:spPr bwMode="auto">
              <a:xfrm>
                <a:off x="2448" y="1512"/>
                <a:ext cx="3216" cy="464"/>
              </a:xfrm>
              <a:custGeom>
                <a:avLst/>
                <a:gdLst/>
                <a:ahLst/>
                <a:cxnLst>
                  <a:cxn ang="0">
                    <a:pos x="3216" y="0"/>
                  </a:cxn>
                  <a:cxn ang="0">
                    <a:pos x="3216" y="296"/>
                  </a:cxn>
                  <a:cxn ang="0">
                    <a:pos x="0" y="296"/>
                  </a:cxn>
                  <a:cxn ang="0">
                    <a:pos x="0" y="464"/>
                  </a:cxn>
                </a:cxnLst>
                <a:rect l="0" t="0" r="r" b="b"/>
                <a:pathLst>
                  <a:path w="3216" h="464">
                    <a:moveTo>
                      <a:pt x="3216" y="0"/>
                    </a:moveTo>
                    <a:lnTo>
                      <a:pt x="3216" y="296"/>
                    </a:lnTo>
                    <a:lnTo>
                      <a:pt x="0" y="296"/>
                    </a:lnTo>
                    <a:lnTo>
                      <a:pt x="0" y="464"/>
                    </a:lnTo>
                  </a:path>
                </a:pathLst>
              </a:custGeom>
              <a:noFill/>
              <a:ln w="952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86294" name="Group 150"/>
              <p:cNvGrpSpPr>
                <a:grpSpLocks/>
              </p:cNvGrpSpPr>
              <p:nvPr/>
            </p:nvGrpSpPr>
            <p:grpSpPr bwMode="auto">
              <a:xfrm>
                <a:off x="2735" y="1730"/>
                <a:ext cx="555" cy="172"/>
                <a:chOff x="2783" y="1690"/>
                <a:chExt cx="555" cy="172"/>
              </a:xfrm>
            </p:grpSpPr>
            <p:sp>
              <p:nvSpPr>
                <p:cNvPr id="1286295" name="Oval 151"/>
                <p:cNvSpPr>
                  <a:spLocks noChangeArrowheads="1"/>
                </p:cNvSpPr>
                <p:nvPr/>
              </p:nvSpPr>
              <p:spPr bwMode="auto">
                <a:xfrm>
                  <a:off x="2793" y="1690"/>
                  <a:ext cx="539" cy="168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6296" name="Rectangle 152"/>
                <p:cNvSpPr>
                  <a:spLocks noChangeArrowheads="1"/>
                </p:cNvSpPr>
                <p:nvPr/>
              </p:nvSpPr>
              <p:spPr bwMode="auto">
                <a:xfrm>
                  <a:off x="2783" y="1691"/>
                  <a:ext cx="555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RegWrite</a:t>
                  </a:r>
                </a:p>
              </p:txBody>
            </p:sp>
          </p:grpSp>
        </p:grpSp>
      </p:grpSp>
      <p:grpSp>
        <p:nvGrpSpPr>
          <p:cNvPr id="1286297" name="Group 153"/>
          <p:cNvGrpSpPr>
            <a:grpSpLocks/>
          </p:cNvGrpSpPr>
          <p:nvPr/>
        </p:nvGrpSpPr>
        <p:grpSpPr bwMode="auto">
          <a:xfrm>
            <a:off x="746125" y="1187450"/>
            <a:ext cx="8208963" cy="366713"/>
            <a:chOff x="470" y="748"/>
            <a:chExt cx="5171" cy="231"/>
          </a:xfrm>
        </p:grpSpPr>
        <p:sp>
          <p:nvSpPr>
            <p:cNvPr id="1286298" name="Text Box 154"/>
            <p:cNvSpPr txBox="1">
              <a:spLocks noChangeArrowheads="1"/>
            </p:cNvSpPr>
            <p:nvPr/>
          </p:nvSpPr>
          <p:spPr bwMode="auto">
            <a:xfrm>
              <a:off x="470" y="748"/>
              <a:ext cx="19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F</a:t>
              </a:r>
            </a:p>
          </p:txBody>
        </p:sp>
        <p:sp>
          <p:nvSpPr>
            <p:cNvPr id="1286299" name="Text Box 155"/>
            <p:cNvSpPr txBox="1">
              <a:spLocks noChangeArrowheads="1"/>
            </p:cNvSpPr>
            <p:nvPr/>
          </p:nvSpPr>
          <p:spPr bwMode="auto">
            <a:xfrm>
              <a:off x="1190" y="74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286300" name="Text Box 156"/>
            <p:cNvSpPr txBox="1">
              <a:spLocks noChangeArrowheads="1"/>
            </p:cNvSpPr>
            <p:nvPr/>
          </p:nvSpPr>
          <p:spPr bwMode="auto">
            <a:xfrm>
              <a:off x="3262" y="74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286301" name="Text Box 157"/>
            <p:cNvSpPr txBox="1">
              <a:spLocks noChangeArrowheads="1"/>
            </p:cNvSpPr>
            <p:nvPr/>
          </p:nvSpPr>
          <p:spPr bwMode="auto">
            <a:xfrm>
              <a:off x="3934" y="74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286302" name="Text Box 158"/>
            <p:cNvSpPr txBox="1">
              <a:spLocks noChangeArrowheads="1"/>
            </p:cNvSpPr>
            <p:nvPr/>
          </p:nvSpPr>
          <p:spPr bwMode="auto">
            <a:xfrm>
              <a:off x="5382" y="74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56127A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286303" name="Text Box 159"/>
          <p:cNvSpPr txBox="1">
            <a:spLocks noChangeArrowheads="1"/>
          </p:cNvSpPr>
          <p:nvPr/>
        </p:nvSpPr>
        <p:spPr bwMode="auto">
          <a:xfrm>
            <a:off x="5791200" y="5562600"/>
            <a:ext cx="304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1" hangingPunct="1"/>
            <a:r>
              <a:rPr lang="en-US" sz="2000">
                <a:solidFill>
                  <a:schemeClr val="tx1"/>
                </a:solidFill>
                <a:latin typeface="Verdana" charset="0"/>
              </a:rPr>
              <a:t>Control Points Need to Be Connected</a:t>
            </a:r>
            <a:endParaRPr lang="en-US" sz="2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8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8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1286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6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86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D411A-011E-F442-923C-DB12FA94DC59}" type="slidenum">
              <a:rPr lang="en-US"/>
              <a:pPr/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5" y="214313"/>
            <a:ext cx="7648575" cy="958850"/>
          </a:xfrm>
        </p:spPr>
        <p:txBody>
          <a:bodyPr/>
          <a:lstStyle/>
          <a:p>
            <a:r>
              <a:rPr lang="en-US" dirty="0" smtClean="0"/>
              <a:t>Instructions interact </a:t>
            </a:r>
            <a:r>
              <a:rPr lang="en-US" dirty="0"/>
              <a:t>with each other in</a:t>
            </a:r>
            <a:r>
              <a:rPr lang="en-US" dirty="0" smtClean="0"/>
              <a:t> pipeline</a:t>
            </a:r>
            <a:endParaRPr lang="en-US" dirty="0"/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1428750"/>
            <a:ext cx="7453312" cy="46783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in the pipeline may need a resource being used by another instruction in the pipeline 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800" i="1" dirty="0">
                <a:solidFill>
                  <a:srgbClr val="FF5050"/>
                </a:solidFill>
              </a:rPr>
              <a:t>structural  hazard</a:t>
            </a:r>
          </a:p>
          <a:p>
            <a:pPr lvl="3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sz="1600" i="1" dirty="0">
              <a:solidFill>
                <a:srgbClr val="FF505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2800" dirty="0"/>
              <a:t>An instruction may depend on something produced by an earlier instruction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a data value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	</a:t>
            </a:r>
            <a:r>
              <a:rPr lang="en-US" sz="2800" dirty="0" err="1">
                <a:sym typeface="Wingdings" charset="2"/>
              </a:rPr>
              <a:t></a:t>
            </a:r>
            <a:r>
              <a:rPr lang="en-US" sz="2800" dirty="0">
                <a:sym typeface="Wingdings" charset="2"/>
              </a:rPr>
              <a:t> </a:t>
            </a:r>
            <a:r>
              <a:rPr lang="en-US" sz="2400" dirty="0">
                <a:solidFill>
                  <a:srgbClr val="FF5050"/>
                </a:solidFill>
              </a:rPr>
              <a:t>data hazard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 sz="2400" dirty="0"/>
              <a:t>Dependence may be for the next instruction’s address</a:t>
            </a:r>
            <a:br>
              <a:rPr lang="en-US" sz="2400" dirty="0"/>
            </a:br>
            <a:r>
              <a:rPr lang="en-US" sz="2400" dirty="0"/>
              <a:t>	</a:t>
            </a:r>
            <a:r>
              <a:rPr lang="en-US" sz="2400" dirty="0" err="1">
                <a:sym typeface="Wingdings" charset="2"/>
              </a:rPr>
              <a:t></a:t>
            </a:r>
            <a:r>
              <a:rPr lang="en-US" sz="2400" dirty="0">
                <a:sym typeface="Wingdings" charset="2"/>
              </a:rPr>
              <a:t> </a:t>
            </a:r>
            <a:r>
              <a:rPr lang="en-US" sz="2400" dirty="0">
                <a:solidFill>
                  <a:srgbClr val="FF5050"/>
                </a:solidFill>
              </a:rPr>
              <a:t>control hazard (branches, exceptions)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717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Structural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Structural hazards occurs when two instruction need same hardware resource at same time</a:t>
            </a:r>
          </a:p>
          <a:p>
            <a:pPr lvl="1"/>
            <a:r>
              <a:rPr lang="en-US" sz="2000" dirty="0" smtClean="0"/>
              <a:t>Can resolve in hardware by stalling newer instruction till older instruction finished with resource</a:t>
            </a:r>
          </a:p>
          <a:p>
            <a:r>
              <a:rPr lang="en-US" sz="2800" dirty="0" smtClean="0"/>
              <a:t>A structural hazard can always be avoided by adding more hardware to design</a:t>
            </a:r>
          </a:p>
          <a:p>
            <a:pPr lvl="1"/>
            <a:r>
              <a:rPr lang="en-US" sz="2000" dirty="0" smtClean="0"/>
              <a:t>E.g., if two instructions both need a port to memory at same time, could avoid hazard by adding second port to memory</a:t>
            </a:r>
          </a:p>
          <a:p>
            <a:r>
              <a:rPr lang="en-US" sz="2600" dirty="0" smtClean="0"/>
              <a:t>Our 5-stage pipe has no structural hazards by design</a:t>
            </a:r>
          </a:p>
          <a:p>
            <a:pPr lvl="1"/>
            <a:r>
              <a:rPr lang="en-US" sz="2000" dirty="0" smtClean="0"/>
              <a:t>Thanks to MIPS ISA, which was designed for pipelining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00C1A-2723-C346-AEA8-EC3F9D6DA410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596900"/>
            <a:ext cx="7835900" cy="6223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Data Hazards</a:t>
            </a:r>
          </a:p>
        </p:txBody>
      </p:sp>
      <p:sp>
        <p:nvSpPr>
          <p:cNvPr id="1288195" name="Rectangle 3"/>
          <p:cNvSpPr>
            <a:spLocks noChangeArrowheads="1"/>
          </p:cNvSpPr>
          <p:nvPr/>
        </p:nvSpPr>
        <p:spPr bwMode="auto">
          <a:xfrm>
            <a:off x="508000" y="5105400"/>
            <a:ext cx="18335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r0 + 10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r1 + 17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88196" name="Rectangle 4"/>
          <p:cNvSpPr>
            <a:spLocks noChangeArrowheads="1"/>
          </p:cNvSpPr>
          <p:nvPr/>
        </p:nvSpPr>
        <p:spPr bwMode="auto">
          <a:xfrm>
            <a:off x="5613400" y="5664200"/>
            <a:ext cx="280035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>
                <a:solidFill>
                  <a:srgbClr val="FF0000"/>
                </a:solidFill>
                <a:latin typeface="Verdana" charset="0"/>
              </a:rPr>
              <a:t>r1 is stale. Oops!</a:t>
            </a:r>
          </a:p>
        </p:txBody>
      </p:sp>
      <p:sp>
        <p:nvSpPr>
          <p:cNvPr id="1288197" name="Text Box 5"/>
          <p:cNvSpPr txBox="1">
            <a:spLocks noChangeArrowheads="1"/>
          </p:cNvSpPr>
          <p:nvPr/>
        </p:nvSpPr>
        <p:spPr bwMode="auto">
          <a:xfrm>
            <a:off x="5368925" y="1357313"/>
            <a:ext cx="10652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sp>
        <p:nvSpPr>
          <p:cNvPr id="1288198" name="Text Box 6"/>
          <p:cNvSpPr txBox="1">
            <a:spLocks noChangeArrowheads="1"/>
          </p:cNvSpPr>
          <p:nvPr/>
        </p:nvSpPr>
        <p:spPr bwMode="auto">
          <a:xfrm>
            <a:off x="2165350" y="1382713"/>
            <a:ext cx="1462088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>
                <a:solidFill>
                  <a:srgbClr val="FF0000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r1</a:t>
            </a:r>
            <a:r>
              <a:rPr lang="en-US" sz="2000">
                <a:solidFill>
                  <a:srgbClr val="FF0000"/>
                </a:solidFill>
                <a:latin typeface="Symbol" charset="2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charset="0"/>
              </a:rPr>
              <a:t>…</a:t>
            </a:r>
          </a:p>
        </p:txBody>
      </p:sp>
      <p:grpSp>
        <p:nvGrpSpPr>
          <p:cNvPr id="1288199" name="Group 7"/>
          <p:cNvGrpSpPr>
            <a:grpSpLocks/>
          </p:cNvGrpSpPr>
          <p:nvPr/>
        </p:nvGrpSpPr>
        <p:grpSpPr bwMode="auto">
          <a:xfrm>
            <a:off x="381000" y="1460500"/>
            <a:ext cx="8675688" cy="3481388"/>
            <a:chOff x="240" y="920"/>
            <a:chExt cx="5465" cy="2193"/>
          </a:xfrm>
        </p:grpSpPr>
        <p:grpSp>
          <p:nvGrpSpPr>
            <p:cNvPr id="1288200" name="Group 8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88201" name="Group 9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88202" name="Group 10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8820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4" name="Freeform 12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0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06" name="Freeform 14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7" name="Line 15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08" name="Line 16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09" name="Group 17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8821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1" name="Freeform 19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88213" name="Group 21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8821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5" name="Freeform 23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1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88217" name="Group 25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88218" name="Freeform 26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19" name="Group 27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88220" name="Freeform 28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21" name="Line 29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88222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88223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88224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88225" name="Group 33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88226" name="Freeform 34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7" name="Line 35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8" name="Line 36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29" name="Freeform 37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0" name="Freeform 38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1" name="Freeform 39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2" name="Freeform 40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3" name="Freeform 41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4" name="Freeform 42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5" name="Freeform 43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6" name="Freeform 44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7" name="Freeform 45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8" name="Freeform 46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39" name="Freeform 47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0" name="Freeform 48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1" name="Oval 49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2" name="Oval 50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43" name="Freeform 51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44" name="Group 52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88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6" name="Line 54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8824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49" name="Freeform 57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88250" name="Line 58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51" name="Group 59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88252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3" name="Freeform 61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4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88255" name="Group 63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88256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7" name="Freeform 65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58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88259" name="Group 67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88260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1" name="Freeform 69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2" name="Group 70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88263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4" name="Freeform 72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5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88266" name="Group 74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88267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68" name="Freeform 76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69" name="Group 77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88270" name="Line 7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1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2" name="Freeform 80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88274" name="Rectangle 82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88275" name="Rectangle 83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88276" name="Line 84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77" name="Group 85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88278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7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28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8828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88282" name="Group 90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8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88284" name="Freeform 92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86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88287" name="Line 95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288" name="Group 96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88289" name="Line 97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0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1" name="Freeform 99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29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8829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88295" name="Freeform 103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82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88297" name="Freeform 105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88298" name="Group 106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88299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00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88301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88302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88303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88304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88305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88306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88307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08" name="Freeform 116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88309" name="Group 117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88310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1" name="Line 119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2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88313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88314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88315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88316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88317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88318" name="Freeform 126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88319" name="Freeform 127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0" name="Freeform 128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1" name="Freeform 129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2" name="Freeform 130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3" name="Freeform 131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8324" name="Freeform 132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8196" grpId="0" autoUpdateAnimBg="0"/>
      <p:bldP spid="1288197" grpId="0" autoUpdateAnimBg="0"/>
      <p:bldP spid="128819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C9983-9F63-2F49-B33E-95A5446CAEE3}" type="slidenum">
              <a:rPr lang="en-US"/>
              <a:pPr/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PS 1 out Tuesday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Lab 1 out today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Scott Beamer will run section reviewing lab 1 at 2pm in 320 Soda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49C9-63E0-F541-8AD3-707952F3CD93}" type="slidenum">
              <a:rPr lang="en-US"/>
              <a:pPr/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8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(1)</a:t>
            </a:r>
          </a:p>
        </p:txBody>
      </p:sp>
      <p:sp>
        <p:nvSpPr>
          <p:cNvPr id="1289219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1: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Wait for the result to be available by freezing earlier pipeline stages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i="1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Verdana" charset="0"/>
              </a:rPr>
              <a:t>interlocks</a:t>
            </a:r>
            <a:endParaRPr lang="en-US" sz="2400" dirty="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12048-EAB1-5C42-B096-D70180C6010A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Last time in Lecture 3</a:t>
            </a:r>
          </a:p>
        </p:txBody>
      </p:sp>
      <p:sp>
        <p:nvSpPr>
          <p:cNvPr id="1277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Microcoding</a:t>
            </a:r>
            <a:r>
              <a:rPr lang="en-US" dirty="0"/>
              <a:t> became less attractive as gap between RAM and ROM speeds reduced</a:t>
            </a:r>
          </a:p>
          <a:p>
            <a:r>
              <a:rPr lang="en-US" dirty="0"/>
              <a:t>Complex instruction sets difficult to pipeline, so difficult to increase performance as gate count grew</a:t>
            </a:r>
          </a:p>
          <a:p>
            <a:r>
              <a:rPr lang="en-US" dirty="0"/>
              <a:t>Iron-law explains architecture design space</a:t>
            </a:r>
          </a:p>
          <a:p>
            <a:pPr lvl="1"/>
            <a:r>
              <a:rPr lang="en-US" dirty="0"/>
              <a:t>Trade instructions/program, cycles/instruction, and time/cycle</a:t>
            </a:r>
          </a:p>
          <a:p>
            <a:r>
              <a:rPr lang="en-US" dirty="0"/>
              <a:t>Load-Store RISC </a:t>
            </a:r>
            <a:r>
              <a:rPr lang="en-US" dirty="0" err="1"/>
              <a:t>ISAs</a:t>
            </a:r>
            <a:r>
              <a:rPr lang="en-US" dirty="0"/>
              <a:t> designed for efficient pipelined implementations</a:t>
            </a:r>
          </a:p>
          <a:p>
            <a:pPr lvl="1"/>
            <a:r>
              <a:rPr lang="en-US" dirty="0"/>
              <a:t>Very similar to vertical microcode</a:t>
            </a:r>
          </a:p>
          <a:p>
            <a:pPr lvl="1"/>
            <a:r>
              <a:rPr lang="en-US" dirty="0"/>
              <a:t>Inspired by earlier Cray </a:t>
            </a:r>
            <a:r>
              <a:rPr lang="en-US" dirty="0" smtClean="0"/>
              <a:t>machines (more on these later)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17B79-A92D-4142-85A9-834D882E5EF7}" type="slidenum">
              <a:rPr lang="en-US"/>
              <a:pPr/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Feedback to Resolve Hazards</a:t>
            </a:r>
          </a:p>
        </p:txBody>
      </p:sp>
      <p:sp>
        <p:nvSpPr>
          <p:cNvPr id="129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0313" y="4108450"/>
            <a:ext cx="7326312" cy="1008063"/>
          </a:xfrm>
        </p:spPr>
        <p:txBody>
          <a:bodyPr/>
          <a:lstStyle/>
          <a:p>
            <a:pPr marL="342900" indent="-342900">
              <a:spcBef>
                <a:spcPct val="0"/>
              </a:spcBef>
            </a:pPr>
            <a:r>
              <a:rPr lang="en-US" dirty="0"/>
              <a:t>Later stages provide dependence information to earlier stages which can </a:t>
            </a:r>
            <a:r>
              <a:rPr lang="en-US" i="1" dirty="0"/>
              <a:t>stall (or kill) instructions</a:t>
            </a:r>
            <a:r>
              <a:rPr lang="en-US" dirty="0"/>
              <a:t> </a:t>
            </a:r>
          </a:p>
        </p:txBody>
      </p:sp>
      <p:sp>
        <p:nvSpPr>
          <p:cNvPr id="1290244" name="Freeform 4"/>
          <p:cNvSpPr>
            <a:spLocks/>
          </p:cNvSpPr>
          <p:nvPr/>
        </p:nvSpPr>
        <p:spPr bwMode="auto">
          <a:xfrm>
            <a:off x="1893888" y="1811338"/>
            <a:ext cx="2046287" cy="446087"/>
          </a:xfrm>
          <a:custGeom>
            <a:avLst/>
            <a:gdLst/>
            <a:ahLst/>
            <a:cxnLst>
              <a:cxn ang="0">
                <a:pos x="1288" y="280"/>
              </a:cxn>
              <a:cxn ang="0">
                <a:pos x="1288" y="0"/>
              </a:cxn>
              <a:cxn ang="0">
                <a:pos x="0" y="0"/>
              </a:cxn>
              <a:cxn ang="0">
                <a:pos x="0" y="192"/>
              </a:cxn>
            </a:cxnLst>
            <a:rect l="0" t="0" r="r" b="b"/>
            <a:pathLst>
              <a:path w="1289" h="281">
                <a:moveTo>
                  <a:pt x="1288" y="280"/>
                </a:moveTo>
                <a:lnTo>
                  <a:pt x="1288" y="0"/>
                </a:lnTo>
                <a:lnTo>
                  <a:pt x="0" y="0"/>
                </a:lnTo>
                <a:lnTo>
                  <a:pt x="0" y="192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0245" name="Group 5"/>
          <p:cNvGrpSpPr>
            <a:grpSpLocks/>
          </p:cNvGrpSpPr>
          <p:nvPr/>
        </p:nvGrpSpPr>
        <p:grpSpPr bwMode="auto">
          <a:xfrm>
            <a:off x="1728788" y="1633538"/>
            <a:ext cx="3836987" cy="611187"/>
            <a:chOff x="1089" y="1029"/>
            <a:chExt cx="2417" cy="385"/>
          </a:xfrm>
        </p:grpSpPr>
        <p:sp>
          <p:nvSpPr>
            <p:cNvPr id="1290246" name="Freeform 6"/>
            <p:cNvSpPr>
              <a:spLocks/>
            </p:cNvSpPr>
            <p:nvPr/>
          </p:nvSpPr>
          <p:spPr bwMode="auto">
            <a:xfrm>
              <a:off x="2225" y="1029"/>
              <a:ext cx="1281" cy="385"/>
            </a:xfrm>
            <a:custGeom>
              <a:avLst/>
              <a:gdLst/>
              <a:ahLst/>
              <a:cxnLst>
                <a:cxn ang="0">
                  <a:pos x="1280" y="384"/>
                </a:cxn>
                <a:cxn ang="0">
                  <a:pos x="1280" y="0"/>
                </a:cxn>
                <a:cxn ang="0">
                  <a:pos x="0" y="0"/>
                </a:cxn>
                <a:cxn ang="0">
                  <a:pos x="0" y="304"/>
                </a:cxn>
              </a:cxnLst>
              <a:rect l="0" t="0" r="r" b="b"/>
              <a:pathLst>
                <a:path w="1281" h="385">
                  <a:moveTo>
                    <a:pt x="1280" y="384"/>
                  </a:moveTo>
                  <a:lnTo>
                    <a:pt x="1280" y="0"/>
                  </a:lnTo>
                  <a:lnTo>
                    <a:pt x="0" y="0"/>
                  </a:lnTo>
                  <a:lnTo>
                    <a:pt x="0" y="30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47" name="Freeform 7"/>
            <p:cNvSpPr>
              <a:spLocks/>
            </p:cNvSpPr>
            <p:nvPr/>
          </p:nvSpPr>
          <p:spPr bwMode="auto">
            <a:xfrm>
              <a:off x="1089" y="1029"/>
              <a:ext cx="1137" cy="273"/>
            </a:xfrm>
            <a:custGeom>
              <a:avLst/>
              <a:gdLst/>
              <a:ahLst/>
              <a:cxnLst>
                <a:cxn ang="0">
                  <a:pos x="1136" y="0"/>
                </a:cxn>
                <a:cxn ang="0">
                  <a:pos x="0" y="0"/>
                </a:cxn>
                <a:cxn ang="0">
                  <a:pos x="0" y="272"/>
                </a:cxn>
              </a:cxnLst>
              <a:rect l="0" t="0" r="r" b="b"/>
              <a:pathLst>
                <a:path w="1137" h="273">
                  <a:moveTo>
                    <a:pt x="1136" y="0"/>
                  </a:moveTo>
                  <a:lnTo>
                    <a:pt x="0" y="0"/>
                  </a:lnTo>
                  <a:lnTo>
                    <a:pt x="0" y="27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48" name="Group 8"/>
          <p:cNvGrpSpPr>
            <a:grpSpLocks/>
          </p:cNvGrpSpPr>
          <p:nvPr/>
        </p:nvGrpSpPr>
        <p:grpSpPr bwMode="auto">
          <a:xfrm>
            <a:off x="1576388" y="1443038"/>
            <a:ext cx="5602287" cy="801687"/>
            <a:chOff x="993" y="909"/>
            <a:chExt cx="3529" cy="505"/>
          </a:xfrm>
        </p:grpSpPr>
        <p:sp>
          <p:nvSpPr>
            <p:cNvPr id="1290249" name="Freeform 9"/>
            <p:cNvSpPr>
              <a:spLocks/>
            </p:cNvSpPr>
            <p:nvPr/>
          </p:nvSpPr>
          <p:spPr bwMode="auto">
            <a:xfrm>
              <a:off x="993" y="909"/>
              <a:ext cx="3529" cy="505"/>
            </a:xfrm>
            <a:custGeom>
              <a:avLst/>
              <a:gdLst/>
              <a:ahLst/>
              <a:cxnLst>
                <a:cxn ang="0">
                  <a:pos x="3528" y="504"/>
                </a:cxn>
                <a:cxn ang="0">
                  <a:pos x="3528" y="0"/>
                </a:cxn>
                <a:cxn ang="0">
                  <a:pos x="0" y="0"/>
                </a:cxn>
                <a:cxn ang="0">
                  <a:pos x="0" y="408"/>
                </a:cxn>
              </a:cxnLst>
              <a:rect l="0" t="0" r="r" b="b"/>
              <a:pathLst>
                <a:path w="3529" h="505">
                  <a:moveTo>
                    <a:pt x="3528" y="504"/>
                  </a:moveTo>
                  <a:lnTo>
                    <a:pt x="3528" y="0"/>
                  </a:lnTo>
                  <a:lnTo>
                    <a:pt x="0" y="0"/>
                  </a:lnTo>
                  <a:lnTo>
                    <a:pt x="0" y="40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0" name="Freeform 10"/>
            <p:cNvSpPr>
              <a:spLocks/>
            </p:cNvSpPr>
            <p:nvPr/>
          </p:nvSpPr>
          <p:spPr bwMode="auto">
            <a:xfrm>
              <a:off x="2113" y="917"/>
              <a:ext cx="1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</a:cxnLst>
              <a:rect l="0" t="0" r="r" b="b"/>
              <a:pathLst>
                <a:path w="1" h="385">
                  <a:moveTo>
                    <a:pt x="0" y="0"/>
                  </a:moveTo>
                  <a:lnTo>
                    <a:pt x="0" y="38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1" name="Freeform 11"/>
            <p:cNvSpPr>
              <a:spLocks/>
            </p:cNvSpPr>
            <p:nvPr/>
          </p:nvSpPr>
          <p:spPr bwMode="auto">
            <a:xfrm flipH="1">
              <a:off x="3118" y="917"/>
              <a:ext cx="27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16"/>
                </a:cxn>
              </a:cxnLst>
              <a:rect l="0" t="0" r="r" b="b"/>
              <a:pathLst>
                <a:path w="1" h="417">
                  <a:moveTo>
                    <a:pt x="0" y="0"/>
                  </a:moveTo>
                  <a:lnTo>
                    <a:pt x="0" y="416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52" name="Group 12"/>
          <p:cNvGrpSpPr>
            <a:grpSpLocks/>
          </p:cNvGrpSpPr>
          <p:nvPr/>
        </p:nvGrpSpPr>
        <p:grpSpPr bwMode="auto">
          <a:xfrm>
            <a:off x="1457325" y="2082800"/>
            <a:ext cx="844550" cy="682625"/>
            <a:chOff x="918" y="1312"/>
            <a:chExt cx="532" cy="430"/>
          </a:xfrm>
        </p:grpSpPr>
        <p:sp>
          <p:nvSpPr>
            <p:cNvPr id="1290253" name="Freeform 13"/>
            <p:cNvSpPr>
              <a:spLocks/>
            </p:cNvSpPr>
            <p:nvPr/>
          </p:nvSpPr>
          <p:spPr bwMode="auto">
            <a:xfrm>
              <a:off x="1265" y="1421"/>
              <a:ext cx="185" cy="289"/>
            </a:xfrm>
            <a:custGeom>
              <a:avLst/>
              <a:gdLst/>
              <a:ahLst/>
              <a:cxnLst>
                <a:cxn ang="0">
                  <a:pos x="184" y="288"/>
                </a:cxn>
                <a:cxn ang="0">
                  <a:pos x="184" y="0"/>
                </a:cxn>
                <a:cxn ang="0">
                  <a:pos x="0" y="0"/>
                </a:cxn>
              </a:cxnLst>
              <a:rect l="0" t="0" r="r" b="b"/>
              <a:pathLst>
                <a:path w="185" h="289">
                  <a:moveTo>
                    <a:pt x="184" y="288"/>
                  </a:moveTo>
                  <a:lnTo>
                    <a:pt x="184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54" name="Freeform 14"/>
            <p:cNvSpPr>
              <a:spLocks/>
            </p:cNvSpPr>
            <p:nvPr/>
          </p:nvSpPr>
          <p:spPr bwMode="auto">
            <a:xfrm>
              <a:off x="1089" y="1549"/>
              <a:ext cx="1" cy="1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2"/>
                </a:cxn>
              </a:cxnLst>
              <a:rect l="0" t="0" r="r" b="b"/>
              <a:pathLst>
                <a:path w="1" h="193">
                  <a:moveTo>
                    <a:pt x="0" y="0"/>
                  </a:moveTo>
                  <a:lnTo>
                    <a:pt x="0" y="19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55" name="Group 15"/>
            <p:cNvGrpSpPr>
              <a:grpSpLocks/>
            </p:cNvGrpSpPr>
            <p:nvPr/>
          </p:nvGrpSpPr>
          <p:grpSpPr bwMode="auto">
            <a:xfrm>
              <a:off x="918" y="1312"/>
              <a:ext cx="357" cy="229"/>
              <a:chOff x="502" y="1656"/>
              <a:chExt cx="357" cy="229"/>
            </a:xfrm>
          </p:grpSpPr>
          <p:sp>
            <p:nvSpPr>
              <p:cNvPr id="1290256" name="Oval 16"/>
              <p:cNvSpPr>
                <a:spLocks noChangeArrowheads="1"/>
              </p:cNvSpPr>
              <p:nvPr/>
            </p:nvSpPr>
            <p:spPr bwMode="auto">
              <a:xfrm>
                <a:off x="505" y="1661"/>
                <a:ext cx="336" cy="224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57" name="Rectangle 17"/>
              <p:cNvSpPr>
                <a:spLocks noChangeArrowheads="1"/>
              </p:cNvSpPr>
              <p:nvPr/>
            </p:nvSpPr>
            <p:spPr bwMode="auto">
              <a:xfrm>
                <a:off x="502" y="1656"/>
                <a:ext cx="357" cy="229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  <a:latin typeface="Verdana" charset="0"/>
                  </a:rPr>
                  <a:t>FB</a:t>
                </a:r>
                <a:r>
                  <a:rPr lang="en-US" sz="1800" baseline="-25000">
                    <a:solidFill>
                      <a:schemeClr val="tx1"/>
                    </a:solidFill>
                    <a:latin typeface="Verdana" charset="0"/>
                  </a:rPr>
                  <a:t>1</a:t>
                </a:r>
              </a:p>
            </p:txBody>
          </p:sp>
        </p:grpSp>
      </p:grpSp>
      <p:grpSp>
        <p:nvGrpSpPr>
          <p:cNvPr id="1290258" name="Group 18"/>
          <p:cNvGrpSpPr>
            <a:grpSpLocks/>
          </p:cNvGrpSpPr>
          <p:nvPr/>
        </p:nvGrpSpPr>
        <p:grpSpPr bwMode="auto">
          <a:xfrm>
            <a:off x="1338263" y="2714625"/>
            <a:ext cx="6851650" cy="898525"/>
            <a:chOff x="843" y="1710"/>
            <a:chExt cx="4316" cy="566"/>
          </a:xfrm>
        </p:grpSpPr>
        <p:sp>
          <p:nvSpPr>
            <p:cNvPr id="1290259" name="Rectangle 19"/>
            <p:cNvSpPr>
              <a:spLocks noChangeArrowheads="1"/>
            </p:cNvSpPr>
            <p:nvPr/>
          </p:nvSpPr>
          <p:spPr bwMode="auto">
            <a:xfrm>
              <a:off x="1386" y="1716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0" name="Rectangle 20"/>
            <p:cNvSpPr>
              <a:spLocks noChangeArrowheads="1"/>
            </p:cNvSpPr>
            <p:nvPr/>
          </p:nvSpPr>
          <p:spPr bwMode="auto">
            <a:xfrm>
              <a:off x="2032" y="1755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1" name="Line 21"/>
            <p:cNvSpPr>
              <a:spLocks noChangeShapeType="1"/>
            </p:cNvSpPr>
            <p:nvPr/>
          </p:nvSpPr>
          <p:spPr bwMode="auto">
            <a:xfrm>
              <a:off x="1885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2" name="Rectangle 22"/>
            <p:cNvSpPr>
              <a:spLocks noChangeArrowheads="1"/>
            </p:cNvSpPr>
            <p:nvPr/>
          </p:nvSpPr>
          <p:spPr bwMode="auto">
            <a:xfrm>
              <a:off x="2410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3" name="Rectangle 23"/>
            <p:cNvSpPr>
              <a:spLocks noChangeArrowheads="1"/>
            </p:cNvSpPr>
            <p:nvPr/>
          </p:nvSpPr>
          <p:spPr bwMode="auto">
            <a:xfrm>
              <a:off x="3057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4" name="Line 24"/>
            <p:cNvSpPr>
              <a:spLocks noChangeShapeType="1"/>
            </p:cNvSpPr>
            <p:nvPr/>
          </p:nvSpPr>
          <p:spPr bwMode="auto">
            <a:xfrm>
              <a:off x="2909" y="1996"/>
              <a:ext cx="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5" name="Rectangle 25"/>
            <p:cNvSpPr>
              <a:spLocks noChangeArrowheads="1"/>
            </p:cNvSpPr>
            <p:nvPr/>
          </p:nvSpPr>
          <p:spPr bwMode="auto">
            <a:xfrm>
              <a:off x="3434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6" name="Rectangle 26"/>
            <p:cNvSpPr>
              <a:spLocks noChangeArrowheads="1"/>
            </p:cNvSpPr>
            <p:nvPr/>
          </p:nvSpPr>
          <p:spPr bwMode="auto">
            <a:xfrm>
              <a:off x="4081" y="1748"/>
              <a:ext cx="156" cy="47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7" name="Line 27"/>
            <p:cNvSpPr>
              <a:spLocks noChangeShapeType="1"/>
            </p:cNvSpPr>
            <p:nvPr/>
          </p:nvSpPr>
          <p:spPr bwMode="auto">
            <a:xfrm>
              <a:off x="3910" y="1996"/>
              <a:ext cx="16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8" name="Rectangle 28"/>
            <p:cNvSpPr>
              <a:spLocks noChangeArrowheads="1"/>
            </p:cNvSpPr>
            <p:nvPr/>
          </p:nvSpPr>
          <p:spPr bwMode="auto">
            <a:xfrm>
              <a:off x="4458" y="1710"/>
              <a:ext cx="483" cy="56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69" name="Line 29"/>
            <p:cNvSpPr>
              <a:spLocks noChangeShapeType="1"/>
            </p:cNvSpPr>
            <p:nvPr/>
          </p:nvSpPr>
          <p:spPr bwMode="auto">
            <a:xfrm>
              <a:off x="4957" y="1996"/>
              <a:ext cx="20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0" name="Rectangle 30"/>
            <p:cNvSpPr>
              <a:spLocks noChangeArrowheads="1"/>
            </p:cNvSpPr>
            <p:nvPr/>
          </p:nvSpPr>
          <p:spPr bwMode="auto">
            <a:xfrm>
              <a:off x="1021" y="1752"/>
              <a:ext cx="157" cy="47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1" name="Rectangle 31"/>
            <p:cNvSpPr>
              <a:spLocks noChangeArrowheads="1"/>
            </p:cNvSpPr>
            <p:nvPr/>
          </p:nvSpPr>
          <p:spPr bwMode="auto">
            <a:xfrm>
              <a:off x="1381" y="1797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290272" name="Rectangle 32"/>
            <p:cNvSpPr>
              <a:spLocks noChangeArrowheads="1"/>
            </p:cNvSpPr>
            <p:nvPr/>
          </p:nvSpPr>
          <p:spPr bwMode="auto">
            <a:xfrm>
              <a:off x="2411" y="179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290273" name="Rectangle 33"/>
            <p:cNvSpPr>
              <a:spLocks noChangeArrowheads="1"/>
            </p:cNvSpPr>
            <p:nvPr/>
          </p:nvSpPr>
          <p:spPr bwMode="auto">
            <a:xfrm>
              <a:off x="3435" y="1772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290274" name="Rectangle 34"/>
            <p:cNvSpPr>
              <a:spLocks noChangeArrowheads="1"/>
            </p:cNvSpPr>
            <p:nvPr/>
          </p:nvSpPr>
          <p:spPr bwMode="auto">
            <a:xfrm>
              <a:off x="4466" y="1778"/>
              <a:ext cx="530" cy="43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stage</a:t>
              </a:r>
            </a:p>
            <a:p>
              <a:pPr algn="ctr" defTabSz="585788"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290275" name="Line 35"/>
            <p:cNvSpPr>
              <a:spLocks noChangeShapeType="1"/>
            </p:cNvSpPr>
            <p:nvPr/>
          </p:nvSpPr>
          <p:spPr bwMode="auto">
            <a:xfrm flipV="1">
              <a:off x="1178" y="1994"/>
              <a:ext cx="22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6" name="Line 36"/>
            <p:cNvSpPr>
              <a:spLocks noChangeShapeType="1"/>
            </p:cNvSpPr>
            <p:nvPr/>
          </p:nvSpPr>
          <p:spPr bwMode="auto">
            <a:xfrm flipV="1">
              <a:off x="4241" y="1994"/>
              <a:ext cx="219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7" name="Line 37"/>
            <p:cNvSpPr>
              <a:spLocks noChangeShapeType="1"/>
            </p:cNvSpPr>
            <p:nvPr/>
          </p:nvSpPr>
          <p:spPr bwMode="auto">
            <a:xfrm flipV="1">
              <a:off x="3218" y="1994"/>
              <a:ext cx="208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8" name="Line 38"/>
            <p:cNvSpPr>
              <a:spLocks noChangeShapeType="1"/>
            </p:cNvSpPr>
            <p:nvPr/>
          </p:nvSpPr>
          <p:spPr bwMode="auto">
            <a:xfrm flipV="1">
              <a:off x="2186" y="1994"/>
              <a:ext cx="224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0279" name="Line 39"/>
            <p:cNvSpPr>
              <a:spLocks noChangeShapeType="1"/>
            </p:cNvSpPr>
            <p:nvPr/>
          </p:nvSpPr>
          <p:spPr bwMode="auto">
            <a:xfrm>
              <a:off x="843" y="1996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0280" name="Group 40"/>
          <p:cNvGrpSpPr>
            <a:grpSpLocks/>
          </p:cNvGrpSpPr>
          <p:nvPr/>
        </p:nvGrpSpPr>
        <p:grpSpPr bwMode="auto">
          <a:xfrm>
            <a:off x="2909888" y="2082800"/>
            <a:ext cx="1030287" cy="695325"/>
            <a:chOff x="1833" y="1312"/>
            <a:chExt cx="649" cy="438"/>
          </a:xfrm>
        </p:grpSpPr>
        <p:sp>
          <p:nvSpPr>
            <p:cNvPr id="1290281" name="Freeform 41"/>
            <p:cNvSpPr>
              <a:spLocks/>
            </p:cNvSpPr>
            <p:nvPr/>
          </p:nvSpPr>
          <p:spPr bwMode="auto">
            <a:xfrm>
              <a:off x="183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82" name="Group 42"/>
            <p:cNvGrpSpPr>
              <a:grpSpLocks/>
            </p:cNvGrpSpPr>
            <p:nvPr/>
          </p:nvGrpSpPr>
          <p:grpSpPr bwMode="auto">
            <a:xfrm>
              <a:off x="1966" y="1312"/>
              <a:ext cx="516" cy="438"/>
              <a:chOff x="1966" y="1312"/>
              <a:chExt cx="516" cy="438"/>
            </a:xfrm>
          </p:grpSpPr>
          <p:sp>
            <p:nvSpPr>
              <p:cNvPr id="1290283" name="Freeform 43"/>
              <p:cNvSpPr>
                <a:spLocks/>
              </p:cNvSpPr>
              <p:nvPr/>
            </p:nvSpPr>
            <p:spPr bwMode="auto">
              <a:xfrm>
                <a:off x="229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84" name="Freeform 44"/>
              <p:cNvSpPr>
                <a:spLocks/>
              </p:cNvSpPr>
              <p:nvPr/>
            </p:nvSpPr>
            <p:spPr bwMode="auto">
              <a:xfrm>
                <a:off x="2113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85" name="Group 45"/>
              <p:cNvGrpSpPr>
                <a:grpSpLocks/>
              </p:cNvGrpSpPr>
              <p:nvPr/>
            </p:nvGrpSpPr>
            <p:grpSpPr bwMode="auto">
              <a:xfrm>
                <a:off x="1966" y="1312"/>
                <a:ext cx="357" cy="229"/>
                <a:chOff x="502" y="1656"/>
                <a:chExt cx="357" cy="229"/>
              </a:xfrm>
            </p:grpSpPr>
            <p:sp>
              <p:nvSpPr>
                <p:cNvPr id="1290286" name="Oval 46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87" name="Rectangle 47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2</a:t>
                  </a:r>
                </a:p>
              </p:txBody>
            </p:sp>
          </p:grpSp>
        </p:grpSp>
      </p:grpSp>
      <p:grpSp>
        <p:nvGrpSpPr>
          <p:cNvPr id="1290288" name="Group 48"/>
          <p:cNvGrpSpPr>
            <a:grpSpLocks/>
          </p:cNvGrpSpPr>
          <p:nvPr/>
        </p:nvGrpSpPr>
        <p:grpSpPr bwMode="auto">
          <a:xfrm>
            <a:off x="4535488" y="2082800"/>
            <a:ext cx="1030287" cy="695325"/>
            <a:chOff x="2857" y="1312"/>
            <a:chExt cx="649" cy="438"/>
          </a:xfrm>
        </p:grpSpPr>
        <p:sp>
          <p:nvSpPr>
            <p:cNvPr id="1290289" name="Freeform 49"/>
            <p:cNvSpPr>
              <a:spLocks/>
            </p:cNvSpPr>
            <p:nvPr/>
          </p:nvSpPr>
          <p:spPr bwMode="auto">
            <a:xfrm>
              <a:off x="2857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0" name="Group 50"/>
            <p:cNvGrpSpPr>
              <a:grpSpLocks/>
            </p:cNvGrpSpPr>
            <p:nvPr/>
          </p:nvGrpSpPr>
          <p:grpSpPr bwMode="auto">
            <a:xfrm>
              <a:off x="2998" y="1312"/>
              <a:ext cx="508" cy="438"/>
              <a:chOff x="2998" y="1312"/>
              <a:chExt cx="508" cy="438"/>
            </a:xfrm>
          </p:grpSpPr>
          <p:sp>
            <p:nvSpPr>
              <p:cNvPr id="1290291" name="Freeform 51"/>
              <p:cNvSpPr>
                <a:spLocks/>
              </p:cNvSpPr>
              <p:nvPr/>
            </p:nvSpPr>
            <p:spPr bwMode="auto">
              <a:xfrm>
                <a:off x="3321" y="1413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292" name="Freeform 52"/>
              <p:cNvSpPr>
                <a:spLocks/>
              </p:cNvSpPr>
              <p:nvPr/>
            </p:nvSpPr>
            <p:spPr bwMode="auto">
              <a:xfrm>
                <a:off x="3137" y="1549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293" name="Group 53"/>
              <p:cNvGrpSpPr>
                <a:grpSpLocks/>
              </p:cNvGrpSpPr>
              <p:nvPr/>
            </p:nvGrpSpPr>
            <p:grpSpPr bwMode="auto">
              <a:xfrm>
                <a:off x="2998" y="1312"/>
                <a:ext cx="357" cy="229"/>
                <a:chOff x="502" y="1656"/>
                <a:chExt cx="357" cy="229"/>
              </a:xfrm>
            </p:grpSpPr>
            <p:sp>
              <p:nvSpPr>
                <p:cNvPr id="1290294" name="Oval 54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295" name="Rectangle 55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3</a:t>
                  </a:r>
                </a:p>
              </p:txBody>
            </p:sp>
          </p:grpSp>
        </p:grpSp>
      </p:grpSp>
      <p:grpSp>
        <p:nvGrpSpPr>
          <p:cNvPr id="1290296" name="Group 56"/>
          <p:cNvGrpSpPr>
            <a:grpSpLocks/>
          </p:cNvGrpSpPr>
          <p:nvPr/>
        </p:nvGrpSpPr>
        <p:grpSpPr bwMode="auto">
          <a:xfrm>
            <a:off x="6148388" y="2082800"/>
            <a:ext cx="1030287" cy="682625"/>
            <a:chOff x="3873" y="1312"/>
            <a:chExt cx="649" cy="430"/>
          </a:xfrm>
        </p:grpSpPr>
        <p:sp>
          <p:nvSpPr>
            <p:cNvPr id="1290297" name="Freeform 57"/>
            <p:cNvSpPr>
              <a:spLocks/>
            </p:cNvSpPr>
            <p:nvPr/>
          </p:nvSpPr>
          <p:spPr bwMode="auto">
            <a:xfrm>
              <a:off x="3873" y="1421"/>
              <a:ext cx="105" cy="289"/>
            </a:xfrm>
            <a:custGeom>
              <a:avLst/>
              <a:gdLst/>
              <a:ahLst/>
              <a:cxnLst>
                <a:cxn ang="0">
                  <a:pos x="104" y="0"/>
                </a:cxn>
                <a:cxn ang="0">
                  <a:pos x="0" y="0"/>
                </a:cxn>
                <a:cxn ang="0">
                  <a:pos x="0" y="288"/>
                </a:cxn>
              </a:cxnLst>
              <a:rect l="0" t="0" r="r" b="b"/>
              <a:pathLst>
                <a:path w="105" h="289">
                  <a:moveTo>
                    <a:pt x="104" y="0"/>
                  </a:moveTo>
                  <a:lnTo>
                    <a:pt x="0" y="0"/>
                  </a:lnTo>
                  <a:lnTo>
                    <a:pt x="0" y="288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0298" name="Group 58"/>
            <p:cNvGrpSpPr>
              <a:grpSpLocks/>
            </p:cNvGrpSpPr>
            <p:nvPr/>
          </p:nvGrpSpPr>
          <p:grpSpPr bwMode="auto">
            <a:xfrm>
              <a:off x="3998" y="1312"/>
              <a:ext cx="524" cy="430"/>
              <a:chOff x="3998" y="1312"/>
              <a:chExt cx="524" cy="430"/>
            </a:xfrm>
          </p:grpSpPr>
          <p:sp>
            <p:nvSpPr>
              <p:cNvPr id="1290299" name="Freeform 59"/>
              <p:cNvSpPr>
                <a:spLocks/>
              </p:cNvSpPr>
              <p:nvPr/>
            </p:nvSpPr>
            <p:spPr bwMode="auto">
              <a:xfrm>
                <a:off x="4337" y="1421"/>
                <a:ext cx="185" cy="289"/>
              </a:xfrm>
              <a:custGeom>
                <a:avLst/>
                <a:gdLst/>
                <a:ahLst/>
                <a:cxnLst>
                  <a:cxn ang="0">
                    <a:pos x="184" y="288"/>
                  </a:cxn>
                  <a:cxn ang="0">
                    <a:pos x="184" y="0"/>
                  </a:cxn>
                  <a:cxn ang="0">
                    <a:pos x="0" y="0"/>
                  </a:cxn>
                </a:cxnLst>
                <a:rect l="0" t="0" r="r" b="b"/>
                <a:pathLst>
                  <a:path w="185" h="289">
                    <a:moveTo>
                      <a:pt x="184" y="288"/>
                    </a:moveTo>
                    <a:lnTo>
                      <a:pt x="184" y="0"/>
                    </a:lnTo>
                    <a:lnTo>
                      <a:pt x="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0300" name="Freeform 60"/>
              <p:cNvSpPr>
                <a:spLocks/>
              </p:cNvSpPr>
              <p:nvPr/>
            </p:nvSpPr>
            <p:spPr bwMode="auto">
              <a:xfrm>
                <a:off x="4161" y="1541"/>
                <a:ext cx="1" cy="2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00"/>
                  </a:cxn>
                </a:cxnLst>
                <a:rect l="0" t="0" r="r" b="b"/>
                <a:pathLst>
                  <a:path w="1" h="201">
                    <a:moveTo>
                      <a:pt x="0" y="0"/>
                    </a:moveTo>
                    <a:lnTo>
                      <a:pt x="0" y="20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0301" name="Group 61"/>
              <p:cNvGrpSpPr>
                <a:grpSpLocks/>
              </p:cNvGrpSpPr>
              <p:nvPr/>
            </p:nvGrpSpPr>
            <p:grpSpPr bwMode="auto">
              <a:xfrm>
                <a:off x="3998" y="1312"/>
                <a:ext cx="357" cy="229"/>
                <a:chOff x="502" y="1656"/>
                <a:chExt cx="357" cy="229"/>
              </a:xfrm>
            </p:grpSpPr>
            <p:sp>
              <p:nvSpPr>
                <p:cNvPr id="1290302" name="Oval 62"/>
                <p:cNvSpPr>
                  <a:spLocks noChangeArrowheads="1"/>
                </p:cNvSpPr>
                <p:nvPr/>
              </p:nvSpPr>
              <p:spPr bwMode="auto">
                <a:xfrm>
                  <a:off x="505" y="1661"/>
                  <a:ext cx="336" cy="224"/>
                </a:xfrm>
                <a:prstGeom prst="ellipse">
                  <a:avLst/>
                </a:prstGeom>
                <a:solidFill>
                  <a:srgbClr val="CFBDC8"/>
                </a:solidFill>
                <a:ln w="2540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0303" name="Rectangle 63"/>
                <p:cNvSpPr>
                  <a:spLocks noChangeArrowheads="1"/>
                </p:cNvSpPr>
                <p:nvPr/>
              </p:nvSpPr>
              <p:spPr bwMode="auto">
                <a:xfrm>
                  <a:off x="502" y="1656"/>
                  <a:ext cx="357" cy="22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800">
                      <a:solidFill>
                        <a:schemeClr val="tx1"/>
                      </a:solidFill>
                      <a:latin typeface="Verdana" charset="0"/>
                    </a:rPr>
                    <a:t>FB</a:t>
                  </a:r>
                  <a:r>
                    <a:rPr lang="en-US" sz="1800" baseline="-25000">
                      <a:solidFill>
                        <a:schemeClr val="tx1"/>
                      </a:solidFill>
                      <a:latin typeface="Verdana" charset="0"/>
                    </a:rPr>
                    <a:t>4</a:t>
                  </a:r>
                </a:p>
              </p:txBody>
            </p:sp>
          </p:grpSp>
        </p:grpSp>
      </p:grpSp>
      <p:sp>
        <p:nvSpPr>
          <p:cNvPr id="1290304" name="Rectangle 64"/>
          <p:cNvSpPr>
            <a:spLocks noChangeArrowheads="1"/>
          </p:cNvSpPr>
          <p:nvPr/>
        </p:nvSpPr>
        <p:spPr bwMode="auto">
          <a:xfrm>
            <a:off x="1230313" y="4999038"/>
            <a:ext cx="7326312" cy="142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Controlling a pipeline in this manner works provided 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the instruction at stage i+1 can complete without any interference from instructions in stages 1 to i</a:t>
            </a:r>
          </a:p>
          <a:p>
            <a:pPr marL="742950" lvl="1" indent="-285750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			(otherwise deadlocks may occur)</a:t>
            </a:r>
            <a:endParaRPr lang="en-US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9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0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290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29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29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29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29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44" grpId="0" animBg="1"/>
      <p:bldP spid="129030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F8A8D-47F1-FD40-B847-967BD2337DC7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2290" name="Oval 2"/>
          <p:cNvSpPr>
            <a:spLocks noChangeArrowheads="1"/>
          </p:cNvSpPr>
          <p:nvPr/>
        </p:nvSpPr>
        <p:spPr bwMode="auto">
          <a:xfrm>
            <a:off x="4337050" y="2419350"/>
            <a:ext cx="690563" cy="944563"/>
          </a:xfrm>
          <a:prstGeom prst="ellipse">
            <a:avLst/>
          </a:prstGeom>
          <a:solidFill>
            <a:srgbClr val="CFBDC8"/>
          </a:solidFill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2291" name="Group 3"/>
          <p:cNvGrpSpPr>
            <a:grpSpLocks/>
          </p:cNvGrpSpPr>
          <p:nvPr/>
        </p:nvGrpSpPr>
        <p:grpSpPr bwMode="auto">
          <a:xfrm>
            <a:off x="303213" y="2260600"/>
            <a:ext cx="8675687" cy="3481388"/>
            <a:chOff x="240" y="920"/>
            <a:chExt cx="5465" cy="2193"/>
          </a:xfrm>
        </p:grpSpPr>
        <p:grpSp>
          <p:nvGrpSpPr>
            <p:cNvPr id="1292292" name="Group 4"/>
            <p:cNvGrpSpPr>
              <a:grpSpLocks/>
            </p:cNvGrpSpPr>
            <p:nvPr/>
          </p:nvGrpSpPr>
          <p:grpSpPr bwMode="auto">
            <a:xfrm>
              <a:off x="240" y="920"/>
              <a:ext cx="5423" cy="2193"/>
              <a:chOff x="240" y="920"/>
              <a:chExt cx="5423" cy="2193"/>
            </a:xfrm>
          </p:grpSpPr>
          <p:grpSp>
            <p:nvGrpSpPr>
              <p:cNvPr id="1292293" name="Group 5"/>
              <p:cNvGrpSpPr>
                <a:grpSpLocks/>
              </p:cNvGrpSpPr>
              <p:nvPr/>
            </p:nvGrpSpPr>
            <p:grpSpPr bwMode="auto">
              <a:xfrm>
                <a:off x="1438" y="1144"/>
                <a:ext cx="4212" cy="1545"/>
                <a:chOff x="1438" y="1144"/>
                <a:chExt cx="4212" cy="1545"/>
              </a:xfrm>
            </p:grpSpPr>
            <p:grpSp>
              <p:nvGrpSpPr>
                <p:cNvPr id="1292294" name="Group 6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292295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6" name="Freeform 8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297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298" name="Freeform 10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299" name="Line 11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00" name="Line 12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01" name="Group 13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292302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3" name="Freeform 15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4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2305" name="Group 17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292306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7" name="Freeform 19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08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2309" name="Group 21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2310" name="Freeform 22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11" name="Group 23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2312" name="Freeform 24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13" name="Line 2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2314" name="Group 26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9231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92316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2317" name="Group 29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2318" name="Freeform 30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19" name="Line 31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0" name="Line 32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1" name="Freeform 33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2" name="Freeform 34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3" name="Freeform 35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4" name="Freeform 36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5" name="Freeform 37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6" name="Freeform 38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7" name="Freeform 39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8" name="Freeform 40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29" name="Freeform 41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0" name="Freeform 42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1" name="Freeform 43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2" name="Freeform 44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3" name="Oval 45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4" name="Oval 46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35" name="Freeform 47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36" name="Group 48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2337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8" name="Line 50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39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2340" name="Line 52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1" name="Freeform 53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2342" name="Line 54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43" name="Group 55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234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5" name="Freeform 57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2347" name="Group 59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23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49" name="Freeform 61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2351" name="Group 63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235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3" name="Freeform 65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54" name="Group 66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235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6" name="Freeform 68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5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2358" name="Group 70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2359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0" name="Freeform 72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61" name="Group 73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2362" name="Line 7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3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4" name="Freeform 76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65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2366" name="Rectangle 78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2367" name="Rectangle 79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2368" name="Line 80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69" name="Group 81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2370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1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372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2373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2374" name="Group 86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2375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2376" name="Freeform 88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7" name="Line 89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78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2379" name="Line 91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380" name="Group 92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2381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2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3" name="Freeform 95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84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2385" name="Rectangle 97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92387" name="Freeform 99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2388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2389" name="Freeform 101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2390" name="Group 102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2391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392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2393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2394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2395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2396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92397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2398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2399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00" name="Freeform 112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2401" name="Group 113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24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3" name="Line 115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4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2405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2406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2407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2408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2409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2410" name="Freeform 122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2411" name="Freeform 123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2" name="Freeform 124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3" name="Freeform 125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4" name="Freeform 126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5" name="Freeform 127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6" name="Freeform 128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2417" name="Group 129"/>
          <p:cNvGrpSpPr>
            <a:grpSpLocks/>
          </p:cNvGrpSpPr>
          <p:nvPr/>
        </p:nvGrpSpPr>
        <p:grpSpPr bwMode="auto">
          <a:xfrm>
            <a:off x="3917950" y="2606675"/>
            <a:ext cx="868363" cy="523875"/>
            <a:chOff x="2980" y="1242"/>
            <a:chExt cx="547" cy="330"/>
          </a:xfrm>
        </p:grpSpPr>
        <p:sp>
          <p:nvSpPr>
            <p:cNvPr id="1292418" name="Freeform 130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19" name="Rectangle 131"/>
            <p:cNvSpPr>
              <a:spLocks noChangeArrowheads="1"/>
            </p:cNvSpPr>
            <p:nvPr/>
          </p:nvSpPr>
          <p:spPr bwMode="auto">
            <a:xfrm>
              <a:off x="2980" y="1242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292420" name="Line 132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2421" name="Rectangle 133"/>
          <p:cNvSpPr>
            <a:spLocks noGrp="1" noChangeArrowheads="1"/>
          </p:cNvSpPr>
          <p:nvPr>
            <p:ph type="title"/>
          </p:nvPr>
        </p:nvSpPr>
        <p:spPr>
          <a:xfrm>
            <a:off x="292100" y="266700"/>
            <a:ext cx="85471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Interlocks to resolve Data Hazards</a:t>
            </a:r>
          </a:p>
        </p:txBody>
      </p:sp>
      <p:sp>
        <p:nvSpPr>
          <p:cNvPr id="1292422" name="Rectangle 134"/>
          <p:cNvSpPr>
            <a:spLocks noChangeArrowheads="1"/>
          </p:cNvSpPr>
          <p:nvPr/>
        </p:nvSpPr>
        <p:spPr bwMode="auto">
          <a:xfrm>
            <a:off x="292100" y="5105400"/>
            <a:ext cx="1833563" cy="1308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r0 + 10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r1 + 17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2423" name="Group 135"/>
          <p:cNvGrpSpPr>
            <a:grpSpLocks/>
          </p:cNvGrpSpPr>
          <p:nvPr/>
        </p:nvGrpSpPr>
        <p:grpSpPr bwMode="auto">
          <a:xfrm>
            <a:off x="723900" y="1271588"/>
            <a:ext cx="3963988" cy="2824162"/>
            <a:chOff x="496" y="801"/>
            <a:chExt cx="2545" cy="1779"/>
          </a:xfrm>
        </p:grpSpPr>
        <p:grpSp>
          <p:nvGrpSpPr>
            <p:cNvPr id="1292424" name="Group 136"/>
            <p:cNvGrpSpPr>
              <a:grpSpLocks/>
            </p:cNvGrpSpPr>
            <p:nvPr/>
          </p:nvGrpSpPr>
          <p:grpSpPr bwMode="auto">
            <a:xfrm>
              <a:off x="496" y="995"/>
              <a:ext cx="857" cy="1585"/>
              <a:chOff x="448" y="763"/>
              <a:chExt cx="857" cy="1585"/>
            </a:xfrm>
          </p:grpSpPr>
          <p:sp>
            <p:nvSpPr>
              <p:cNvPr id="1292425" name="Freeform 137"/>
              <p:cNvSpPr>
                <a:spLocks/>
              </p:cNvSpPr>
              <p:nvPr/>
            </p:nvSpPr>
            <p:spPr bwMode="auto">
              <a:xfrm>
                <a:off x="1304" y="763"/>
                <a:ext cx="1" cy="15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584"/>
                  </a:cxn>
                </a:cxnLst>
                <a:rect l="0" t="0" r="r" b="b"/>
                <a:pathLst>
                  <a:path w="1" h="1585">
                    <a:moveTo>
                      <a:pt x="0" y="0"/>
                    </a:moveTo>
                    <a:lnTo>
                      <a:pt x="0" y="158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2426" name="Freeform 138"/>
              <p:cNvSpPr>
                <a:spLocks/>
              </p:cNvSpPr>
              <p:nvPr/>
            </p:nvSpPr>
            <p:spPr bwMode="auto">
              <a:xfrm>
                <a:off x="448" y="915"/>
                <a:ext cx="857" cy="1297"/>
              </a:xfrm>
              <a:custGeom>
                <a:avLst/>
                <a:gdLst/>
                <a:ahLst/>
                <a:cxnLst>
                  <a:cxn ang="0">
                    <a:pos x="856" y="0"/>
                  </a:cxn>
                  <a:cxn ang="0">
                    <a:pos x="0" y="0"/>
                  </a:cxn>
                  <a:cxn ang="0">
                    <a:pos x="0" y="1296"/>
                  </a:cxn>
                </a:cxnLst>
                <a:rect l="0" t="0" r="r" b="b"/>
                <a:pathLst>
                  <a:path w="857" h="1297">
                    <a:moveTo>
                      <a:pt x="856" y="0"/>
                    </a:moveTo>
                    <a:lnTo>
                      <a:pt x="0" y="0"/>
                    </a:lnTo>
                    <a:lnTo>
                      <a:pt x="0" y="1296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2427" name="Freeform 139"/>
            <p:cNvSpPr>
              <a:spLocks/>
            </p:cNvSpPr>
            <p:nvPr/>
          </p:nvSpPr>
          <p:spPr bwMode="auto">
            <a:xfrm>
              <a:off x="1352" y="1147"/>
              <a:ext cx="1689" cy="5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2428" name="Rectangle 140"/>
            <p:cNvSpPr>
              <a:spLocks noChangeArrowheads="1"/>
            </p:cNvSpPr>
            <p:nvPr/>
          </p:nvSpPr>
          <p:spPr bwMode="auto">
            <a:xfrm>
              <a:off x="664" y="801"/>
              <a:ext cx="1311" cy="248"/>
            </a:xfrm>
            <a:prstGeom prst="rect">
              <a:avLst/>
            </a:prstGeom>
            <a:solidFill>
              <a:srgbClr val="CFBDC8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Stall Condition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9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9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22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2601E-711F-6E43-BBAD-DF33F9F2732D}" type="slidenum">
              <a:rPr lang="en-US"/>
              <a:pPr/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3314" name="Group 2"/>
          <p:cNvGrpSpPr>
            <a:grpSpLocks/>
          </p:cNvGrpSpPr>
          <p:nvPr/>
        </p:nvGrpSpPr>
        <p:grpSpPr bwMode="auto">
          <a:xfrm>
            <a:off x="3363913" y="2351088"/>
            <a:ext cx="1768475" cy="957262"/>
            <a:chOff x="2119" y="1481"/>
            <a:chExt cx="1114" cy="603"/>
          </a:xfrm>
        </p:grpSpPr>
        <p:sp>
          <p:nvSpPr>
            <p:cNvPr id="1293315" name="Rectangle 3"/>
            <p:cNvSpPr>
              <a:spLocks noChangeArrowheads="1"/>
            </p:cNvSpPr>
            <p:nvPr/>
          </p:nvSpPr>
          <p:spPr bwMode="auto">
            <a:xfrm>
              <a:off x="2119" y="1481"/>
              <a:ext cx="1108" cy="368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16" name="Rectangle 4"/>
            <p:cNvSpPr>
              <a:spLocks noChangeArrowheads="1"/>
            </p:cNvSpPr>
            <p:nvPr/>
          </p:nvSpPr>
          <p:spPr bwMode="auto">
            <a:xfrm>
              <a:off x="2125" y="1853"/>
              <a:ext cx="11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rgbClr val="FF0000"/>
                  </a:solidFill>
                  <a:latin typeface="Verdana" charset="0"/>
                </a:rPr>
                <a:t>stalled stages</a:t>
              </a:r>
            </a:p>
          </p:txBody>
        </p:sp>
      </p:grpSp>
      <p:sp>
        <p:nvSpPr>
          <p:cNvPr id="1293317" name="Rectangle 5"/>
          <p:cNvSpPr>
            <a:spLocks noChangeArrowheads="1"/>
          </p:cNvSpPr>
          <p:nvPr/>
        </p:nvSpPr>
        <p:spPr bwMode="auto">
          <a:xfrm>
            <a:off x="3378200" y="4622800"/>
            <a:ext cx="1676400" cy="495300"/>
          </a:xfrm>
          <a:prstGeom prst="rect">
            <a:avLst/>
          </a:prstGeom>
          <a:solidFill>
            <a:srgbClr val="CFBDC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3318" name="Rectangle 6"/>
          <p:cNvSpPr>
            <a:spLocks noChangeArrowheads="1"/>
          </p:cNvSpPr>
          <p:nvPr/>
        </p:nvSpPr>
        <p:spPr bwMode="auto">
          <a:xfrm>
            <a:off x="1712913" y="3998913"/>
            <a:ext cx="7231062" cy="201136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571500" lvl="1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time</a:t>
            </a:r>
          </a:p>
          <a:p>
            <a:pPr marL="571500" lvl="1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IF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ID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>
              <a:solidFill>
                <a:schemeClr val="folHlink"/>
              </a:solidFill>
              <a:latin typeface="Verdana" charset="0"/>
            </a:endParaRP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EX		       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MA      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WB     			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nop	nop	nop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endParaRPr lang="en-US" sz="1800" i="1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1293319" name="Rectangle 7"/>
          <p:cNvSpPr>
            <a:spLocks noGrp="1" noChangeArrowheads="1"/>
          </p:cNvSpPr>
          <p:nvPr>
            <p:ph type="title"/>
          </p:nvPr>
        </p:nvSpPr>
        <p:spPr>
          <a:xfrm>
            <a:off x="279400" y="431800"/>
            <a:ext cx="85217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Stalled Stages and Pipeline Bubbles</a:t>
            </a:r>
          </a:p>
        </p:txBody>
      </p:sp>
      <p:sp>
        <p:nvSpPr>
          <p:cNvPr id="1293320" name="Rectangle 8"/>
          <p:cNvSpPr>
            <a:spLocks noChangeArrowheads="1"/>
          </p:cNvSpPr>
          <p:nvPr/>
        </p:nvSpPr>
        <p:spPr bwMode="auto">
          <a:xfrm>
            <a:off x="-11113" y="1214438"/>
            <a:ext cx="9232901" cy="22860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marL="1714500" lvl="3" defTabSz="571500">
              <a:spcBef>
                <a:spcPct val="0"/>
              </a:spcBef>
            </a:pPr>
            <a:endParaRPr lang="en-US" sz="1800" i="1">
              <a:solidFill>
                <a:schemeClr val="tx1"/>
              </a:solidFill>
              <a:latin typeface="Verdana" charset="0"/>
            </a:endParaRPr>
          </a:p>
          <a:p>
            <a:pPr marL="1714500" lvl="3" defTabSz="571500"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	time</a:t>
            </a:r>
          </a:p>
          <a:p>
            <a:pPr marL="1714500" lvl="3"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	t0	t1	t2	t3	t4	t5	t6	t7	. . . .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accent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) r1 </a:t>
            </a:r>
            <a:r>
              <a:rPr lang="en-US" sz="1800">
                <a:solidFill>
                  <a:schemeClr val="accent1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(r0) + 10	IF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	</a:t>
            </a:r>
            <a:r>
              <a:rPr lang="en-US" sz="1800">
                <a:solidFill>
                  <a:schemeClr val="accent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accent1"/>
                </a:solidFill>
                <a:latin typeface="Verdana" charset="0"/>
              </a:rPr>
              <a:t>1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 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(r1) + 17		IF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2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tx1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)					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IF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tx1"/>
                </a:solidFill>
                <a:latin typeface="Verdana" charset="0"/>
              </a:rPr>
              <a:t>3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)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	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	          	      		  		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IF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	</a:t>
            </a:r>
            <a:r>
              <a:rPr lang="en-US" sz="1800">
                <a:solidFill>
                  <a:srgbClr val="B69CAC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rgbClr val="B69CAC"/>
                </a:solidFill>
                <a:latin typeface="Verdana" charset="0"/>
              </a:rPr>
              <a:t>4</a:t>
            </a:r>
          </a:p>
          <a:p>
            <a:pPr defTabSz="571500">
              <a:spcBef>
                <a:spcPct val="0"/>
              </a:spcBef>
            </a:pPr>
            <a:r>
              <a:rPr lang="en-US" sz="1800">
                <a:solidFill>
                  <a:schemeClr val="folHlink"/>
                </a:solidFill>
                <a:latin typeface="Verdana" charset="0"/>
              </a:rPr>
              <a:t>(I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)		          	           						IF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	ID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	EX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MA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	</a:t>
            </a:r>
            <a:r>
              <a:rPr lang="en-US" sz="1800">
                <a:solidFill>
                  <a:schemeClr val="folHlink"/>
                </a:solidFill>
                <a:latin typeface="Verdana" charset="0"/>
              </a:rPr>
              <a:t>WB</a:t>
            </a:r>
            <a:r>
              <a:rPr lang="en-US" sz="1800" baseline="-25000">
                <a:solidFill>
                  <a:schemeClr val="folHlink"/>
                </a:solidFill>
                <a:latin typeface="Verdana" charset="0"/>
              </a:rPr>
              <a:t>5</a:t>
            </a:r>
          </a:p>
        </p:txBody>
      </p:sp>
      <p:grpSp>
        <p:nvGrpSpPr>
          <p:cNvPr id="1293321" name="Group 9"/>
          <p:cNvGrpSpPr>
            <a:grpSpLocks/>
          </p:cNvGrpSpPr>
          <p:nvPr/>
        </p:nvGrpSpPr>
        <p:grpSpPr bwMode="auto">
          <a:xfrm>
            <a:off x="3657600" y="2208213"/>
            <a:ext cx="1755775" cy="209550"/>
            <a:chOff x="2304" y="1391"/>
            <a:chExt cx="1106" cy="132"/>
          </a:xfrm>
        </p:grpSpPr>
        <p:sp>
          <p:nvSpPr>
            <p:cNvPr id="1293322" name="Arc 10"/>
            <p:cNvSpPr>
              <a:spLocks/>
            </p:cNvSpPr>
            <p:nvPr/>
          </p:nvSpPr>
          <p:spPr bwMode="auto">
            <a:xfrm>
              <a:off x="2304" y="1391"/>
              <a:ext cx="596" cy="1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3323" name="Arc 11"/>
            <p:cNvSpPr>
              <a:spLocks/>
            </p:cNvSpPr>
            <p:nvPr/>
          </p:nvSpPr>
          <p:spPr bwMode="auto">
            <a:xfrm>
              <a:off x="3181" y="1391"/>
              <a:ext cx="229" cy="108"/>
            </a:xfrm>
            <a:custGeom>
              <a:avLst/>
              <a:gdLst>
                <a:gd name="G0" fmla="+- 95 0 0"/>
                <a:gd name="G1" fmla="+- 21600 0 0"/>
                <a:gd name="G2" fmla="+- 21600 0 0"/>
                <a:gd name="T0" fmla="*/ 0 w 21695"/>
                <a:gd name="T1" fmla="*/ 0 h 21600"/>
                <a:gd name="T2" fmla="*/ 21695 w 21695"/>
                <a:gd name="T3" fmla="*/ 21600 h 21600"/>
                <a:gd name="T4" fmla="*/ 95 w 21695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5" h="21600" fill="none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</a:path>
                <a:path w="21695" h="21600" stroke="0" extrusionOk="0">
                  <a:moveTo>
                    <a:pt x="0" y="0"/>
                  </a:moveTo>
                  <a:cubicBezTo>
                    <a:pt x="31" y="0"/>
                    <a:pt x="63" y="-1"/>
                    <a:pt x="95" y="-1"/>
                  </a:cubicBezTo>
                  <a:cubicBezTo>
                    <a:pt x="12024" y="-1"/>
                    <a:pt x="21695" y="9670"/>
                    <a:pt x="21695" y="21600"/>
                  </a:cubicBezTo>
                  <a:lnTo>
                    <a:pt x="95" y="21600"/>
                  </a:lnTo>
                  <a:close/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3324" name="Rectangle 12"/>
          <p:cNvSpPr>
            <a:spLocks noChangeArrowheads="1"/>
          </p:cNvSpPr>
          <p:nvPr/>
        </p:nvSpPr>
        <p:spPr bwMode="auto">
          <a:xfrm>
            <a:off x="87313" y="4981575"/>
            <a:ext cx="1311275" cy="638175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Resource </a:t>
            </a:r>
          </a:p>
          <a:p>
            <a:pPr>
              <a:spcBef>
                <a:spcPct val="0"/>
              </a:spcBef>
            </a:pPr>
            <a:r>
              <a:rPr lang="en-US" sz="1800" i="1">
                <a:solidFill>
                  <a:schemeClr val="tx1"/>
                </a:solidFill>
                <a:latin typeface="Verdana" charset="0"/>
              </a:rPr>
              <a:t>Usage</a:t>
            </a:r>
          </a:p>
        </p:txBody>
      </p:sp>
      <p:sp>
        <p:nvSpPr>
          <p:cNvPr id="1293325" name="Rectangle 13"/>
          <p:cNvSpPr>
            <a:spLocks noChangeArrowheads="1"/>
          </p:cNvSpPr>
          <p:nvPr/>
        </p:nvSpPr>
        <p:spPr bwMode="auto">
          <a:xfrm>
            <a:off x="5283200" y="6230938"/>
            <a:ext cx="3140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 i="1">
                <a:solidFill>
                  <a:srgbClr val="FF0000"/>
                </a:solidFill>
                <a:latin typeface="Verdana" charset="0"/>
              </a:rPr>
              <a:t>nop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</a:t>
            </a:r>
            <a:r>
              <a:rPr lang="en-US" sz="1800" i="1">
                <a:solidFill>
                  <a:schemeClr val="tx1"/>
                </a:solidFill>
                <a:latin typeface="Symbol" charset="2"/>
              </a:rPr>
              <a:t></a:t>
            </a:r>
            <a:r>
              <a:rPr lang="en-US" sz="1800" i="1">
                <a:solidFill>
                  <a:schemeClr val="tx1"/>
                </a:solidFill>
                <a:latin typeface="Verdana" charset="0"/>
              </a:rPr>
              <a:t>     </a:t>
            </a:r>
            <a:r>
              <a:rPr lang="en-US" sz="1800" i="1">
                <a:solidFill>
                  <a:srgbClr val="FF0000"/>
                </a:solidFill>
                <a:latin typeface="Verdana" charset="0"/>
              </a:rPr>
              <a:t>pipeline bubble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9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29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3317" grpId="0" animBg="1"/>
      <p:bldP spid="1293318" grpId="0" build="p" autoUpdateAnimBg="0"/>
      <p:bldP spid="1293320" grpId="0" build="p" autoUpdateAnimBg="0"/>
      <p:bldP spid="1293324" grpId="0" autoUpdateAnimBg="0"/>
      <p:bldP spid="129332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CFC6-5507-EC41-844A-F64ECECDE5B8}" type="slidenum">
              <a:rPr lang="en-US"/>
              <a:pPr/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4338" name="Group 2"/>
          <p:cNvGrpSpPr>
            <a:grpSpLocks/>
          </p:cNvGrpSpPr>
          <p:nvPr/>
        </p:nvGrpSpPr>
        <p:grpSpPr bwMode="auto">
          <a:xfrm>
            <a:off x="290513" y="2197100"/>
            <a:ext cx="8675687" cy="3481388"/>
            <a:chOff x="240" y="920"/>
            <a:chExt cx="5465" cy="2193"/>
          </a:xfrm>
        </p:grpSpPr>
        <p:grpSp>
          <p:nvGrpSpPr>
            <p:cNvPr id="1294339" name="Group 3"/>
            <p:cNvGrpSpPr>
              <a:grpSpLocks/>
            </p:cNvGrpSpPr>
            <p:nvPr/>
          </p:nvGrpSpPr>
          <p:grpSpPr bwMode="auto">
            <a:xfrm>
              <a:off x="240" y="920"/>
              <a:ext cx="5428" cy="2193"/>
              <a:chOff x="240" y="920"/>
              <a:chExt cx="5428" cy="2193"/>
            </a:xfrm>
          </p:grpSpPr>
          <p:grpSp>
            <p:nvGrpSpPr>
              <p:cNvPr id="1294340" name="Group 4"/>
              <p:cNvGrpSpPr>
                <a:grpSpLocks/>
              </p:cNvGrpSpPr>
              <p:nvPr/>
            </p:nvGrpSpPr>
            <p:grpSpPr bwMode="auto">
              <a:xfrm>
                <a:off x="1438" y="1144"/>
                <a:ext cx="4230" cy="1545"/>
                <a:chOff x="1438" y="1144"/>
                <a:chExt cx="4230" cy="1545"/>
              </a:xfrm>
            </p:grpSpPr>
            <p:grpSp>
              <p:nvGrpSpPr>
                <p:cNvPr id="1294341" name="Group 5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39" cy="304"/>
                  <a:chOff x="3909" y="1144"/>
                  <a:chExt cx="239" cy="304"/>
                </a:xfrm>
              </p:grpSpPr>
              <p:sp>
                <p:nvSpPr>
                  <p:cNvPr id="1294342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3" name="Freeform 7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44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345" name="Freeform 9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6" name="Line 10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47" name="Line 11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48" name="Group 12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39" cy="304"/>
                  <a:chOff x="3293" y="1144"/>
                  <a:chExt cx="239" cy="304"/>
                </a:xfrm>
              </p:grpSpPr>
              <p:sp>
                <p:nvSpPr>
                  <p:cNvPr id="1294349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0" name="Freeform 14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1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294352" name="Group 16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39" cy="304"/>
                  <a:chOff x="5429" y="1144"/>
                  <a:chExt cx="239" cy="304"/>
                </a:xfrm>
              </p:grpSpPr>
              <p:sp>
                <p:nvSpPr>
                  <p:cNvPr id="129435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4" name="Freeform 18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55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39" cy="190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grpSp>
            <p:nvGrpSpPr>
              <p:cNvPr id="1294356" name="Group 20"/>
              <p:cNvGrpSpPr>
                <a:grpSpLocks/>
              </p:cNvGrpSpPr>
              <p:nvPr/>
            </p:nvGrpSpPr>
            <p:grpSpPr bwMode="auto">
              <a:xfrm>
                <a:off x="1838" y="1304"/>
                <a:ext cx="3825" cy="905"/>
                <a:chOff x="1838" y="1304"/>
                <a:chExt cx="3825" cy="905"/>
              </a:xfrm>
            </p:grpSpPr>
            <p:sp>
              <p:nvSpPr>
                <p:cNvPr id="1294357" name="Freeform 21"/>
                <p:cNvSpPr>
                  <a:spLocks/>
                </p:cNvSpPr>
                <p:nvPr/>
              </p:nvSpPr>
              <p:spPr bwMode="auto">
                <a:xfrm>
                  <a:off x="1838" y="1496"/>
                  <a:ext cx="2977" cy="713"/>
                </a:xfrm>
                <a:custGeom>
                  <a:avLst/>
                  <a:gdLst/>
                  <a:ahLst/>
                  <a:cxnLst>
                    <a:cxn ang="0">
                      <a:pos x="2976" y="0"/>
                    </a:cxn>
                    <a:cxn ang="0">
                      <a:pos x="0" y="0"/>
                    </a:cxn>
                    <a:cxn ang="0">
                      <a:pos x="0" y="712"/>
                    </a:cxn>
                    <a:cxn ang="0">
                      <a:pos x="432" y="712"/>
                    </a:cxn>
                  </a:cxnLst>
                  <a:rect l="0" t="0" r="r" b="b"/>
                  <a:pathLst>
                    <a:path w="2977" h="713">
                      <a:moveTo>
                        <a:pt x="2976" y="0"/>
                      </a:moveTo>
                      <a:lnTo>
                        <a:pt x="0" y="0"/>
                      </a:lnTo>
                      <a:lnTo>
                        <a:pt x="0" y="712"/>
                      </a:lnTo>
                      <a:lnTo>
                        <a:pt x="432" y="7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58" name="Group 22"/>
                <p:cNvGrpSpPr>
                  <a:grpSpLocks/>
                </p:cNvGrpSpPr>
                <p:nvPr/>
              </p:nvGrpSpPr>
              <p:grpSpPr bwMode="auto">
                <a:xfrm>
                  <a:off x="4812" y="1304"/>
                  <a:ext cx="851" cy="345"/>
                  <a:chOff x="4812" y="1304"/>
                  <a:chExt cx="851" cy="345"/>
                </a:xfrm>
              </p:grpSpPr>
              <p:sp>
                <p:nvSpPr>
                  <p:cNvPr id="1294359" name="Freeform 23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60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4361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21" cy="301"/>
                    <a:chOff x="4812" y="1348"/>
                    <a:chExt cx="321" cy="301"/>
                  </a:xfrm>
                </p:grpSpPr>
                <p:sp>
                  <p:nvSpPr>
                    <p:cNvPr id="129436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16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294363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grpSp>
            <p:nvGrpSpPr>
              <p:cNvPr id="1294364" name="Group 28"/>
              <p:cNvGrpSpPr>
                <a:grpSpLocks/>
              </p:cNvGrpSpPr>
              <p:nvPr/>
            </p:nvGrpSpPr>
            <p:grpSpPr bwMode="auto">
              <a:xfrm>
                <a:off x="240" y="920"/>
                <a:ext cx="5393" cy="2193"/>
                <a:chOff x="240" y="920"/>
                <a:chExt cx="5393" cy="2193"/>
              </a:xfrm>
            </p:grpSpPr>
            <p:sp>
              <p:nvSpPr>
                <p:cNvPr id="1294365" name="Freeform 29"/>
                <p:cNvSpPr>
                  <a:spLocks/>
                </p:cNvSpPr>
                <p:nvPr/>
              </p:nvSpPr>
              <p:spPr bwMode="auto">
                <a:xfrm>
                  <a:off x="2916" y="2325"/>
                  <a:ext cx="1520" cy="4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2857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6" name="Line 30"/>
                <p:cNvSpPr>
                  <a:spLocks noChangeShapeType="1"/>
                </p:cNvSpPr>
                <p:nvPr/>
              </p:nvSpPr>
              <p:spPr bwMode="auto">
                <a:xfrm>
                  <a:off x="3280" y="2392"/>
                  <a:ext cx="33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7" name="Line 31"/>
                <p:cNvSpPr>
                  <a:spLocks noChangeShapeType="1"/>
                </p:cNvSpPr>
                <p:nvPr/>
              </p:nvSpPr>
              <p:spPr bwMode="auto">
                <a:xfrm>
                  <a:off x="3808" y="2232"/>
                  <a:ext cx="61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8" name="Freeform 32"/>
                <p:cNvSpPr>
                  <a:spLocks/>
                </p:cNvSpPr>
                <p:nvPr/>
              </p:nvSpPr>
              <p:spPr bwMode="auto">
                <a:xfrm>
                  <a:off x="240" y="920"/>
                  <a:ext cx="481" cy="1201"/>
                </a:xfrm>
                <a:custGeom>
                  <a:avLst/>
                  <a:gdLst/>
                  <a:ahLst/>
                  <a:cxnLst>
                    <a:cxn ang="0">
                      <a:pos x="480" y="0"/>
                    </a:cxn>
                    <a:cxn ang="0">
                      <a:pos x="0" y="0"/>
                    </a:cxn>
                    <a:cxn ang="0">
                      <a:pos x="0" y="1200"/>
                    </a:cxn>
                    <a:cxn ang="0">
                      <a:pos x="192" y="1200"/>
                    </a:cxn>
                  </a:cxnLst>
                  <a:rect l="0" t="0" r="r" b="b"/>
                  <a:pathLst>
                    <a:path w="481" h="1201">
                      <a:moveTo>
                        <a:pt x="480" y="0"/>
                      </a:moveTo>
                      <a:lnTo>
                        <a:pt x="0" y="0"/>
                      </a:lnTo>
                      <a:lnTo>
                        <a:pt x="0" y="1200"/>
                      </a:lnTo>
                      <a:lnTo>
                        <a:pt x="192" y="120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69" name="Freeform 33"/>
                <p:cNvSpPr>
                  <a:spLocks/>
                </p:cNvSpPr>
                <p:nvPr/>
              </p:nvSpPr>
              <p:spPr bwMode="auto">
                <a:xfrm>
                  <a:off x="600" y="1488"/>
                  <a:ext cx="217" cy="633"/>
                </a:xfrm>
                <a:custGeom>
                  <a:avLst/>
                  <a:gdLst/>
                  <a:ahLst/>
                  <a:cxnLst>
                    <a:cxn ang="0">
                      <a:pos x="0" y="632"/>
                    </a:cxn>
                    <a:cxn ang="0">
                      <a:pos x="0" y="56"/>
                    </a:cxn>
                    <a:cxn ang="0">
                      <a:pos x="0" y="0"/>
                    </a:cxn>
                    <a:cxn ang="0">
                      <a:pos x="216" y="0"/>
                    </a:cxn>
                  </a:cxnLst>
                  <a:rect l="0" t="0" r="r" b="b"/>
                  <a:pathLst>
                    <a:path w="217" h="633">
                      <a:moveTo>
                        <a:pt x="0" y="632"/>
                      </a:moveTo>
                      <a:lnTo>
                        <a:pt x="0" y="56"/>
                      </a:lnTo>
                      <a:lnTo>
                        <a:pt x="0" y="0"/>
                      </a:lnTo>
                      <a:lnTo>
                        <a:pt x="21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0" name="Freeform 34"/>
                <p:cNvSpPr>
                  <a:spLocks/>
                </p:cNvSpPr>
                <p:nvPr/>
              </p:nvSpPr>
              <p:spPr bwMode="auto">
                <a:xfrm>
                  <a:off x="576" y="2120"/>
                  <a:ext cx="19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4" y="0"/>
                    </a:cxn>
                    <a:cxn ang="0">
                      <a:pos x="192" y="0"/>
                    </a:cxn>
                  </a:cxnLst>
                  <a:rect l="0" t="0" r="r" b="b"/>
                  <a:pathLst>
                    <a:path w="193" h="1">
                      <a:moveTo>
                        <a:pt x="0" y="0"/>
                      </a:moveTo>
                      <a:lnTo>
                        <a:pt x="144" y="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1" name="Freeform 35"/>
                <p:cNvSpPr>
                  <a:spLocks/>
                </p:cNvSpPr>
                <p:nvPr/>
              </p:nvSpPr>
              <p:spPr bwMode="auto">
                <a:xfrm>
                  <a:off x="704" y="920"/>
                  <a:ext cx="433" cy="425"/>
                </a:xfrm>
                <a:custGeom>
                  <a:avLst/>
                  <a:gdLst/>
                  <a:ahLst/>
                  <a:cxnLst>
                    <a:cxn ang="0">
                      <a:pos x="432" y="424"/>
                    </a:cxn>
                    <a:cxn ang="0">
                      <a:pos x="432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433" h="425">
                      <a:moveTo>
                        <a:pt x="432" y="424"/>
                      </a:moveTo>
                      <a:lnTo>
                        <a:pt x="432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2" name="Freeform 36"/>
                <p:cNvSpPr>
                  <a:spLocks/>
                </p:cNvSpPr>
                <p:nvPr/>
              </p:nvSpPr>
              <p:spPr bwMode="auto">
                <a:xfrm>
                  <a:off x="1440" y="1928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3" name="Freeform 37"/>
                <p:cNvSpPr>
                  <a:spLocks/>
                </p:cNvSpPr>
                <p:nvPr/>
              </p:nvSpPr>
              <p:spPr bwMode="auto">
                <a:xfrm>
                  <a:off x="1440" y="2024"/>
                  <a:ext cx="817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">
                      <a:moveTo>
                        <a:pt x="0" y="0"/>
                      </a:move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4" name="Freeform 38"/>
                <p:cNvSpPr>
                  <a:spLocks/>
                </p:cNvSpPr>
                <p:nvPr/>
              </p:nvSpPr>
              <p:spPr bwMode="auto">
                <a:xfrm>
                  <a:off x="1440" y="2120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5" name="Freeform 39"/>
                <p:cNvSpPr>
                  <a:spLocks/>
                </p:cNvSpPr>
                <p:nvPr/>
              </p:nvSpPr>
              <p:spPr bwMode="auto">
                <a:xfrm>
                  <a:off x="2646" y="2490"/>
                  <a:ext cx="469" cy="247"/>
                </a:xfrm>
                <a:custGeom>
                  <a:avLst/>
                  <a:gdLst/>
                  <a:ahLst/>
                  <a:cxnLst>
                    <a:cxn ang="0">
                      <a:pos x="0" y="246"/>
                    </a:cxn>
                    <a:cxn ang="0">
                      <a:pos x="123" y="246"/>
                    </a:cxn>
                    <a:cxn ang="0">
                      <a:pos x="123" y="0"/>
                    </a:cxn>
                    <a:cxn ang="0">
                      <a:pos x="468" y="0"/>
                    </a:cxn>
                  </a:cxnLst>
                  <a:rect l="0" t="0" r="r" b="b"/>
                  <a:pathLst>
                    <a:path w="469" h="247">
                      <a:moveTo>
                        <a:pt x="0" y="246"/>
                      </a:moveTo>
                      <a:lnTo>
                        <a:pt x="123" y="246"/>
                      </a:lnTo>
                      <a:lnTo>
                        <a:pt x="123" y="0"/>
                      </a:lnTo>
                      <a:lnTo>
                        <a:pt x="468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6" name="Freeform 40"/>
                <p:cNvSpPr>
                  <a:spLocks/>
                </p:cNvSpPr>
                <p:nvPr/>
              </p:nvSpPr>
              <p:spPr bwMode="auto">
                <a:xfrm>
                  <a:off x="2642" y="2120"/>
                  <a:ext cx="991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990" y="0"/>
                    </a:cxn>
                  </a:cxnLst>
                  <a:rect l="0" t="0" r="r" b="b"/>
                  <a:pathLst>
                    <a:path w="991" h="1">
                      <a:moveTo>
                        <a:pt x="0" y="0"/>
                      </a:moveTo>
                      <a:lnTo>
                        <a:pt x="99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7" name="Freeform 41"/>
                <p:cNvSpPr>
                  <a:spLocks/>
                </p:cNvSpPr>
                <p:nvPr/>
              </p:nvSpPr>
              <p:spPr bwMode="auto">
                <a:xfrm flipV="1">
                  <a:off x="4929" y="2400"/>
                  <a:ext cx="358" cy="4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6" y="0"/>
                    </a:cxn>
                  </a:cxnLst>
                  <a:rect l="0" t="0" r="r" b="b"/>
                  <a:pathLst>
                    <a:path w="337" h="1">
                      <a:moveTo>
                        <a:pt x="0" y="0"/>
                      </a:moveTo>
                      <a:lnTo>
                        <a:pt x="336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8" name="Freeform 42"/>
                <p:cNvSpPr>
                  <a:spLocks/>
                </p:cNvSpPr>
                <p:nvPr/>
              </p:nvSpPr>
              <p:spPr bwMode="auto">
                <a:xfrm>
                  <a:off x="4186" y="2241"/>
                  <a:ext cx="1100" cy="7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28"/>
                    </a:cxn>
                    <a:cxn ang="0">
                      <a:pos x="843" y="728"/>
                    </a:cxn>
                    <a:cxn ang="0">
                      <a:pos x="841" y="399"/>
                    </a:cxn>
                    <a:cxn ang="0">
                      <a:pos x="1100" y="399"/>
                    </a:cxn>
                  </a:cxnLst>
                  <a:rect l="0" t="0" r="r" b="b"/>
                  <a:pathLst>
                    <a:path w="1100" h="728">
                      <a:moveTo>
                        <a:pt x="0" y="0"/>
                      </a:moveTo>
                      <a:lnTo>
                        <a:pt x="0" y="728"/>
                      </a:lnTo>
                      <a:lnTo>
                        <a:pt x="843" y="728"/>
                      </a:lnTo>
                      <a:lnTo>
                        <a:pt x="841" y="399"/>
                      </a:lnTo>
                      <a:lnTo>
                        <a:pt x="1100" y="399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79" name="Freeform 43"/>
                <p:cNvSpPr>
                  <a:spLocks/>
                </p:cNvSpPr>
                <p:nvPr/>
              </p:nvSpPr>
              <p:spPr bwMode="auto">
                <a:xfrm>
                  <a:off x="2016" y="2312"/>
                  <a:ext cx="3617" cy="801"/>
                </a:xfrm>
                <a:custGeom>
                  <a:avLst/>
                  <a:gdLst/>
                  <a:ahLst/>
                  <a:cxnLst>
                    <a:cxn ang="0">
                      <a:pos x="3408" y="288"/>
                    </a:cxn>
                    <a:cxn ang="0">
                      <a:pos x="3616" y="288"/>
                    </a:cxn>
                    <a:cxn ang="0">
                      <a:pos x="3616" y="800"/>
                    </a:cxn>
                    <a:cxn ang="0">
                      <a:pos x="0" y="800"/>
                    </a:cxn>
                    <a:cxn ang="0">
                      <a:pos x="0" y="0"/>
                    </a:cxn>
                    <a:cxn ang="0">
                      <a:pos x="240" y="0"/>
                    </a:cxn>
                  </a:cxnLst>
                  <a:rect l="0" t="0" r="r" b="b"/>
                  <a:pathLst>
                    <a:path w="3617" h="801">
                      <a:moveTo>
                        <a:pt x="3408" y="288"/>
                      </a:moveTo>
                      <a:lnTo>
                        <a:pt x="3616" y="288"/>
                      </a:lnTo>
                      <a:lnTo>
                        <a:pt x="3616" y="800"/>
                      </a:lnTo>
                      <a:lnTo>
                        <a:pt x="0" y="800"/>
                      </a:lnTo>
                      <a:lnTo>
                        <a:pt x="0" y="0"/>
                      </a:lnTo>
                      <a:lnTo>
                        <a:pt x="240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0" name="Oval 44"/>
                <p:cNvSpPr>
                  <a:spLocks noChangeArrowheads="1"/>
                </p:cNvSpPr>
                <p:nvPr/>
              </p:nvSpPr>
              <p:spPr bwMode="auto">
                <a:xfrm>
                  <a:off x="2900" y="2284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1" name="Oval 45"/>
                <p:cNvSpPr>
                  <a:spLocks noChangeArrowheads="1"/>
                </p:cNvSpPr>
                <p:nvPr/>
              </p:nvSpPr>
              <p:spPr bwMode="auto">
                <a:xfrm>
                  <a:off x="4162" y="2216"/>
                  <a:ext cx="32" cy="32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382" name="Freeform 46"/>
                <p:cNvSpPr>
                  <a:spLocks/>
                </p:cNvSpPr>
                <p:nvPr/>
              </p:nvSpPr>
              <p:spPr bwMode="auto">
                <a:xfrm>
                  <a:off x="3118" y="2248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83" name="Group 47"/>
                <p:cNvGrpSpPr>
                  <a:grpSpLocks/>
                </p:cNvGrpSpPr>
                <p:nvPr/>
              </p:nvGrpSpPr>
              <p:grpSpPr bwMode="auto">
                <a:xfrm>
                  <a:off x="391" y="1936"/>
                  <a:ext cx="239" cy="369"/>
                  <a:chOff x="391" y="2136"/>
                  <a:chExt cx="239" cy="369"/>
                </a:xfrm>
              </p:grpSpPr>
              <p:sp>
                <p:nvSpPr>
                  <p:cNvPr id="1294384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440" y="2136"/>
                    <a:ext cx="128" cy="36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5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584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391" y="2260"/>
                    <a:ext cx="239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PC</a:t>
                    </a:r>
                  </a:p>
                </p:txBody>
              </p:sp>
              <p:sp>
                <p:nvSpPr>
                  <p:cNvPr id="1294387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392" y="2320"/>
                    <a:ext cx="3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88" name="Freeform 52"/>
                  <p:cNvSpPr>
                    <a:spLocks/>
                  </p:cNvSpPr>
                  <p:nvPr/>
                </p:nvSpPr>
                <p:spPr bwMode="auto">
                  <a:xfrm>
                    <a:off x="480" y="2456"/>
                    <a:ext cx="49" cy="49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4" y="0"/>
                      </a:cxn>
                      <a:cxn ang="0">
                        <a:pos x="48" y="48"/>
                      </a:cxn>
                    </a:cxnLst>
                    <a:rect l="0" t="0" r="r" b="b"/>
                    <a:pathLst>
                      <a:path w="49" h="49">
                        <a:moveTo>
                          <a:pt x="0" y="48"/>
                        </a:moveTo>
                        <a:lnTo>
                          <a:pt x="24" y="0"/>
                        </a:lnTo>
                        <a:lnTo>
                          <a:pt x="48" y="48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94389" name="Line 53"/>
                <p:cNvSpPr>
                  <a:spLocks noChangeShapeType="1"/>
                </p:cNvSpPr>
                <p:nvPr/>
              </p:nvSpPr>
              <p:spPr bwMode="auto">
                <a:xfrm>
                  <a:off x="2640" y="2304"/>
                  <a:ext cx="47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390" name="Group 54"/>
                <p:cNvGrpSpPr>
                  <a:grpSpLocks/>
                </p:cNvGrpSpPr>
                <p:nvPr/>
              </p:nvGrpSpPr>
              <p:grpSpPr bwMode="auto">
                <a:xfrm>
                  <a:off x="3311" y="1920"/>
                  <a:ext cx="180" cy="306"/>
                  <a:chOff x="3311" y="2120"/>
                  <a:chExt cx="180" cy="306"/>
                </a:xfrm>
              </p:grpSpPr>
              <p:sp>
                <p:nvSpPr>
                  <p:cNvPr id="1294391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120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2" name="Freeform 56"/>
                  <p:cNvSpPr>
                    <a:spLocks/>
                  </p:cNvSpPr>
                  <p:nvPr/>
                </p:nvSpPr>
                <p:spPr bwMode="auto">
                  <a:xfrm>
                    <a:off x="3368" y="2382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3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195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</a:t>
                    </a:r>
                  </a:p>
                </p:txBody>
              </p:sp>
            </p:grpSp>
            <p:grpSp>
              <p:nvGrpSpPr>
                <p:cNvPr id="1294394" name="Group 58"/>
                <p:cNvGrpSpPr>
                  <a:grpSpLocks/>
                </p:cNvGrpSpPr>
                <p:nvPr/>
              </p:nvGrpSpPr>
              <p:grpSpPr bwMode="auto">
                <a:xfrm>
                  <a:off x="3311" y="2256"/>
                  <a:ext cx="180" cy="306"/>
                  <a:chOff x="3311" y="2456"/>
                  <a:chExt cx="180" cy="306"/>
                </a:xfrm>
              </p:grpSpPr>
              <p:sp>
                <p:nvSpPr>
                  <p:cNvPr id="1294395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4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6" name="Freeform 60"/>
                  <p:cNvSpPr>
                    <a:spLocks/>
                  </p:cNvSpPr>
                  <p:nvPr/>
                </p:nvSpPr>
                <p:spPr bwMode="auto">
                  <a:xfrm>
                    <a:off x="3368" y="27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397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3311" y="2539"/>
                    <a:ext cx="180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B</a:t>
                    </a:r>
                  </a:p>
                </p:txBody>
              </p:sp>
            </p:grpSp>
            <p:grpSp>
              <p:nvGrpSpPr>
                <p:cNvPr id="1294398" name="Group 62"/>
                <p:cNvGrpSpPr>
                  <a:grpSpLocks/>
                </p:cNvGrpSpPr>
                <p:nvPr/>
              </p:nvGrpSpPr>
              <p:grpSpPr bwMode="auto">
                <a:xfrm>
                  <a:off x="3335" y="2592"/>
                  <a:ext cx="109" cy="304"/>
                  <a:chOff x="3335" y="2792"/>
                  <a:chExt cx="109" cy="304"/>
                </a:xfrm>
              </p:grpSpPr>
              <p:sp>
                <p:nvSpPr>
                  <p:cNvPr id="1294399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3335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0" name="Freeform 64"/>
                  <p:cNvSpPr>
                    <a:spLocks/>
                  </p:cNvSpPr>
                  <p:nvPr/>
                </p:nvSpPr>
                <p:spPr bwMode="auto">
                  <a:xfrm>
                    <a:off x="3368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1" name="Group 65"/>
                <p:cNvGrpSpPr>
                  <a:grpSpLocks/>
                </p:cNvGrpSpPr>
                <p:nvPr/>
              </p:nvGrpSpPr>
              <p:grpSpPr bwMode="auto">
                <a:xfrm>
                  <a:off x="3935" y="2088"/>
                  <a:ext cx="173" cy="306"/>
                  <a:chOff x="3935" y="2288"/>
                  <a:chExt cx="173" cy="306"/>
                </a:xfrm>
              </p:grpSpPr>
              <p:sp>
                <p:nvSpPr>
                  <p:cNvPr id="1294402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3959" y="2288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3" name="Freeform 67"/>
                  <p:cNvSpPr>
                    <a:spLocks/>
                  </p:cNvSpPr>
                  <p:nvPr/>
                </p:nvSpPr>
                <p:spPr bwMode="auto">
                  <a:xfrm>
                    <a:off x="3992" y="2550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4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3935" y="2363"/>
                    <a:ext cx="173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Y</a:t>
                    </a:r>
                  </a:p>
                </p:txBody>
              </p:sp>
            </p:grpSp>
            <p:grpSp>
              <p:nvGrpSpPr>
                <p:cNvPr id="1294405" name="Group 69"/>
                <p:cNvGrpSpPr>
                  <a:grpSpLocks/>
                </p:cNvGrpSpPr>
                <p:nvPr/>
              </p:nvGrpSpPr>
              <p:grpSpPr bwMode="auto">
                <a:xfrm>
                  <a:off x="3951" y="2592"/>
                  <a:ext cx="109" cy="304"/>
                  <a:chOff x="3951" y="2792"/>
                  <a:chExt cx="109" cy="304"/>
                </a:xfrm>
              </p:grpSpPr>
              <p:sp>
                <p:nvSpPr>
                  <p:cNvPr id="1294406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3951" y="2792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07" name="Freeform 71"/>
                  <p:cNvSpPr>
                    <a:spLocks/>
                  </p:cNvSpPr>
                  <p:nvPr/>
                </p:nvSpPr>
                <p:spPr bwMode="auto">
                  <a:xfrm>
                    <a:off x="3984" y="3046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08" name="Group 72"/>
                <p:cNvGrpSpPr>
                  <a:grpSpLocks/>
                </p:cNvGrpSpPr>
                <p:nvPr/>
              </p:nvGrpSpPr>
              <p:grpSpPr bwMode="auto">
                <a:xfrm>
                  <a:off x="5420" y="2456"/>
                  <a:ext cx="192" cy="306"/>
                  <a:chOff x="5420" y="2656"/>
                  <a:chExt cx="192" cy="306"/>
                </a:xfrm>
              </p:grpSpPr>
              <p:sp>
                <p:nvSpPr>
                  <p:cNvPr id="1294409" name="Line 7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420" y="2800"/>
                    <a:ext cx="5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0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5471" y="2656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1" name="Freeform 75"/>
                  <p:cNvSpPr>
                    <a:spLocks/>
                  </p:cNvSpPr>
                  <p:nvPr/>
                </p:nvSpPr>
                <p:spPr bwMode="auto">
                  <a:xfrm>
                    <a:off x="5504" y="291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solidFill>
                    <a:schemeClr val="accent1"/>
                  </a:solidFill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2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5431" y="2723"/>
                    <a:ext cx="181" cy="17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</a:t>
                    </a:r>
                  </a:p>
                </p:txBody>
              </p:sp>
            </p:grpSp>
            <p:sp>
              <p:nvSpPr>
                <p:cNvPr id="1294413" name="Rectangle 77"/>
                <p:cNvSpPr>
                  <a:spLocks noChangeArrowheads="1"/>
                </p:cNvSpPr>
                <p:nvPr/>
              </p:nvSpPr>
              <p:spPr bwMode="auto">
                <a:xfrm>
                  <a:off x="3247" y="2875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MD1</a:t>
                  </a:r>
                </a:p>
              </p:txBody>
            </p:sp>
            <p:sp>
              <p:nvSpPr>
                <p:cNvPr id="1294414" name="Rectangle 78"/>
                <p:cNvSpPr>
                  <a:spLocks noChangeArrowheads="1"/>
                </p:cNvSpPr>
                <p:nvPr/>
              </p:nvSpPr>
              <p:spPr bwMode="auto">
                <a:xfrm>
                  <a:off x="3863" y="2883"/>
                  <a:ext cx="330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MD2</a:t>
                  </a:r>
                </a:p>
              </p:txBody>
            </p:sp>
            <p:sp>
              <p:nvSpPr>
                <p:cNvPr id="1294415" name="Line 79"/>
                <p:cNvSpPr>
                  <a:spLocks noChangeShapeType="1"/>
                </p:cNvSpPr>
                <p:nvPr/>
              </p:nvSpPr>
              <p:spPr bwMode="auto">
                <a:xfrm>
                  <a:off x="3192" y="2516"/>
                  <a:ext cx="0" cy="96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16" name="Group 80"/>
                <p:cNvGrpSpPr>
                  <a:grpSpLocks/>
                </p:cNvGrpSpPr>
                <p:nvPr/>
              </p:nvGrpSpPr>
              <p:grpSpPr bwMode="auto">
                <a:xfrm>
                  <a:off x="733" y="2021"/>
                  <a:ext cx="566" cy="596"/>
                  <a:chOff x="733" y="2221"/>
                  <a:chExt cx="566" cy="596"/>
                </a:xfrm>
              </p:grpSpPr>
              <p:sp>
                <p:nvSpPr>
                  <p:cNvPr id="129441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775" y="2223"/>
                    <a:ext cx="472" cy="584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18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734" y="2221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19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992" y="2335"/>
                    <a:ext cx="289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</p:txBody>
              </p:sp>
              <p:sp>
                <p:nvSpPr>
                  <p:cNvPr id="1294420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733" y="2493"/>
                    <a:ext cx="566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Inst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</p:grpSp>
            <p:grpSp>
              <p:nvGrpSpPr>
                <p:cNvPr id="1294421" name="Group 85"/>
                <p:cNvGrpSpPr>
                  <a:grpSpLocks/>
                </p:cNvGrpSpPr>
                <p:nvPr/>
              </p:nvGrpSpPr>
              <p:grpSpPr bwMode="auto">
                <a:xfrm>
                  <a:off x="526" y="1125"/>
                  <a:ext cx="601" cy="411"/>
                  <a:chOff x="526" y="1325"/>
                  <a:chExt cx="601" cy="411"/>
                </a:xfrm>
              </p:grpSpPr>
              <p:sp>
                <p:nvSpPr>
                  <p:cNvPr id="1294422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526" y="1325"/>
                    <a:ext cx="29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0x4</a:t>
                    </a:r>
                  </a:p>
                </p:txBody>
              </p:sp>
              <p:sp>
                <p:nvSpPr>
                  <p:cNvPr id="1294423" name="Freeform 87"/>
                  <p:cNvSpPr>
                    <a:spLocks/>
                  </p:cNvSpPr>
                  <p:nvPr/>
                </p:nvSpPr>
                <p:spPr bwMode="auto">
                  <a:xfrm>
                    <a:off x="823" y="1351"/>
                    <a:ext cx="241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48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0" y="288"/>
                      </a:cxn>
                      <a:cxn ang="0">
                        <a:pos x="240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41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48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0" y="288"/>
                        </a:lnTo>
                        <a:lnTo>
                          <a:pt x="240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4" name="Line 88"/>
                  <p:cNvSpPr>
                    <a:spLocks noChangeShapeType="1"/>
                  </p:cNvSpPr>
                  <p:nvPr/>
                </p:nvSpPr>
                <p:spPr bwMode="auto">
                  <a:xfrm>
                    <a:off x="779" y="1399"/>
                    <a:ext cx="4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5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829" y="1469"/>
                    <a:ext cx="268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Add</a:t>
                    </a:r>
                  </a:p>
                </p:txBody>
              </p:sp>
              <p:sp>
                <p:nvSpPr>
                  <p:cNvPr id="1294426" name="Line 90"/>
                  <p:cNvSpPr>
                    <a:spLocks noChangeShapeType="1"/>
                  </p:cNvSpPr>
                  <p:nvPr/>
                </p:nvSpPr>
                <p:spPr bwMode="auto">
                  <a:xfrm>
                    <a:off x="1071" y="1551"/>
                    <a:ext cx="5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27" name="Group 91"/>
                <p:cNvGrpSpPr>
                  <a:grpSpLocks/>
                </p:cNvGrpSpPr>
                <p:nvPr/>
              </p:nvGrpSpPr>
              <p:grpSpPr bwMode="auto">
                <a:xfrm>
                  <a:off x="1238" y="2063"/>
                  <a:ext cx="221" cy="304"/>
                  <a:chOff x="1238" y="2263"/>
                  <a:chExt cx="221" cy="304"/>
                </a:xfrm>
              </p:grpSpPr>
              <p:sp>
                <p:nvSpPr>
                  <p:cNvPr id="1294428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256" y="2424"/>
                    <a:ext cx="182" cy="1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29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293" y="2263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0" name="Freeform 94"/>
                  <p:cNvSpPr>
                    <a:spLocks/>
                  </p:cNvSpPr>
                  <p:nvPr/>
                </p:nvSpPr>
                <p:spPr bwMode="auto">
                  <a:xfrm>
                    <a:off x="1326" y="2517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1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1238" y="2330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294432" name="Rectangle 96"/>
                <p:cNvSpPr>
                  <a:spLocks noChangeArrowheads="1"/>
                </p:cNvSpPr>
                <p:nvPr/>
              </p:nvSpPr>
              <p:spPr bwMode="auto">
                <a:xfrm>
                  <a:off x="2265" y="2603"/>
                  <a:ext cx="369" cy="215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3" name="Rectangle 97"/>
                <p:cNvSpPr>
                  <a:spLocks noChangeArrowheads="1"/>
                </p:cNvSpPr>
                <p:nvPr/>
              </p:nvSpPr>
              <p:spPr bwMode="auto">
                <a:xfrm>
                  <a:off x="2283" y="2569"/>
                  <a:ext cx="341" cy="28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Imm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Ext</a:t>
                  </a:r>
                </a:p>
              </p:txBody>
            </p:sp>
            <p:sp>
              <p:nvSpPr>
                <p:cNvPr id="1294434" name="Freeform 98"/>
                <p:cNvSpPr>
                  <a:spLocks/>
                </p:cNvSpPr>
                <p:nvPr/>
              </p:nvSpPr>
              <p:spPr bwMode="auto">
                <a:xfrm>
                  <a:off x="3619" y="2063"/>
                  <a:ext cx="250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50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9" y="288"/>
                    </a:cxn>
                    <a:cxn ang="0">
                      <a:pos x="249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50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50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9" y="288"/>
                      </a:lnTo>
                      <a:lnTo>
                        <a:pt x="249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4435" name="Rectangle 99"/>
                <p:cNvSpPr>
                  <a:spLocks noChangeArrowheads="1"/>
                </p:cNvSpPr>
                <p:nvPr/>
              </p:nvSpPr>
              <p:spPr bwMode="auto">
                <a:xfrm>
                  <a:off x="3627" y="2173"/>
                  <a:ext cx="272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ALU</a:t>
                  </a:r>
                </a:p>
              </p:txBody>
            </p:sp>
            <p:sp>
              <p:nvSpPr>
                <p:cNvPr id="1294436" name="Freeform 100"/>
                <p:cNvSpPr>
                  <a:spLocks/>
                </p:cNvSpPr>
                <p:nvPr/>
              </p:nvSpPr>
              <p:spPr bwMode="auto">
                <a:xfrm>
                  <a:off x="5280" y="2393"/>
                  <a:ext cx="145" cy="326"/>
                </a:xfrm>
                <a:custGeom>
                  <a:avLst/>
                  <a:gdLst/>
                  <a:ahLst/>
                  <a:cxnLst>
                    <a:cxn ang="0">
                      <a:pos x="144" y="41"/>
                    </a:cxn>
                    <a:cxn ang="0">
                      <a:pos x="144" y="284"/>
                    </a:cxn>
                    <a:cxn ang="0">
                      <a:pos x="0" y="325"/>
                    </a:cxn>
                    <a:cxn ang="0">
                      <a:pos x="0" y="0"/>
                    </a:cxn>
                    <a:cxn ang="0">
                      <a:pos x="144" y="41"/>
                    </a:cxn>
                  </a:cxnLst>
                  <a:rect l="0" t="0" r="r" b="b"/>
                  <a:pathLst>
                    <a:path w="145" h="326">
                      <a:moveTo>
                        <a:pt x="144" y="41"/>
                      </a:moveTo>
                      <a:lnTo>
                        <a:pt x="144" y="284"/>
                      </a:lnTo>
                      <a:lnTo>
                        <a:pt x="0" y="325"/>
                      </a:lnTo>
                      <a:lnTo>
                        <a:pt x="0" y="0"/>
                      </a:lnTo>
                      <a:lnTo>
                        <a:pt x="144" y="41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4437" name="Group 101"/>
                <p:cNvGrpSpPr>
                  <a:grpSpLocks/>
                </p:cNvGrpSpPr>
                <p:nvPr/>
              </p:nvGrpSpPr>
              <p:grpSpPr bwMode="auto">
                <a:xfrm>
                  <a:off x="2224" y="1737"/>
                  <a:ext cx="444" cy="748"/>
                  <a:chOff x="2224" y="1737"/>
                  <a:chExt cx="444" cy="748"/>
                </a:xfrm>
              </p:grpSpPr>
              <p:sp>
                <p:nvSpPr>
                  <p:cNvPr id="1294438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1787"/>
                    <a:ext cx="368" cy="680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3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392" y="2037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rd1</a:t>
                    </a:r>
                  </a:p>
                </p:txBody>
              </p:sp>
              <p:sp>
                <p:nvSpPr>
                  <p:cNvPr id="1294440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249" y="2295"/>
                    <a:ext cx="405" cy="19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GPRs</a:t>
                    </a:r>
                  </a:p>
                </p:txBody>
              </p:sp>
              <p:sp>
                <p:nvSpPr>
                  <p:cNvPr id="12944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841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rs1</a:t>
                    </a:r>
                  </a:p>
                </p:txBody>
              </p:sp>
              <p:sp>
                <p:nvSpPr>
                  <p:cNvPr id="1294442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1937"/>
                    <a:ext cx="26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rs2</a:t>
                    </a:r>
                  </a:p>
                </p:txBody>
              </p:sp>
              <p:sp>
                <p:nvSpPr>
                  <p:cNvPr id="1294443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121"/>
                    <a:ext cx="24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ws</a:t>
                    </a:r>
                  </a:p>
                </p:txBody>
              </p:sp>
              <p:sp>
                <p:nvSpPr>
                  <p:cNvPr id="1294444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2224" y="2215"/>
                    <a:ext cx="25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</a:t>
                    </a:r>
                  </a:p>
                </p:txBody>
              </p:sp>
              <p:sp>
                <p:nvSpPr>
                  <p:cNvPr id="1294445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387" y="2216"/>
                    <a:ext cx="27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rd2</a:t>
                    </a:r>
                  </a:p>
                </p:txBody>
              </p:sp>
              <p:sp>
                <p:nvSpPr>
                  <p:cNvPr id="1294446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1737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47" name="Freeform 111"/>
                  <p:cNvSpPr>
                    <a:spLocks/>
                  </p:cNvSpPr>
                  <p:nvPr/>
                </p:nvSpPr>
                <p:spPr bwMode="auto">
                  <a:xfrm flipV="1">
                    <a:off x="2295" y="1789"/>
                    <a:ext cx="54" cy="47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294448" name="Group 112"/>
                <p:cNvGrpSpPr>
                  <a:grpSpLocks/>
                </p:cNvGrpSpPr>
                <p:nvPr/>
              </p:nvGrpSpPr>
              <p:grpSpPr bwMode="auto">
                <a:xfrm>
                  <a:off x="4391" y="1988"/>
                  <a:ext cx="586" cy="868"/>
                  <a:chOff x="4391" y="2188"/>
                  <a:chExt cx="586" cy="868"/>
                </a:xfrm>
              </p:grpSpPr>
              <p:sp>
                <p:nvSpPr>
                  <p:cNvPr id="1294449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65"/>
                    <a:ext cx="333" cy="14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9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0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4608" y="2188"/>
                    <a:ext cx="0" cy="104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1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4432" y="2304"/>
                    <a:ext cx="488" cy="752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4452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399" y="2350"/>
                    <a:ext cx="332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addr</a:t>
                    </a:r>
                  </a:p>
                </p:txBody>
              </p:sp>
              <p:sp>
                <p:nvSpPr>
                  <p:cNvPr id="1294453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91" y="2879"/>
                    <a:ext cx="4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wdata</a:t>
                    </a:r>
                  </a:p>
                </p:txBody>
              </p:sp>
              <p:sp>
                <p:nvSpPr>
                  <p:cNvPr id="1294454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586" y="2548"/>
                    <a:ext cx="368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rdata</a:t>
                    </a:r>
                  </a:p>
                </p:txBody>
              </p:sp>
              <p:sp>
                <p:nvSpPr>
                  <p:cNvPr id="1294455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4411" y="2648"/>
                    <a:ext cx="566" cy="284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Data </a:t>
                    </a:r>
                  </a:p>
                  <a:p>
                    <a:pPr>
                      <a:lnSpc>
                        <a:spcPct val="85000"/>
                      </a:lnSpc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chemeClr val="tx1"/>
                        </a:solidFill>
                        <a:latin typeface="Verdana" charset="0"/>
                      </a:rPr>
                      <a:t>Memory</a:t>
                    </a:r>
                  </a:p>
                </p:txBody>
              </p:sp>
              <p:sp>
                <p:nvSpPr>
                  <p:cNvPr id="1294456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4527" y="2254"/>
                    <a:ext cx="250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we</a:t>
                    </a:r>
                  </a:p>
                </p:txBody>
              </p:sp>
              <p:sp>
                <p:nvSpPr>
                  <p:cNvPr id="1294457" name="Freeform 121"/>
                  <p:cNvSpPr>
                    <a:spLocks/>
                  </p:cNvSpPr>
                  <p:nvPr/>
                </p:nvSpPr>
                <p:spPr bwMode="auto">
                  <a:xfrm flipV="1">
                    <a:off x="4468" y="2313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294458" name="Freeform 122"/>
            <p:cNvSpPr>
              <a:spLocks/>
            </p:cNvSpPr>
            <p:nvPr/>
          </p:nvSpPr>
          <p:spPr bwMode="auto">
            <a:xfrm>
              <a:off x="1434" y="2514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59" name="Freeform 123"/>
            <p:cNvSpPr>
              <a:spLocks/>
            </p:cNvSpPr>
            <p:nvPr/>
          </p:nvSpPr>
          <p:spPr bwMode="auto">
            <a:xfrm>
              <a:off x="3441" y="1384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0" name="Freeform 124"/>
            <p:cNvSpPr>
              <a:spLocks/>
            </p:cNvSpPr>
            <p:nvPr/>
          </p:nvSpPr>
          <p:spPr bwMode="auto">
            <a:xfrm>
              <a:off x="4856" y="1418"/>
              <a:ext cx="849" cy="400"/>
            </a:xfrm>
            <a:custGeom>
              <a:avLst/>
              <a:gdLst/>
              <a:ahLst/>
              <a:cxnLst>
                <a:cxn ang="0">
                  <a:pos x="729" y="0"/>
                </a:cxn>
                <a:cxn ang="0">
                  <a:pos x="849" y="0"/>
                </a:cxn>
                <a:cxn ang="0">
                  <a:pos x="849" y="400"/>
                </a:cxn>
                <a:cxn ang="0">
                  <a:pos x="9" y="400"/>
                </a:cxn>
                <a:cxn ang="0">
                  <a:pos x="0" y="202"/>
                </a:cxn>
              </a:cxnLst>
              <a:rect l="0" t="0" r="r" b="b"/>
              <a:pathLst>
                <a:path w="849" h="400">
                  <a:moveTo>
                    <a:pt x="729" y="0"/>
                  </a:moveTo>
                  <a:lnTo>
                    <a:pt x="849" y="0"/>
                  </a:lnTo>
                  <a:lnTo>
                    <a:pt x="849" y="400"/>
                  </a:lnTo>
                  <a:lnTo>
                    <a:pt x="9" y="400"/>
                  </a:lnTo>
                  <a:lnTo>
                    <a:pt x="0" y="20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1" name="Freeform 125"/>
            <p:cNvSpPr>
              <a:spLocks/>
            </p:cNvSpPr>
            <p:nvPr/>
          </p:nvSpPr>
          <p:spPr bwMode="auto">
            <a:xfrm>
              <a:off x="2460" y="1546"/>
              <a:ext cx="2457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2" name="Freeform 126"/>
            <p:cNvSpPr>
              <a:spLocks/>
            </p:cNvSpPr>
            <p:nvPr/>
          </p:nvSpPr>
          <p:spPr bwMode="auto">
            <a:xfrm>
              <a:off x="4089" y="1418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3" name="Freeform 127"/>
            <p:cNvSpPr>
              <a:spLocks/>
            </p:cNvSpPr>
            <p:nvPr/>
          </p:nvSpPr>
          <p:spPr bwMode="auto">
            <a:xfrm>
              <a:off x="4605" y="1938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64" name="Group 128"/>
          <p:cNvGrpSpPr>
            <a:grpSpLocks/>
          </p:cNvGrpSpPr>
          <p:nvPr/>
        </p:nvGrpSpPr>
        <p:grpSpPr bwMode="auto">
          <a:xfrm>
            <a:off x="3905250" y="2543175"/>
            <a:ext cx="868363" cy="523875"/>
            <a:chOff x="2980" y="1242"/>
            <a:chExt cx="547" cy="330"/>
          </a:xfrm>
        </p:grpSpPr>
        <p:sp>
          <p:nvSpPr>
            <p:cNvPr id="1294465" name="Freeform 129"/>
            <p:cNvSpPr>
              <a:spLocks/>
            </p:cNvSpPr>
            <p:nvPr/>
          </p:nvSpPr>
          <p:spPr bwMode="auto">
            <a:xfrm>
              <a:off x="3382" y="1283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66" name="Rectangle 130"/>
            <p:cNvSpPr>
              <a:spLocks noChangeArrowheads="1"/>
            </p:cNvSpPr>
            <p:nvPr/>
          </p:nvSpPr>
          <p:spPr bwMode="auto">
            <a:xfrm>
              <a:off x="2980" y="1242"/>
              <a:ext cx="323" cy="19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nop</a:t>
              </a:r>
            </a:p>
          </p:txBody>
        </p:sp>
        <p:sp>
          <p:nvSpPr>
            <p:cNvPr id="1294467" name="Line 131"/>
            <p:cNvSpPr>
              <a:spLocks noChangeShapeType="1"/>
            </p:cNvSpPr>
            <p:nvPr/>
          </p:nvSpPr>
          <p:spPr bwMode="auto">
            <a:xfrm>
              <a:off x="3304" y="1347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94468" name="Rectangle 13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</a:p>
        </p:txBody>
      </p:sp>
      <p:sp>
        <p:nvSpPr>
          <p:cNvPr id="1294469" name="Rectangle 133"/>
          <p:cNvSpPr>
            <a:spLocks noChangeArrowheads="1"/>
          </p:cNvSpPr>
          <p:nvPr/>
        </p:nvSpPr>
        <p:spPr bwMode="auto">
          <a:xfrm>
            <a:off x="552450" y="5638800"/>
            <a:ext cx="8210550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Compare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source registers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instruction in the decode stage with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destination register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of the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uncommitted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instructions.</a:t>
            </a:r>
          </a:p>
        </p:txBody>
      </p:sp>
      <p:sp>
        <p:nvSpPr>
          <p:cNvPr id="1294470" name="Freeform 134"/>
          <p:cNvSpPr>
            <a:spLocks/>
          </p:cNvSpPr>
          <p:nvPr/>
        </p:nvSpPr>
        <p:spPr bwMode="auto">
          <a:xfrm>
            <a:off x="3497263" y="1320800"/>
            <a:ext cx="3910012" cy="1778000"/>
          </a:xfrm>
          <a:custGeom>
            <a:avLst/>
            <a:gdLst/>
            <a:ahLst/>
            <a:cxnLst>
              <a:cxn ang="0">
                <a:pos x="2495" y="1063"/>
              </a:cxn>
              <a:cxn ang="0">
                <a:pos x="2495" y="0"/>
              </a:cxn>
              <a:cxn ang="0">
                <a:pos x="0" y="0"/>
              </a:cxn>
            </a:cxnLst>
            <a:rect l="0" t="0" r="r" b="b"/>
            <a:pathLst>
              <a:path w="2496" h="1064">
                <a:moveTo>
                  <a:pt x="2495" y="1063"/>
                </a:moveTo>
                <a:lnTo>
                  <a:pt x="2495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294471" name="Group 135"/>
          <p:cNvGrpSpPr>
            <a:grpSpLocks/>
          </p:cNvGrpSpPr>
          <p:nvPr/>
        </p:nvGrpSpPr>
        <p:grpSpPr bwMode="auto">
          <a:xfrm>
            <a:off x="2327275" y="1854200"/>
            <a:ext cx="649288" cy="2084388"/>
            <a:chOff x="1578" y="1208"/>
            <a:chExt cx="409" cy="1313"/>
          </a:xfrm>
        </p:grpSpPr>
        <p:sp>
          <p:nvSpPr>
            <p:cNvPr id="1294472" name="Freeform 136"/>
            <p:cNvSpPr>
              <a:spLocks/>
            </p:cNvSpPr>
            <p:nvPr/>
          </p:nvSpPr>
          <p:spPr bwMode="auto">
            <a:xfrm>
              <a:off x="1578" y="1208"/>
              <a:ext cx="345" cy="1217"/>
            </a:xfrm>
            <a:custGeom>
              <a:avLst/>
              <a:gdLst/>
              <a:ahLst/>
              <a:cxnLst>
                <a:cxn ang="0">
                  <a:pos x="0" y="1216"/>
                </a:cxn>
                <a:cxn ang="0">
                  <a:pos x="0" y="154"/>
                </a:cxn>
                <a:cxn ang="0">
                  <a:pos x="344" y="0"/>
                </a:cxn>
                <a:cxn ang="0">
                  <a:pos x="344" y="0"/>
                </a:cxn>
                <a:cxn ang="0">
                  <a:pos x="344" y="0"/>
                </a:cxn>
              </a:cxnLst>
              <a:rect l="0" t="0" r="r" b="b"/>
              <a:pathLst>
                <a:path w="345" h="1217">
                  <a:moveTo>
                    <a:pt x="0" y="1216"/>
                  </a:moveTo>
                  <a:lnTo>
                    <a:pt x="0" y="154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44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3" name="Freeform 137"/>
            <p:cNvSpPr>
              <a:spLocks/>
            </p:cNvSpPr>
            <p:nvPr/>
          </p:nvSpPr>
          <p:spPr bwMode="auto">
            <a:xfrm>
              <a:off x="1674" y="1352"/>
              <a:ext cx="313" cy="1169"/>
            </a:xfrm>
            <a:custGeom>
              <a:avLst/>
              <a:gdLst/>
              <a:ahLst/>
              <a:cxnLst>
                <a:cxn ang="0">
                  <a:pos x="0" y="1168"/>
                </a:cxn>
                <a:cxn ang="0">
                  <a:pos x="0" y="140"/>
                </a:cxn>
                <a:cxn ang="0">
                  <a:pos x="312" y="0"/>
                </a:cxn>
                <a:cxn ang="0">
                  <a:pos x="312" y="0"/>
                </a:cxn>
                <a:cxn ang="0">
                  <a:pos x="312" y="0"/>
                </a:cxn>
              </a:cxnLst>
              <a:rect l="0" t="0" r="r" b="b"/>
              <a:pathLst>
                <a:path w="313" h="1169">
                  <a:moveTo>
                    <a:pt x="0" y="1168"/>
                  </a:moveTo>
                  <a:lnTo>
                    <a:pt x="0" y="140"/>
                  </a:lnTo>
                  <a:lnTo>
                    <a:pt x="312" y="0"/>
                  </a:lnTo>
                  <a:lnTo>
                    <a:pt x="312" y="0"/>
                  </a:lnTo>
                  <a:lnTo>
                    <a:pt x="312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4474" name="Group 138"/>
          <p:cNvGrpSpPr>
            <a:grpSpLocks/>
          </p:cNvGrpSpPr>
          <p:nvPr/>
        </p:nvGrpSpPr>
        <p:grpSpPr bwMode="auto">
          <a:xfrm>
            <a:off x="693738" y="1298575"/>
            <a:ext cx="3976687" cy="2701925"/>
            <a:chOff x="549" y="858"/>
            <a:chExt cx="2505" cy="1702"/>
          </a:xfrm>
        </p:grpSpPr>
        <p:sp>
          <p:nvSpPr>
            <p:cNvPr id="1294475" name="Freeform 139"/>
            <p:cNvSpPr>
              <a:spLocks/>
            </p:cNvSpPr>
            <p:nvPr/>
          </p:nvSpPr>
          <p:spPr bwMode="auto">
            <a:xfrm>
              <a:off x="549" y="1532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6" name="Freeform 140"/>
            <p:cNvSpPr>
              <a:spLocks/>
            </p:cNvSpPr>
            <p:nvPr/>
          </p:nvSpPr>
          <p:spPr bwMode="auto">
            <a:xfrm>
              <a:off x="1397" y="1532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7" name="Freeform 141"/>
            <p:cNvSpPr>
              <a:spLocks/>
            </p:cNvSpPr>
            <p:nvPr/>
          </p:nvSpPr>
          <p:spPr bwMode="auto">
            <a:xfrm>
              <a:off x="1416" y="1026"/>
              <a:ext cx="482" cy="1534"/>
            </a:xfrm>
            <a:custGeom>
              <a:avLst/>
              <a:gdLst/>
              <a:ahLst/>
              <a:cxnLst>
                <a:cxn ang="0">
                  <a:pos x="482" y="0"/>
                </a:cxn>
                <a:cxn ang="0">
                  <a:pos x="3" y="0"/>
                </a:cxn>
                <a:cxn ang="0">
                  <a:pos x="0" y="1534"/>
                </a:cxn>
              </a:cxnLst>
              <a:rect l="0" t="0" r="r" b="b"/>
              <a:pathLst>
                <a:path w="482" h="1534">
                  <a:moveTo>
                    <a:pt x="482" y="0"/>
                  </a:moveTo>
                  <a:lnTo>
                    <a:pt x="3" y="0"/>
                  </a:lnTo>
                  <a:lnTo>
                    <a:pt x="0" y="153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8" name="Oval 142"/>
            <p:cNvSpPr>
              <a:spLocks noChangeArrowheads="1"/>
            </p:cNvSpPr>
            <p:nvPr/>
          </p:nvSpPr>
          <p:spPr bwMode="auto">
            <a:xfrm>
              <a:off x="1399" y="1518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79" name="Rectangle 143"/>
            <p:cNvSpPr>
              <a:spLocks noChangeArrowheads="1"/>
            </p:cNvSpPr>
            <p:nvPr/>
          </p:nvSpPr>
          <p:spPr bwMode="auto">
            <a:xfrm>
              <a:off x="1567" y="858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</p:grpSp>
      <p:grpSp>
        <p:nvGrpSpPr>
          <p:cNvPr id="1294480" name="Group 144"/>
          <p:cNvGrpSpPr>
            <a:grpSpLocks/>
          </p:cNvGrpSpPr>
          <p:nvPr/>
        </p:nvGrpSpPr>
        <p:grpSpPr bwMode="auto">
          <a:xfrm>
            <a:off x="2773363" y="1235075"/>
            <a:ext cx="887412" cy="949325"/>
            <a:chOff x="1859" y="818"/>
            <a:chExt cx="559" cy="598"/>
          </a:xfrm>
        </p:grpSpPr>
        <p:sp>
          <p:nvSpPr>
            <p:cNvPr id="1294481" name="Oval 145"/>
            <p:cNvSpPr>
              <a:spLocks noChangeArrowheads="1"/>
            </p:cNvSpPr>
            <p:nvPr/>
          </p:nvSpPr>
          <p:spPr bwMode="auto">
            <a:xfrm>
              <a:off x="1906" y="824"/>
              <a:ext cx="512" cy="592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4482" name="Rectangle 146"/>
            <p:cNvSpPr>
              <a:spLocks noChangeArrowheads="1"/>
            </p:cNvSpPr>
            <p:nvPr/>
          </p:nvSpPr>
          <p:spPr bwMode="auto">
            <a:xfrm>
              <a:off x="1889" y="966"/>
              <a:ext cx="31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294483" name="Rectangle 147"/>
            <p:cNvSpPr>
              <a:spLocks noChangeArrowheads="1"/>
            </p:cNvSpPr>
            <p:nvPr/>
          </p:nvSpPr>
          <p:spPr bwMode="auto">
            <a:xfrm>
              <a:off x="2115" y="818"/>
              <a:ext cx="24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4484" name="Rectangle 148"/>
            <p:cNvSpPr>
              <a:spLocks noChangeArrowheads="1"/>
            </p:cNvSpPr>
            <p:nvPr/>
          </p:nvSpPr>
          <p:spPr bwMode="auto">
            <a:xfrm>
              <a:off x="1859" y="1114"/>
              <a:ext cx="205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rs</a:t>
              </a:r>
            </a:p>
          </p:txBody>
        </p:sp>
        <p:sp>
          <p:nvSpPr>
            <p:cNvPr id="1294485" name="Rectangle 149"/>
            <p:cNvSpPr>
              <a:spLocks noChangeArrowheads="1"/>
            </p:cNvSpPr>
            <p:nvPr/>
          </p:nvSpPr>
          <p:spPr bwMode="auto">
            <a:xfrm>
              <a:off x="1939" y="1202"/>
              <a:ext cx="19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rt</a:t>
              </a:r>
            </a:p>
          </p:txBody>
        </p:sp>
        <p:sp>
          <p:nvSpPr>
            <p:cNvPr id="1294486" name="Rectangle 150"/>
            <p:cNvSpPr>
              <a:spLocks noChangeArrowheads="1"/>
            </p:cNvSpPr>
            <p:nvPr/>
          </p:nvSpPr>
          <p:spPr bwMode="auto">
            <a:xfrm>
              <a:off x="2121" y="1150"/>
              <a:ext cx="16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94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94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94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47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C6833-73A8-FF4D-88C9-85DB734D80EA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1295362" name="Group 2"/>
          <p:cNvGrpSpPr>
            <a:grpSpLocks/>
          </p:cNvGrpSpPr>
          <p:nvPr/>
        </p:nvGrpSpPr>
        <p:grpSpPr bwMode="auto">
          <a:xfrm>
            <a:off x="7696200" y="2854325"/>
            <a:ext cx="1190625" cy="846138"/>
            <a:chOff x="4848" y="1798"/>
            <a:chExt cx="750" cy="533"/>
          </a:xfrm>
        </p:grpSpPr>
        <p:sp>
          <p:nvSpPr>
            <p:cNvPr id="1295363" name="Oval 3"/>
            <p:cNvSpPr>
              <a:spLocks noChangeArrowheads="1"/>
            </p:cNvSpPr>
            <p:nvPr/>
          </p:nvSpPr>
          <p:spPr bwMode="auto">
            <a:xfrm>
              <a:off x="4848" y="1798"/>
              <a:ext cx="466" cy="53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1" hangingPunct="1">
                <a:spcBef>
                  <a:spcPct val="0"/>
                </a:spcBef>
              </a:pPr>
              <a:endParaRPr lang="en-US" sz="2000">
                <a:solidFill>
                  <a:schemeClr val="tx1"/>
                </a:solidFill>
              </a:endParaRPr>
            </a:p>
          </p:txBody>
        </p:sp>
        <p:sp>
          <p:nvSpPr>
            <p:cNvPr id="1295364" name="Rectangle 4"/>
            <p:cNvSpPr>
              <a:spLocks noChangeArrowheads="1"/>
            </p:cNvSpPr>
            <p:nvPr/>
          </p:nvSpPr>
          <p:spPr bwMode="auto">
            <a:xfrm>
              <a:off x="5280" y="2078"/>
              <a:ext cx="31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</p:grpSp>
      <p:sp>
        <p:nvSpPr>
          <p:cNvPr id="1295365" name="Rectangle 5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Interlock Control Logic</a:t>
            </a:r>
            <a:br>
              <a:rPr lang="en-US"/>
            </a:br>
            <a:r>
              <a:rPr lang="en-US" sz="2000" i="1"/>
              <a:t>ignoring jumps &amp; branches</a:t>
            </a:r>
          </a:p>
        </p:txBody>
      </p:sp>
      <p:sp>
        <p:nvSpPr>
          <p:cNvPr id="1295366" name="Rectangle 6"/>
          <p:cNvSpPr>
            <a:spLocks noChangeArrowheads="1"/>
          </p:cNvSpPr>
          <p:nvPr/>
        </p:nvSpPr>
        <p:spPr bwMode="auto">
          <a:xfrm>
            <a:off x="544513" y="5683250"/>
            <a:ext cx="7216775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Should we always stall if the rs field matches some rd?</a:t>
            </a:r>
          </a:p>
        </p:txBody>
      </p:sp>
      <p:grpSp>
        <p:nvGrpSpPr>
          <p:cNvPr id="1295367" name="Group 7"/>
          <p:cNvGrpSpPr>
            <a:grpSpLocks/>
          </p:cNvGrpSpPr>
          <p:nvPr/>
        </p:nvGrpSpPr>
        <p:grpSpPr bwMode="auto">
          <a:xfrm>
            <a:off x="290513" y="1235075"/>
            <a:ext cx="8675687" cy="4443413"/>
            <a:chOff x="183" y="778"/>
            <a:chExt cx="5465" cy="2799"/>
          </a:xfrm>
        </p:grpSpPr>
        <p:grpSp>
          <p:nvGrpSpPr>
            <p:cNvPr id="1295368" name="Group 8"/>
            <p:cNvGrpSpPr>
              <a:grpSpLocks/>
            </p:cNvGrpSpPr>
            <p:nvPr/>
          </p:nvGrpSpPr>
          <p:grpSpPr bwMode="auto">
            <a:xfrm>
              <a:off x="1381" y="1608"/>
              <a:ext cx="4212" cy="1545"/>
              <a:chOff x="1438" y="1144"/>
              <a:chExt cx="4212" cy="1545"/>
            </a:xfrm>
          </p:grpSpPr>
          <p:grpSp>
            <p:nvGrpSpPr>
              <p:cNvPr id="1295369" name="Group 9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295370" name="Rectangle 10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1" name="Freeform 11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373" name="Freeform 13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4" name="Line 14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75" name="Line 15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376" name="Group 16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1295377" name="Rectangle 17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8" name="Freeform 18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79" name="Rectangle 19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1295380" name="Group 20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295381" name="Rectangle 21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2" name="Freeform 22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383" name="Rectangle 23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295384" name="Freeform 24"/>
            <p:cNvSpPr>
              <a:spLocks/>
            </p:cNvSpPr>
            <p:nvPr/>
          </p:nvSpPr>
          <p:spPr bwMode="auto">
            <a:xfrm>
              <a:off x="1765" y="1960"/>
              <a:ext cx="31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385" name="Group 25"/>
            <p:cNvGrpSpPr>
              <a:grpSpLocks/>
            </p:cNvGrpSpPr>
            <p:nvPr/>
          </p:nvGrpSpPr>
          <p:grpSpPr bwMode="auto">
            <a:xfrm>
              <a:off x="183" y="1384"/>
              <a:ext cx="5393" cy="2193"/>
              <a:chOff x="240" y="920"/>
              <a:chExt cx="5393" cy="2193"/>
            </a:xfrm>
          </p:grpSpPr>
          <p:sp>
            <p:nvSpPr>
              <p:cNvPr id="1295386" name="Freeform 26"/>
              <p:cNvSpPr>
                <a:spLocks/>
              </p:cNvSpPr>
              <p:nvPr/>
            </p:nvSpPr>
            <p:spPr bwMode="auto">
              <a:xfrm>
                <a:off x="2916" y="2325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7" name="Line 27"/>
              <p:cNvSpPr>
                <a:spLocks noChangeShapeType="1"/>
              </p:cNvSpPr>
              <p:nvPr/>
            </p:nvSpPr>
            <p:spPr bwMode="auto">
              <a:xfrm>
                <a:off x="3280" y="2392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8" name="Line 28"/>
              <p:cNvSpPr>
                <a:spLocks noChangeShapeType="1"/>
              </p:cNvSpPr>
              <p:nvPr/>
            </p:nvSpPr>
            <p:spPr bwMode="auto">
              <a:xfrm>
                <a:off x="3808" y="2232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89" name="Freeform 29"/>
              <p:cNvSpPr>
                <a:spLocks/>
              </p:cNvSpPr>
              <p:nvPr/>
            </p:nvSpPr>
            <p:spPr bwMode="auto">
              <a:xfrm>
                <a:off x="240" y="920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0" name="Freeform 30"/>
              <p:cNvSpPr>
                <a:spLocks/>
              </p:cNvSpPr>
              <p:nvPr/>
            </p:nvSpPr>
            <p:spPr bwMode="auto">
              <a:xfrm>
                <a:off x="600" y="1488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1" name="Freeform 31"/>
              <p:cNvSpPr>
                <a:spLocks/>
              </p:cNvSpPr>
              <p:nvPr/>
            </p:nvSpPr>
            <p:spPr bwMode="auto">
              <a:xfrm>
                <a:off x="576" y="2120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2" name="Freeform 32"/>
              <p:cNvSpPr>
                <a:spLocks/>
              </p:cNvSpPr>
              <p:nvPr/>
            </p:nvSpPr>
            <p:spPr bwMode="auto">
              <a:xfrm>
                <a:off x="704" y="920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3" name="Freeform 33"/>
              <p:cNvSpPr>
                <a:spLocks/>
              </p:cNvSpPr>
              <p:nvPr/>
            </p:nvSpPr>
            <p:spPr bwMode="auto">
              <a:xfrm>
                <a:off x="1440" y="1928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4" name="Freeform 34"/>
              <p:cNvSpPr>
                <a:spLocks/>
              </p:cNvSpPr>
              <p:nvPr/>
            </p:nvSpPr>
            <p:spPr bwMode="auto">
              <a:xfrm>
                <a:off x="1440" y="2024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5" name="Freeform 35"/>
              <p:cNvSpPr>
                <a:spLocks/>
              </p:cNvSpPr>
              <p:nvPr/>
            </p:nvSpPr>
            <p:spPr bwMode="auto">
              <a:xfrm>
                <a:off x="1440" y="2120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6" name="Freeform 36"/>
              <p:cNvSpPr>
                <a:spLocks/>
              </p:cNvSpPr>
              <p:nvPr/>
            </p:nvSpPr>
            <p:spPr bwMode="auto">
              <a:xfrm>
                <a:off x="2646" y="2490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7" name="Freeform 37"/>
              <p:cNvSpPr>
                <a:spLocks/>
              </p:cNvSpPr>
              <p:nvPr/>
            </p:nvSpPr>
            <p:spPr bwMode="auto">
              <a:xfrm>
                <a:off x="2642" y="2120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8" name="Freeform 38"/>
              <p:cNvSpPr>
                <a:spLocks/>
              </p:cNvSpPr>
              <p:nvPr/>
            </p:nvSpPr>
            <p:spPr bwMode="auto">
              <a:xfrm flipV="1">
                <a:off x="4929" y="2400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399" name="Freeform 39"/>
              <p:cNvSpPr>
                <a:spLocks/>
              </p:cNvSpPr>
              <p:nvPr/>
            </p:nvSpPr>
            <p:spPr bwMode="auto">
              <a:xfrm>
                <a:off x="4186" y="2241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0" name="Freeform 40"/>
              <p:cNvSpPr>
                <a:spLocks/>
              </p:cNvSpPr>
              <p:nvPr/>
            </p:nvSpPr>
            <p:spPr bwMode="auto">
              <a:xfrm>
                <a:off x="2016" y="2312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1" name="Oval 41"/>
              <p:cNvSpPr>
                <a:spLocks noChangeArrowheads="1"/>
              </p:cNvSpPr>
              <p:nvPr/>
            </p:nvSpPr>
            <p:spPr bwMode="auto">
              <a:xfrm>
                <a:off x="2900" y="2284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2" name="Oval 42"/>
              <p:cNvSpPr>
                <a:spLocks noChangeArrowheads="1"/>
              </p:cNvSpPr>
              <p:nvPr/>
            </p:nvSpPr>
            <p:spPr bwMode="auto">
              <a:xfrm>
                <a:off x="4162" y="221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03" name="Freeform 43"/>
              <p:cNvSpPr>
                <a:spLocks/>
              </p:cNvSpPr>
              <p:nvPr/>
            </p:nvSpPr>
            <p:spPr bwMode="auto">
              <a:xfrm>
                <a:off x="3118" y="2248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04" name="Group 44"/>
              <p:cNvGrpSpPr>
                <a:grpSpLocks/>
              </p:cNvGrpSpPr>
              <p:nvPr/>
            </p:nvGrpSpPr>
            <p:grpSpPr bwMode="auto">
              <a:xfrm>
                <a:off x="391" y="1936"/>
                <a:ext cx="239" cy="369"/>
                <a:chOff x="391" y="2136"/>
                <a:chExt cx="239" cy="369"/>
              </a:xfrm>
            </p:grpSpPr>
            <p:sp>
              <p:nvSpPr>
                <p:cNvPr id="1295405" name="Rectangle 45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6" name="Line 46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7" name="Rectangle 47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295408" name="Line 48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09" name="Freeform 49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5410" name="Line 50"/>
              <p:cNvSpPr>
                <a:spLocks noChangeShapeType="1"/>
              </p:cNvSpPr>
              <p:nvPr/>
            </p:nvSpPr>
            <p:spPr bwMode="auto">
              <a:xfrm>
                <a:off x="2640" y="2304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11" name="Group 51"/>
              <p:cNvGrpSpPr>
                <a:grpSpLocks/>
              </p:cNvGrpSpPr>
              <p:nvPr/>
            </p:nvGrpSpPr>
            <p:grpSpPr bwMode="auto">
              <a:xfrm>
                <a:off x="3311" y="1920"/>
                <a:ext cx="180" cy="306"/>
                <a:chOff x="3311" y="2120"/>
                <a:chExt cx="180" cy="306"/>
              </a:xfrm>
            </p:grpSpPr>
            <p:sp>
              <p:nvSpPr>
                <p:cNvPr id="1295412" name="Rectangle 52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3" name="Freeform 53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4" name="Rectangle 54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295415" name="Group 55"/>
              <p:cNvGrpSpPr>
                <a:grpSpLocks/>
              </p:cNvGrpSpPr>
              <p:nvPr/>
            </p:nvGrpSpPr>
            <p:grpSpPr bwMode="auto">
              <a:xfrm>
                <a:off x="3311" y="2256"/>
                <a:ext cx="180" cy="306"/>
                <a:chOff x="3311" y="2456"/>
                <a:chExt cx="180" cy="306"/>
              </a:xfrm>
            </p:grpSpPr>
            <p:sp>
              <p:nvSpPr>
                <p:cNvPr id="1295416" name="Rectangle 56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7" name="Freeform 57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18" name="Rectangle 58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295419" name="Group 59"/>
              <p:cNvGrpSpPr>
                <a:grpSpLocks/>
              </p:cNvGrpSpPr>
              <p:nvPr/>
            </p:nvGrpSpPr>
            <p:grpSpPr bwMode="auto">
              <a:xfrm>
                <a:off x="3335" y="2592"/>
                <a:ext cx="109" cy="304"/>
                <a:chOff x="3335" y="2792"/>
                <a:chExt cx="109" cy="304"/>
              </a:xfrm>
            </p:grpSpPr>
            <p:sp>
              <p:nvSpPr>
                <p:cNvPr id="1295420" name="Rectangle 60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1" name="Freeform 61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22" name="Group 62"/>
              <p:cNvGrpSpPr>
                <a:grpSpLocks/>
              </p:cNvGrpSpPr>
              <p:nvPr/>
            </p:nvGrpSpPr>
            <p:grpSpPr bwMode="auto">
              <a:xfrm>
                <a:off x="3935" y="2088"/>
                <a:ext cx="173" cy="306"/>
                <a:chOff x="3935" y="2288"/>
                <a:chExt cx="173" cy="306"/>
              </a:xfrm>
            </p:grpSpPr>
            <p:sp>
              <p:nvSpPr>
                <p:cNvPr id="1295423" name="Rectangle 63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4" name="Freeform 64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5" name="Rectangle 65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295426" name="Group 66"/>
              <p:cNvGrpSpPr>
                <a:grpSpLocks/>
              </p:cNvGrpSpPr>
              <p:nvPr/>
            </p:nvGrpSpPr>
            <p:grpSpPr bwMode="auto">
              <a:xfrm>
                <a:off x="3951" y="2592"/>
                <a:ext cx="109" cy="304"/>
                <a:chOff x="3951" y="2792"/>
                <a:chExt cx="109" cy="304"/>
              </a:xfrm>
            </p:grpSpPr>
            <p:sp>
              <p:nvSpPr>
                <p:cNvPr id="1295427" name="Rectangle 67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28" name="Freeform 68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29" name="Group 69"/>
              <p:cNvGrpSpPr>
                <a:grpSpLocks/>
              </p:cNvGrpSpPr>
              <p:nvPr/>
            </p:nvGrpSpPr>
            <p:grpSpPr bwMode="auto">
              <a:xfrm>
                <a:off x="5420" y="2456"/>
                <a:ext cx="192" cy="306"/>
                <a:chOff x="5420" y="2656"/>
                <a:chExt cx="192" cy="306"/>
              </a:xfrm>
            </p:grpSpPr>
            <p:sp>
              <p:nvSpPr>
                <p:cNvPr id="1295430" name="Line 70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1" name="Rectangle 71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2" name="Freeform 72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3" name="Rectangle 73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295434" name="Rectangle 74"/>
              <p:cNvSpPr>
                <a:spLocks noChangeArrowheads="1"/>
              </p:cNvSpPr>
              <p:nvPr/>
            </p:nvSpPr>
            <p:spPr bwMode="auto">
              <a:xfrm>
                <a:off x="3247" y="287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295435" name="Rectangle 75"/>
              <p:cNvSpPr>
                <a:spLocks noChangeArrowheads="1"/>
              </p:cNvSpPr>
              <p:nvPr/>
            </p:nvSpPr>
            <p:spPr bwMode="auto">
              <a:xfrm>
                <a:off x="3863" y="2883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295436" name="Line 76"/>
              <p:cNvSpPr>
                <a:spLocks noChangeShapeType="1"/>
              </p:cNvSpPr>
              <p:nvPr/>
            </p:nvSpPr>
            <p:spPr bwMode="auto">
              <a:xfrm>
                <a:off x="3192" y="2516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37" name="Group 77"/>
              <p:cNvGrpSpPr>
                <a:grpSpLocks/>
              </p:cNvGrpSpPr>
              <p:nvPr/>
            </p:nvGrpSpPr>
            <p:grpSpPr bwMode="auto">
              <a:xfrm>
                <a:off x="733" y="2021"/>
                <a:ext cx="566" cy="596"/>
                <a:chOff x="733" y="2221"/>
                <a:chExt cx="566" cy="596"/>
              </a:xfrm>
            </p:grpSpPr>
            <p:sp>
              <p:nvSpPr>
                <p:cNvPr id="1295438" name="Rectangle 78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39" name="Rectangle 79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40" name="Rectangle 80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295441" name="Rectangle 81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295442" name="Group 82"/>
              <p:cNvGrpSpPr>
                <a:grpSpLocks/>
              </p:cNvGrpSpPr>
              <p:nvPr/>
            </p:nvGrpSpPr>
            <p:grpSpPr bwMode="auto">
              <a:xfrm>
                <a:off x="526" y="1125"/>
                <a:ext cx="601" cy="411"/>
                <a:chOff x="526" y="1325"/>
                <a:chExt cx="601" cy="411"/>
              </a:xfrm>
            </p:grpSpPr>
            <p:sp>
              <p:nvSpPr>
                <p:cNvPr id="1295443" name="Rectangle 83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295444" name="Freeform 84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5" name="Line 85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46" name="Rectangle 86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295447" name="Line 87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48" name="Group 88"/>
              <p:cNvGrpSpPr>
                <a:grpSpLocks/>
              </p:cNvGrpSpPr>
              <p:nvPr/>
            </p:nvGrpSpPr>
            <p:grpSpPr bwMode="auto">
              <a:xfrm>
                <a:off x="1238" y="2063"/>
                <a:ext cx="221" cy="304"/>
                <a:chOff x="1238" y="2263"/>
                <a:chExt cx="221" cy="304"/>
              </a:xfrm>
            </p:grpSpPr>
            <p:sp>
              <p:nvSpPr>
                <p:cNvPr id="1295449" name="Line 89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0" name="Rectangle 90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1" name="Freeform 91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52" name="Rectangle 92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295453" name="Rectangle 93"/>
              <p:cNvSpPr>
                <a:spLocks noChangeArrowheads="1"/>
              </p:cNvSpPr>
              <p:nvPr/>
            </p:nvSpPr>
            <p:spPr bwMode="auto">
              <a:xfrm>
                <a:off x="2265" y="2603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4" name="Rectangle 94"/>
              <p:cNvSpPr>
                <a:spLocks noChangeArrowheads="1"/>
              </p:cNvSpPr>
              <p:nvPr/>
            </p:nvSpPr>
            <p:spPr bwMode="auto">
              <a:xfrm>
                <a:off x="2283" y="2569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  <p:sp>
            <p:nvSpPr>
              <p:cNvPr id="1295455" name="Freeform 95"/>
              <p:cNvSpPr>
                <a:spLocks/>
              </p:cNvSpPr>
              <p:nvPr/>
            </p:nvSpPr>
            <p:spPr bwMode="auto">
              <a:xfrm>
                <a:off x="3619" y="2063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56" name="Rectangle 96"/>
              <p:cNvSpPr>
                <a:spLocks noChangeArrowheads="1"/>
              </p:cNvSpPr>
              <p:nvPr/>
            </p:nvSpPr>
            <p:spPr bwMode="auto">
              <a:xfrm>
                <a:off x="3627" y="2173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295457" name="Freeform 97"/>
              <p:cNvSpPr>
                <a:spLocks/>
              </p:cNvSpPr>
              <p:nvPr/>
            </p:nvSpPr>
            <p:spPr bwMode="auto">
              <a:xfrm>
                <a:off x="5280" y="2393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295458" name="Group 98"/>
              <p:cNvGrpSpPr>
                <a:grpSpLocks/>
              </p:cNvGrpSpPr>
              <p:nvPr/>
            </p:nvGrpSpPr>
            <p:grpSpPr bwMode="auto">
              <a:xfrm>
                <a:off x="2224" y="1737"/>
                <a:ext cx="444" cy="748"/>
                <a:chOff x="2224" y="1737"/>
                <a:chExt cx="444" cy="748"/>
              </a:xfrm>
            </p:grpSpPr>
            <p:sp>
              <p:nvSpPr>
                <p:cNvPr id="12954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60" name="Rectangle 100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295461" name="Rectangle 101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295462" name="Rectangle 102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295463" name="Rectangle 103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295464" name="Rectangle 104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4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ws</a:t>
                  </a:r>
                </a:p>
              </p:txBody>
            </p:sp>
            <p:sp>
              <p:nvSpPr>
                <p:cNvPr id="12954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295466" name="Rectangle 106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295467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68" name="Freeform 108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295469" name="Group 109"/>
              <p:cNvGrpSpPr>
                <a:grpSpLocks/>
              </p:cNvGrpSpPr>
              <p:nvPr/>
            </p:nvGrpSpPr>
            <p:grpSpPr bwMode="auto">
              <a:xfrm>
                <a:off x="4391" y="1988"/>
                <a:ext cx="586" cy="868"/>
                <a:chOff x="4391" y="2188"/>
                <a:chExt cx="586" cy="868"/>
              </a:xfrm>
            </p:grpSpPr>
            <p:sp>
              <p:nvSpPr>
                <p:cNvPr id="1295470" name="Rectangle 110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1" name="Line 111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2" name="Rectangle 112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73" name="Rectangle 113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295474" name="Rectangle 114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295475" name="Rectangle 115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295476" name="Rectangle 116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29547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295478" name="Freeform 118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1295479" name="Freeform 119"/>
            <p:cNvSpPr>
              <a:spLocks/>
            </p:cNvSpPr>
            <p:nvPr/>
          </p:nvSpPr>
          <p:spPr bwMode="auto">
            <a:xfrm>
              <a:off x="1377" y="2978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80" name="Freeform 120"/>
            <p:cNvSpPr>
              <a:spLocks/>
            </p:cNvSpPr>
            <p:nvPr/>
          </p:nvSpPr>
          <p:spPr bwMode="auto">
            <a:xfrm>
              <a:off x="3384" y="1848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481" name="Group 121"/>
            <p:cNvGrpSpPr>
              <a:grpSpLocks/>
            </p:cNvGrpSpPr>
            <p:nvPr/>
          </p:nvGrpSpPr>
          <p:grpSpPr bwMode="auto">
            <a:xfrm>
              <a:off x="4979" y="1768"/>
              <a:ext cx="669" cy="514"/>
              <a:chOff x="4755" y="1768"/>
              <a:chExt cx="893" cy="514"/>
            </a:xfrm>
          </p:grpSpPr>
          <p:grpSp>
            <p:nvGrpSpPr>
              <p:cNvPr id="1295482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295483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5484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295485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1295486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31</a:t>
                    </a:r>
                  </a:p>
                </p:txBody>
              </p:sp>
              <p:sp>
                <p:nvSpPr>
                  <p:cNvPr id="1295487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295488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295489" name="Freeform 129"/>
            <p:cNvSpPr>
              <a:spLocks/>
            </p:cNvSpPr>
            <p:nvPr/>
          </p:nvSpPr>
          <p:spPr bwMode="auto">
            <a:xfrm>
              <a:off x="2403" y="2010"/>
              <a:ext cx="2625" cy="273"/>
            </a:xfrm>
            <a:custGeom>
              <a:avLst/>
              <a:gdLst/>
              <a:ahLst/>
              <a:cxnLst>
                <a:cxn ang="0">
                  <a:pos x="2456" y="272"/>
                </a:cxn>
                <a:cxn ang="0">
                  <a:pos x="360" y="272"/>
                </a:cxn>
                <a:cxn ang="0">
                  <a:pos x="360" y="0"/>
                </a:cxn>
                <a:cxn ang="0">
                  <a:pos x="0" y="0"/>
                </a:cxn>
                <a:cxn ang="0">
                  <a:pos x="0" y="240"/>
                </a:cxn>
              </a:cxnLst>
              <a:rect l="0" t="0" r="r" b="b"/>
              <a:pathLst>
                <a:path w="2457" h="273">
                  <a:moveTo>
                    <a:pt x="2456" y="272"/>
                  </a:moveTo>
                  <a:lnTo>
                    <a:pt x="360" y="272"/>
                  </a:lnTo>
                  <a:lnTo>
                    <a:pt x="360" y="0"/>
                  </a:lnTo>
                  <a:lnTo>
                    <a:pt x="0" y="0"/>
                  </a:lnTo>
                  <a:lnTo>
                    <a:pt x="0" y="24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0" name="Freeform 130"/>
            <p:cNvSpPr>
              <a:spLocks/>
            </p:cNvSpPr>
            <p:nvPr/>
          </p:nvSpPr>
          <p:spPr bwMode="auto">
            <a:xfrm>
              <a:off x="4032" y="1882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491" name="Freeform 131"/>
            <p:cNvSpPr>
              <a:spLocks/>
            </p:cNvSpPr>
            <p:nvPr/>
          </p:nvSpPr>
          <p:spPr bwMode="auto">
            <a:xfrm>
              <a:off x="4548" y="2402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295492" name="Group 132"/>
            <p:cNvGrpSpPr>
              <a:grpSpLocks/>
            </p:cNvGrpSpPr>
            <p:nvPr/>
          </p:nvGrpSpPr>
          <p:grpSpPr bwMode="auto">
            <a:xfrm>
              <a:off x="2460" y="1602"/>
              <a:ext cx="547" cy="330"/>
              <a:chOff x="2980" y="1242"/>
              <a:chExt cx="547" cy="330"/>
            </a:xfrm>
          </p:grpSpPr>
          <p:sp>
            <p:nvSpPr>
              <p:cNvPr id="1295493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4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295495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5496" name="Group 136"/>
            <p:cNvGrpSpPr>
              <a:grpSpLocks/>
            </p:cNvGrpSpPr>
            <p:nvPr/>
          </p:nvGrpSpPr>
          <p:grpSpPr bwMode="auto">
            <a:xfrm>
              <a:off x="1466" y="1168"/>
              <a:ext cx="409" cy="1313"/>
              <a:chOff x="1578" y="1208"/>
              <a:chExt cx="409" cy="1313"/>
            </a:xfrm>
          </p:grpSpPr>
          <p:sp>
            <p:nvSpPr>
              <p:cNvPr id="1295497" name="Freeform 137"/>
              <p:cNvSpPr>
                <a:spLocks/>
              </p:cNvSpPr>
              <p:nvPr/>
            </p:nvSpPr>
            <p:spPr bwMode="auto">
              <a:xfrm>
                <a:off x="1578" y="1208"/>
                <a:ext cx="345" cy="1217"/>
              </a:xfrm>
              <a:custGeom>
                <a:avLst/>
                <a:gdLst/>
                <a:ahLst/>
                <a:cxnLst>
                  <a:cxn ang="0">
                    <a:pos x="0" y="1216"/>
                  </a:cxn>
                  <a:cxn ang="0">
                    <a:pos x="0" y="154"/>
                  </a:cxn>
                  <a:cxn ang="0">
                    <a:pos x="344" y="0"/>
                  </a:cxn>
                  <a:cxn ang="0">
                    <a:pos x="344" y="0"/>
                  </a:cxn>
                  <a:cxn ang="0">
                    <a:pos x="344" y="0"/>
                  </a:cxn>
                </a:cxnLst>
                <a:rect l="0" t="0" r="r" b="b"/>
                <a:pathLst>
                  <a:path w="345" h="1217">
                    <a:moveTo>
                      <a:pt x="0" y="1216"/>
                    </a:moveTo>
                    <a:lnTo>
                      <a:pt x="0" y="154"/>
                    </a:lnTo>
                    <a:lnTo>
                      <a:pt x="344" y="0"/>
                    </a:lnTo>
                    <a:lnTo>
                      <a:pt x="344" y="0"/>
                    </a:lnTo>
                    <a:lnTo>
                      <a:pt x="344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498" name="Freeform 138"/>
              <p:cNvSpPr>
                <a:spLocks/>
              </p:cNvSpPr>
              <p:nvPr/>
            </p:nvSpPr>
            <p:spPr bwMode="auto">
              <a:xfrm>
                <a:off x="1674" y="1352"/>
                <a:ext cx="313" cy="1169"/>
              </a:xfrm>
              <a:custGeom>
                <a:avLst/>
                <a:gdLst/>
                <a:ahLst/>
                <a:cxnLst>
                  <a:cxn ang="0">
                    <a:pos x="0" y="1168"/>
                  </a:cxn>
                  <a:cxn ang="0">
                    <a:pos x="0" y="140"/>
                  </a:cxn>
                  <a:cxn ang="0">
                    <a:pos x="312" y="0"/>
                  </a:cxn>
                  <a:cxn ang="0">
                    <a:pos x="312" y="0"/>
                  </a:cxn>
                  <a:cxn ang="0">
                    <a:pos x="312" y="0"/>
                  </a:cxn>
                </a:cxnLst>
                <a:rect l="0" t="0" r="r" b="b"/>
                <a:pathLst>
                  <a:path w="313" h="1169">
                    <a:moveTo>
                      <a:pt x="0" y="1168"/>
                    </a:moveTo>
                    <a:lnTo>
                      <a:pt x="0" y="140"/>
                    </a:lnTo>
                    <a:lnTo>
                      <a:pt x="312" y="0"/>
                    </a:lnTo>
                    <a:lnTo>
                      <a:pt x="312" y="0"/>
                    </a:lnTo>
                    <a:lnTo>
                      <a:pt x="312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5499" name="Group 139"/>
            <p:cNvGrpSpPr>
              <a:grpSpLocks/>
            </p:cNvGrpSpPr>
            <p:nvPr/>
          </p:nvGrpSpPr>
          <p:grpSpPr bwMode="auto">
            <a:xfrm>
              <a:off x="437" y="818"/>
              <a:ext cx="2505" cy="1702"/>
              <a:chOff x="549" y="858"/>
              <a:chExt cx="2505" cy="1702"/>
            </a:xfrm>
          </p:grpSpPr>
          <p:sp>
            <p:nvSpPr>
              <p:cNvPr id="1295500" name="Freeform 140"/>
              <p:cNvSpPr>
                <a:spLocks/>
              </p:cNvSpPr>
              <p:nvPr/>
            </p:nvSpPr>
            <p:spPr bwMode="auto">
              <a:xfrm>
                <a:off x="549" y="1532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1" name="Freeform 141"/>
              <p:cNvSpPr>
                <a:spLocks/>
              </p:cNvSpPr>
              <p:nvPr/>
            </p:nvSpPr>
            <p:spPr bwMode="auto">
              <a:xfrm>
                <a:off x="1397" y="1532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2" name="Freeform 142"/>
              <p:cNvSpPr>
                <a:spLocks/>
              </p:cNvSpPr>
              <p:nvPr/>
            </p:nvSpPr>
            <p:spPr bwMode="auto">
              <a:xfrm>
                <a:off x="1416" y="1026"/>
                <a:ext cx="482" cy="1534"/>
              </a:xfrm>
              <a:custGeom>
                <a:avLst/>
                <a:gdLst/>
                <a:ahLst/>
                <a:cxnLst>
                  <a:cxn ang="0">
                    <a:pos x="482" y="0"/>
                  </a:cxn>
                  <a:cxn ang="0">
                    <a:pos x="3" y="0"/>
                  </a:cxn>
                  <a:cxn ang="0">
                    <a:pos x="0" y="1534"/>
                  </a:cxn>
                </a:cxnLst>
                <a:rect l="0" t="0" r="r" b="b"/>
                <a:pathLst>
                  <a:path w="482" h="1534">
                    <a:moveTo>
                      <a:pt x="482" y="0"/>
                    </a:moveTo>
                    <a:lnTo>
                      <a:pt x="3" y="0"/>
                    </a:lnTo>
                    <a:lnTo>
                      <a:pt x="0" y="153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3" name="Oval 143"/>
              <p:cNvSpPr>
                <a:spLocks noChangeArrowheads="1"/>
              </p:cNvSpPr>
              <p:nvPr/>
            </p:nvSpPr>
            <p:spPr bwMode="auto">
              <a:xfrm>
                <a:off x="1399" y="1518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4" name="Rectangle 144"/>
              <p:cNvSpPr>
                <a:spLocks noChangeArrowheads="1"/>
              </p:cNvSpPr>
              <p:nvPr/>
            </p:nvSpPr>
            <p:spPr bwMode="auto">
              <a:xfrm>
                <a:off x="1567" y="858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</p:grpSp>
        <p:grpSp>
          <p:nvGrpSpPr>
            <p:cNvPr id="1295505" name="Group 145"/>
            <p:cNvGrpSpPr>
              <a:grpSpLocks/>
            </p:cNvGrpSpPr>
            <p:nvPr/>
          </p:nvGrpSpPr>
          <p:grpSpPr bwMode="auto">
            <a:xfrm>
              <a:off x="1747" y="778"/>
              <a:ext cx="559" cy="598"/>
              <a:chOff x="1859" y="818"/>
              <a:chExt cx="559" cy="598"/>
            </a:xfrm>
          </p:grpSpPr>
          <p:sp>
            <p:nvSpPr>
              <p:cNvPr id="1295506" name="Oval 146"/>
              <p:cNvSpPr>
                <a:spLocks noChangeArrowheads="1"/>
              </p:cNvSpPr>
              <p:nvPr/>
            </p:nvSpPr>
            <p:spPr bwMode="auto">
              <a:xfrm>
                <a:off x="1906" y="824"/>
                <a:ext cx="512" cy="592"/>
              </a:xfrm>
              <a:prstGeom prst="ellipse">
                <a:avLst/>
              </a:prstGeom>
              <a:solidFill>
                <a:srgbClr val="CFBDC8"/>
              </a:solidFill>
              <a:ln w="254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5507" name="Rectangle 147"/>
              <p:cNvSpPr>
                <a:spLocks noChangeArrowheads="1"/>
              </p:cNvSpPr>
              <p:nvPr/>
            </p:nvSpPr>
            <p:spPr bwMode="auto">
              <a:xfrm>
                <a:off x="1889" y="966"/>
                <a:ext cx="31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C</a:t>
                </a:r>
                <a:r>
                  <a:rPr lang="en-US" sz="1200" baseline="-250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295508" name="Rectangle 148"/>
              <p:cNvSpPr>
                <a:spLocks noChangeArrowheads="1"/>
              </p:cNvSpPr>
              <p:nvPr/>
            </p:nvSpPr>
            <p:spPr bwMode="auto">
              <a:xfrm>
                <a:off x="2115" y="818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295509" name="Rectangle 149"/>
              <p:cNvSpPr>
                <a:spLocks noChangeArrowheads="1"/>
              </p:cNvSpPr>
              <p:nvPr/>
            </p:nvSpPr>
            <p:spPr bwMode="auto">
              <a:xfrm>
                <a:off x="1859" y="1114"/>
                <a:ext cx="205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</a:t>
                </a:r>
              </a:p>
            </p:txBody>
          </p:sp>
          <p:sp>
            <p:nvSpPr>
              <p:cNvPr id="1295510" name="Rectangle 150"/>
              <p:cNvSpPr>
                <a:spLocks noChangeArrowheads="1"/>
              </p:cNvSpPr>
              <p:nvPr/>
            </p:nvSpPr>
            <p:spPr bwMode="auto">
              <a:xfrm>
                <a:off x="1939" y="1202"/>
                <a:ext cx="1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rt</a:t>
                </a:r>
              </a:p>
            </p:txBody>
          </p:sp>
          <p:sp>
            <p:nvSpPr>
              <p:cNvPr id="1295511" name="Rectangle 151"/>
              <p:cNvSpPr>
                <a:spLocks noChangeArrowheads="1"/>
              </p:cNvSpPr>
              <p:nvPr/>
            </p:nvSpPr>
            <p:spPr bwMode="auto">
              <a:xfrm>
                <a:off x="2121" y="1150"/>
                <a:ext cx="1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?</a:t>
                </a:r>
              </a:p>
            </p:txBody>
          </p:sp>
        </p:grpSp>
        <p:sp>
          <p:nvSpPr>
            <p:cNvPr id="1295512" name="Freeform 152"/>
            <p:cNvSpPr>
              <a:spLocks/>
            </p:cNvSpPr>
            <p:nvPr/>
          </p:nvSpPr>
          <p:spPr bwMode="auto">
            <a:xfrm>
              <a:off x="2203" y="832"/>
              <a:ext cx="2639" cy="1120"/>
            </a:xfrm>
            <a:custGeom>
              <a:avLst/>
              <a:gdLst/>
              <a:ahLst/>
              <a:cxnLst>
                <a:cxn ang="0">
                  <a:pos x="2495" y="1063"/>
                </a:cxn>
                <a:cxn ang="0">
                  <a:pos x="2495" y="0"/>
                </a:cxn>
                <a:cxn ang="0">
                  <a:pos x="0" y="0"/>
                </a:cxn>
              </a:cxnLst>
              <a:rect l="0" t="0" r="r" b="b"/>
              <a:pathLst>
                <a:path w="2496" h="1064">
                  <a:moveTo>
                    <a:pt x="2495" y="1063"/>
                  </a:moveTo>
                  <a:lnTo>
                    <a:pt x="2495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95513" name="Group 153"/>
          <p:cNvGrpSpPr>
            <a:grpSpLocks/>
          </p:cNvGrpSpPr>
          <p:nvPr/>
        </p:nvGrpSpPr>
        <p:grpSpPr bwMode="auto">
          <a:xfrm>
            <a:off x="3286125" y="1365250"/>
            <a:ext cx="4187825" cy="2247900"/>
            <a:chOff x="2038" y="836"/>
            <a:chExt cx="2742" cy="1440"/>
          </a:xfrm>
        </p:grpSpPr>
        <p:sp>
          <p:nvSpPr>
            <p:cNvPr id="1295514" name="Freeform 154"/>
            <p:cNvSpPr>
              <a:spLocks/>
            </p:cNvSpPr>
            <p:nvPr/>
          </p:nvSpPr>
          <p:spPr bwMode="auto">
            <a:xfrm>
              <a:off x="2228" y="878"/>
              <a:ext cx="2552" cy="1398"/>
            </a:xfrm>
            <a:custGeom>
              <a:avLst/>
              <a:gdLst/>
              <a:ahLst/>
              <a:cxnLst>
                <a:cxn ang="0">
                  <a:pos x="2361" y="1333"/>
                </a:cxn>
                <a:cxn ang="0">
                  <a:pos x="2361" y="0"/>
                </a:cxn>
                <a:cxn ang="0">
                  <a:pos x="0" y="0"/>
                </a:cxn>
              </a:cxnLst>
              <a:rect l="0" t="0" r="r" b="b"/>
              <a:pathLst>
                <a:path w="2362" h="1334">
                  <a:moveTo>
                    <a:pt x="2361" y="1333"/>
                  </a:moveTo>
                  <a:lnTo>
                    <a:pt x="2361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5" name="Text Box 155"/>
            <p:cNvSpPr txBox="1">
              <a:spLocks noChangeArrowheads="1"/>
            </p:cNvSpPr>
            <p:nvPr/>
          </p:nvSpPr>
          <p:spPr bwMode="auto">
            <a:xfrm>
              <a:off x="2038" y="836"/>
              <a:ext cx="2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grpSp>
        <p:nvGrpSpPr>
          <p:cNvPr id="1295516" name="Group 156"/>
          <p:cNvGrpSpPr>
            <a:grpSpLocks/>
          </p:cNvGrpSpPr>
          <p:nvPr/>
        </p:nvGrpSpPr>
        <p:grpSpPr bwMode="auto">
          <a:xfrm>
            <a:off x="2717800" y="2105025"/>
            <a:ext cx="1101725" cy="720725"/>
            <a:chOff x="1712" y="1326"/>
            <a:chExt cx="694" cy="454"/>
          </a:xfrm>
        </p:grpSpPr>
        <p:sp>
          <p:nvSpPr>
            <p:cNvPr id="1295517" name="Line 157"/>
            <p:cNvSpPr>
              <a:spLocks noChangeShapeType="1"/>
            </p:cNvSpPr>
            <p:nvPr/>
          </p:nvSpPr>
          <p:spPr bwMode="auto">
            <a:xfrm flipV="1">
              <a:off x="2151" y="1326"/>
              <a:ext cx="0" cy="21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8" name="Oval 158"/>
            <p:cNvSpPr>
              <a:spLocks noChangeArrowheads="1"/>
            </p:cNvSpPr>
            <p:nvPr/>
          </p:nvSpPr>
          <p:spPr bwMode="auto">
            <a:xfrm>
              <a:off x="1871" y="1532"/>
              <a:ext cx="384" cy="143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19" name="Line 159"/>
            <p:cNvSpPr>
              <a:spLocks noChangeShapeType="1"/>
            </p:cNvSpPr>
            <p:nvPr/>
          </p:nvSpPr>
          <p:spPr bwMode="auto">
            <a:xfrm flipV="1">
              <a:off x="2054" y="1677"/>
              <a:ext cx="0" cy="10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0" name="Line 160"/>
            <p:cNvSpPr>
              <a:spLocks noChangeShapeType="1"/>
            </p:cNvSpPr>
            <p:nvPr/>
          </p:nvSpPr>
          <p:spPr bwMode="auto">
            <a:xfrm flipH="1" flipV="1">
              <a:off x="1951" y="1336"/>
              <a:ext cx="5" cy="23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1" name="Rectangle 161"/>
            <p:cNvSpPr>
              <a:spLocks noChangeArrowheads="1"/>
            </p:cNvSpPr>
            <p:nvPr/>
          </p:nvSpPr>
          <p:spPr bwMode="auto">
            <a:xfrm>
              <a:off x="1712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re1</a:t>
              </a:r>
            </a:p>
          </p:txBody>
        </p:sp>
        <p:sp>
          <p:nvSpPr>
            <p:cNvPr id="1295522" name="Rectangle 162"/>
            <p:cNvSpPr>
              <a:spLocks noChangeArrowheads="1"/>
            </p:cNvSpPr>
            <p:nvPr/>
          </p:nvSpPr>
          <p:spPr bwMode="auto">
            <a:xfrm>
              <a:off x="2133" y="1329"/>
              <a:ext cx="27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re2</a:t>
              </a:r>
            </a:p>
          </p:txBody>
        </p:sp>
        <p:sp>
          <p:nvSpPr>
            <p:cNvPr id="1295523" name="Rectangle 163"/>
            <p:cNvSpPr>
              <a:spLocks noChangeArrowheads="1"/>
            </p:cNvSpPr>
            <p:nvPr/>
          </p:nvSpPr>
          <p:spPr bwMode="auto">
            <a:xfrm>
              <a:off x="1940" y="1501"/>
              <a:ext cx="24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re</a:t>
              </a:r>
            </a:p>
          </p:txBody>
        </p:sp>
      </p:grpSp>
      <p:grpSp>
        <p:nvGrpSpPr>
          <p:cNvPr id="1295524" name="Group 164"/>
          <p:cNvGrpSpPr>
            <a:grpSpLocks/>
          </p:cNvGrpSpPr>
          <p:nvPr/>
        </p:nvGrpSpPr>
        <p:grpSpPr bwMode="auto">
          <a:xfrm>
            <a:off x="3571875" y="1571625"/>
            <a:ext cx="3721100" cy="1235075"/>
            <a:chOff x="2234" y="854"/>
            <a:chExt cx="2344" cy="746"/>
          </a:xfrm>
        </p:grpSpPr>
        <p:sp>
          <p:nvSpPr>
            <p:cNvPr id="1295525" name="Oval 165"/>
            <p:cNvSpPr>
              <a:spLocks noChangeArrowheads="1"/>
            </p:cNvSpPr>
            <p:nvPr/>
          </p:nvSpPr>
          <p:spPr bwMode="auto">
            <a:xfrm>
              <a:off x="3482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26" name="Rectangle 166"/>
            <p:cNvSpPr>
              <a:spLocks noChangeArrowheads="1"/>
            </p:cNvSpPr>
            <p:nvPr/>
          </p:nvSpPr>
          <p:spPr bwMode="auto">
            <a:xfrm>
              <a:off x="3719" y="1056"/>
              <a:ext cx="243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5527" name="Rectangle 167"/>
            <p:cNvSpPr>
              <a:spLocks noChangeArrowheads="1"/>
            </p:cNvSpPr>
            <p:nvPr/>
          </p:nvSpPr>
          <p:spPr bwMode="auto">
            <a:xfrm>
              <a:off x="3943" y="1056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  <p:sp>
          <p:nvSpPr>
            <p:cNvPr id="1295528" name="Rectangle 168"/>
            <p:cNvSpPr>
              <a:spLocks noChangeArrowheads="1"/>
            </p:cNvSpPr>
            <p:nvPr/>
          </p:nvSpPr>
          <p:spPr bwMode="auto">
            <a:xfrm>
              <a:off x="4335" y="1048"/>
              <a:ext cx="243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ws</a:t>
              </a:r>
            </a:p>
          </p:txBody>
        </p:sp>
        <p:sp>
          <p:nvSpPr>
            <p:cNvPr id="1295529" name="Oval 169"/>
            <p:cNvSpPr>
              <a:spLocks noChangeArrowheads="1"/>
            </p:cNvSpPr>
            <p:nvPr/>
          </p:nvSpPr>
          <p:spPr bwMode="auto">
            <a:xfrm>
              <a:off x="4098" y="1140"/>
              <a:ext cx="344" cy="240"/>
            </a:xfrm>
            <a:prstGeom prst="ellipse">
              <a:avLst/>
            </a:prstGeom>
            <a:solidFill>
              <a:srgbClr val="CFBDC8"/>
            </a:solidFill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0" name="Line 170"/>
            <p:cNvSpPr>
              <a:spLocks noChangeShapeType="1"/>
            </p:cNvSpPr>
            <p:nvPr/>
          </p:nvSpPr>
          <p:spPr bwMode="auto">
            <a:xfrm flipV="1">
              <a:off x="3646" y="1366"/>
              <a:ext cx="0" cy="23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1" name="Line 171"/>
            <p:cNvSpPr>
              <a:spLocks noChangeShapeType="1"/>
            </p:cNvSpPr>
            <p:nvPr/>
          </p:nvSpPr>
          <p:spPr bwMode="auto">
            <a:xfrm flipV="1">
              <a:off x="4270" y="1366"/>
              <a:ext cx="0" cy="2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2" name="Freeform 172"/>
            <p:cNvSpPr>
              <a:spLocks/>
            </p:cNvSpPr>
            <p:nvPr/>
          </p:nvSpPr>
          <p:spPr bwMode="auto">
            <a:xfrm>
              <a:off x="2234" y="1094"/>
              <a:ext cx="1333" cy="65"/>
            </a:xfrm>
            <a:custGeom>
              <a:avLst/>
              <a:gdLst/>
              <a:ahLst/>
              <a:cxnLst>
                <a:cxn ang="0">
                  <a:pos x="1368" y="64"/>
                </a:cxn>
                <a:cxn ang="0">
                  <a:pos x="1368" y="0"/>
                </a:cxn>
                <a:cxn ang="0">
                  <a:pos x="0" y="0"/>
                </a:cxn>
              </a:cxnLst>
              <a:rect l="0" t="0" r="r" b="b"/>
              <a:pathLst>
                <a:path w="1369" h="65">
                  <a:moveTo>
                    <a:pt x="1368" y="64"/>
                  </a:moveTo>
                  <a:lnTo>
                    <a:pt x="136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3" name="Freeform 173"/>
            <p:cNvSpPr>
              <a:spLocks/>
            </p:cNvSpPr>
            <p:nvPr/>
          </p:nvSpPr>
          <p:spPr bwMode="auto">
            <a:xfrm>
              <a:off x="2254" y="1022"/>
              <a:ext cx="1489" cy="121"/>
            </a:xfrm>
            <a:custGeom>
              <a:avLst/>
              <a:gdLst/>
              <a:ahLst/>
              <a:cxnLst>
                <a:cxn ang="0">
                  <a:pos x="1488" y="120"/>
                </a:cxn>
                <a:cxn ang="0">
                  <a:pos x="1488" y="0"/>
                </a:cxn>
                <a:cxn ang="0">
                  <a:pos x="0" y="0"/>
                </a:cxn>
              </a:cxnLst>
              <a:rect l="0" t="0" r="r" b="b"/>
              <a:pathLst>
                <a:path w="1489" h="121">
                  <a:moveTo>
                    <a:pt x="1488" y="120"/>
                  </a:moveTo>
                  <a:lnTo>
                    <a:pt x="14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4" name="Freeform 174"/>
            <p:cNvSpPr>
              <a:spLocks/>
            </p:cNvSpPr>
            <p:nvPr/>
          </p:nvSpPr>
          <p:spPr bwMode="auto">
            <a:xfrm>
              <a:off x="2278" y="942"/>
              <a:ext cx="1913" cy="217"/>
            </a:xfrm>
            <a:custGeom>
              <a:avLst/>
              <a:gdLst/>
              <a:ahLst/>
              <a:cxnLst>
                <a:cxn ang="0">
                  <a:pos x="1912" y="216"/>
                </a:cxn>
                <a:cxn ang="0">
                  <a:pos x="1912" y="0"/>
                </a:cxn>
                <a:cxn ang="0">
                  <a:pos x="0" y="0"/>
                </a:cxn>
              </a:cxnLst>
              <a:rect l="0" t="0" r="r" b="b"/>
              <a:pathLst>
                <a:path w="1913" h="217">
                  <a:moveTo>
                    <a:pt x="1912" y="216"/>
                  </a:moveTo>
                  <a:lnTo>
                    <a:pt x="1912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5" name="Freeform 175"/>
            <p:cNvSpPr>
              <a:spLocks/>
            </p:cNvSpPr>
            <p:nvPr/>
          </p:nvSpPr>
          <p:spPr bwMode="auto">
            <a:xfrm>
              <a:off x="2278" y="854"/>
              <a:ext cx="2089" cy="289"/>
            </a:xfrm>
            <a:custGeom>
              <a:avLst/>
              <a:gdLst/>
              <a:ahLst/>
              <a:cxnLst>
                <a:cxn ang="0">
                  <a:pos x="2088" y="288"/>
                </a:cxn>
                <a:cxn ang="0">
                  <a:pos x="2088" y="0"/>
                </a:cxn>
                <a:cxn ang="0">
                  <a:pos x="0" y="0"/>
                </a:cxn>
              </a:cxnLst>
              <a:rect l="0" t="0" r="r" b="b"/>
              <a:pathLst>
                <a:path w="2089" h="289">
                  <a:moveTo>
                    <a:pt x="2088" y="288"/>
                  </a:moveTo>
                  <a:lnTo>
                    <a:pt x="208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5536" name="Rectangle 176"/>
            <p:cNvSpPr>
              <a:spLocks noChangeArrowheads="1"/>
            </p:cNvSpPr>
            <p:nvPr/>
          </p:nvSpPr>
          <p:spPr bwMode="auto">
            <a:xfrm>
              <a:off x="3469" y="1180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7" name="Rectangle 177"/>
            <p:cNvSpPr>
              <a:spLocks noChangeArrowheads="1"/>
            </p:cNvSpPr>
            <p:nvPr/>
          </p:nvSpPr>
          <p:spPr bwMode="auto">
            <a:xfrm>
              <a:off x="4109" y="1172"/>
              <a:ext cx="318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C</a:t>
              </a:r>
              <a:r>
                <a:rPr lang="en-US" sz="1200" baseline="-25000">
                  <a:solidFill>
                    <a:schemeClr val="tx1"/>
                  </a:solidFill>
                  <a:latin typeface="Verdana" charset="0"/>
                </a:rPr>
                <a:t>dest</a:t>
              </a:r>
            </a:p>
          </p:txBody>
        </p:sp>
        <p:sp>
          <p:nvSpPr>
            <p:cNvPr id="1295538" name="Rectangle 178"/>
            <p:cNvSpPr>
              <a:spLocks noChangeArrowheads="1"/>
            </p:cNvSpPr>
            <p:nvPr/>
          </p:nvSpPr>
          <p:spPr bwMode="auto">
            <a:xfrm>
              <a:off x="3311" y="1064"/>
              <a:ext cx="250" cy="1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we</a:t>
              </a:r>
            </a:p>
          </p:txBody>
        </p:sp>
      </p:grpSp>
      <p:sp>
        <p:nvSpPr>
          <p:cNvPr id="1295539" name="Rectangle 179"/>
          <p:cNvSpPr>
            <a:spLocks noChangeArrowheads="1"/>
          </p:cNvSpPr>
          <p:nvPr/>
        </p:nvSpPr>
        <p:spPr bwMode="auto">
          <a:xfrm>
            <a:off x="1181100" y="5978525"/>
            <a:ext cx="685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not every instruction writes a register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we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not every instruction reads a register 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129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9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29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553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075EF-3F5E-1E4A-9EE1-2D92BFB150F9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330200"/>
            <a:ext cx="7845425" cy="8731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Source &amp; Destination Registers</a:t>
            </a:r>
            <a:endParaRPr lang="en-US" sz="2000"/>
          </a:p>
        </p:txBody>
      </p:sp>
      <p:sp>
        <p:nvSpPr>
          <p:cNvPr id="1296387" name="Rectangle 3"/>
          <p:cNvSpPr>
            <a:spLocks noChangeArrowheads="1"/>
          </p:cNvSpPr>
          <p:nvPr/>
        </p:nvSpPr>
        <p:spPr bwMode="auto">
          <a:xfrm>
            <a:off x="525463" y="2786063"/>
            <a:ext cx="8170862" cy="3746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			       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source(s)	  destination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	rd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(rs) func (rt)		          rs, rt		rd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ALUi	rt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(rs) op imm			rs	           rt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LW	rt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M [(rs) + imm] 			rs	           rt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SW	M [(rs) + imm]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(rt) 	          rs, rt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BZ	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cond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(rs)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true:	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 + imm		rs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false: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	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 + 4		rs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J	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 + imm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JAL	r31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(PC), 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 + imm			31 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JR	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(rs) 	 			rs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JALR	r31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(PC), PC 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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(rs) 	 	rs		31</a:t>
            </a:r>
          </a:p>
        </p:txBody>
      </p:sp>
      <p:grpSp>
        <p:nvGrpSpPr>
          <p:cNvPr id="1296388" name="Group 4"/>
          <p:cNvGrpSpPr>
            <a:grpSpLocks/>
          </p:cNvGrpSpPr>
          <p:nvPr/>
        </p:nvGrpSpPr>
        <p:grpSpPr bwMode="auto">
          <a:xfrm>
            <a:off x="1244600" y="1289050"/>
            <a:ext cx="6581775" cy="1552575"/>
            <a:chOff x="784" y="730"/>
            <a:chExt cx="4146" cy="978"/>
          </a:xfrm>
        </p:grpSpPr>
        <p:sp>
          <p:nvSpPr>
            <p:cNvPr id="1296389" name="Rectangle 5"/>
            <p:cNvSpPr>
              <a:spLocks noChangeArrowheads="1"/>
            </p:cNvSpPr>
            <p:nvPr/>
          </p:nvSpPr>
          <p:spPr bwMode="auto">
            <a:xfrm>
              <a:off x="784" y="730"/>
              <a:ext cx="4146" cy="9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R-type: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	   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	 rs       rt      rd              func</a:t>
              </a:r>
            </a:p>
            <a:p>
              <a:pPr>
                <a:spcBef>
                  <a:spcPct val="0"/>
                </a:spcBef>
              </a:pPr>
              <a:endParaRPr lang="en-US" sz="18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I-type:</a:t>
              </a: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   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	 rs       rt       immediate16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</a:t>
              </a:r>
            </a:p>
            <a:p>
              <a:pPr lvl="4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	</a:t>
              </a:r>
              <a:endParaRPr lang="en-US" sz="2000">
                <a:solidFill>
                  <a:srgbClr val="56127A"/>
                </a:solidFill>
                <a:latin typeface="Verdana" charset="0"/>
              </a:endParaRPr>
            </a:p>
            <a:p>
              <a:pPr>
                <a:spcBef>
                  <a:spcPct val="0"/>
                </a:spcBef>
              </a:pPr>
              <a:r>
                <a:rPr lang="en-US" sz="2000" i="1">
                  <a:solidFill>
                    <a:schemeClr val="tx1"/>
                  </a:solidFill>
                  <a:latin typeface="Verdana" charset="0"/>
                </a:rPr>
                <a:t>J-type:</a:t>
              </a: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	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	   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op	          immediate26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 </a:t>
              </a:r>
            </a:p>
          </p:txBody>
        </p:sp>
        <p:grpSp>
          <p:nvGrpSpPr>
            <p:cNvPr id="1296390" name="Group 6"/>
            <p:cNvGrpSpPr>
              <a:grpSpLocks/>
            </p:cNvGrpSpPr>
            <p:nvPr/>
          </p:nvGrpSpPr>
          <p:grpSpPr bwMode="auto">
            <a:xfrm>
              <a:off x="1996" y="1515"/>
              <a:ext cx="2749" cy="157"/>
              <a:chOff x="1991" y="1489"/>
              <a:chExt cx="2749" cy="157"/>
            </a:xfrm>
          </p:grpSpPr>
          <p:sp>
            <p:nvSpPr>
              <p:cNvPr id="1296391" name="Rectangle 7"/>
              <p:cNvSpPr>
                <a:spLocks noChangeArrowheads="1"/>
              </p:cNvSpPr>
              <p:nvPr/>
            </p:nvSpPr>
            <p:spPr bwMode="auto">
              <a:xfrm>
                <a:off x="1991" y="1489"/>
                <a:ext cx="2749" cy="15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392" name="Line 8"/>
              <p:cNvSpPr>
                <a:spLocks noChangeShapeType="1"/>
              </p:cNvSpPr>
              <p:nvPr/>
            </p:nvSpPr>
            <p:spPr bwMode="auto">
              <a:xfrm>
                <a:off x="2415" y="1489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6393" name="Group 9"/>
            <p:cNvGrpSpPr>
              <a:grpSpLocks/>
            </p:cNvGrpSpPr>
            <p:nvPr/>
          </p:nvGrpSpPr>
          <p:grpSpPr bwMode="auto">
            <a:xfrm>
              <a:off x="1999" y="1147"/>
              <a:ext cx="2749" cy="157"/>
              <a:chOff x="1999" y="1137"/>
              <a:chExt cx="2749" cy="157"/>
            </a:xfrm>
          </p:grpSpPr>
          <p:sp>
            <p:nvSpPr>
              <p:cNvPr id="1296394" name="Rectangle 10"/>
              <p:cNvSpPr>
                <a:spLocks noChangeArrowheads="1"/>
              </p:cNvSpPr>
              <p:nvPr/>
            </p:nvSpPr>
            <p:spPr bwMode="auto">
              <a:xfrm>
                <a:off x="1999" y="1137"/>
                <a:ext cx="2749" cy="15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395" name="Line 11"/>
              <p:cNvSpPr>
                <a:spLocks noChangeShapeType="1"/>
              </p:cNvSpPr>
              <p:nvPr/>
            </p:nvSpPr>
            <p:spPr bwMode="auto">
              <a:xfrm>
                <a:off x="2423" y="113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396" name="Line 12"/>
              <p:cNvSpPr>
                <a:spLocks noChangeShapeType="1"/>
              </p:cNvSpPr>
              <p:nvPr/>
            </p:nvSpPr>
            <p:spPr bwMode="auto">
              <a:xfrm>
                <a:off x="2898" y="113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397" name="Line 13"/>
              <p:cNvSpPr>
                <a:spLocks noChangeShapeType="1"/>
              </p:cNvSpPr>
              <p:nvPr/>
            </p:nvSpPr>
            <p:spPr bwMode="auto">
              <a:xfrm>
                <a:off x="3374" y="113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6398" name="Group 14"/>
            <p:cNvGrpSpPr>
              <a:grpSpLocks/>
            </p:cNvGrpSpPr>
            <p:nvPr/>
          </p:nvGrpSpPr>
          <p:grpSpPr bwMode="auto">
            <a:xfrm>
              <a:off x="2017" y="777"/>
              <a:ext cx="2749" cy="157"/>
              <a:chOff x="2017" y="777"/>
              <a:chExt cx="2749" cy="157"/>
            </a:xfrm>
          </p:grpSpPr>
          <p:sp>
            <p:nvSpPr>
              <p:cNvPr id="1296399" name="Rectangle 15"/>
              <p:cNvSpPr>
                <a:spLocks noChangeArrowheads="1"/>
              </p:cNvSpPr>
              <p:nvPr/>
            </p:nvSpPr>
            <p:spPr bwMode="auto">
              <a:xfrm>
                <a:off x="2017" y="777"/>
                <a:ext cx="2749" cy="15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00" name="Line 16"/>
              <p:cNvSpPr>
                <a:spLocks noChangeShapeType="1"/>
              </p:cNvSpPr>
              <p:nvPr/>
            </p:nvSpPr>
            <p:spPr bwMode="auto">
              <a:xfrm>
                <a:off x="2441" y="77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01" name="Line 17"/>
              <p:cNvSpPr>
                <a:spLocks noChangeShapeType="1"/>
              </p:cNvSpPr>
              <p:nvPr/>
            </p:nvSpPr>
            <p:spPr bwMode="auto">
              <a:xfrm>
                <a:off x="2916" y="77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02" name="Line 18"/>
              <p:cNvSpPr>
                <a:spLocks noChangeShapeType="1"/>
              </p:cNvSpPr>
              <p:nvPr/>
            </p:nvSpPr>
            <p:spPr bwMode="auto">
              <a:xfrm>
                <a:off x="3392" y="77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03" name="Line 19"/>
              <p:cNvSpPr>
                <a:spLocks noChangeShapeType="1"/>
              </p:cNvSpPr>
              <p:nvPr/>
            </p:nvSpPr>
            <p:spPr bwMode="auto">
              <a:xfrm>
                <a:off x="3867" y="777"/>
                <a:ext cx="0" cy="157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6404" name="Line 20"/>
              <p:cNvSpPr>
                <a:spLocks noChangeShapeType="1"/>
              </p:cNvSpPr>
              <p:nvPr/>
            </p:nvSpPr>
            <p:spPr bwMode="auto">
              <a:xfrm>
                <a:off x="4354" y="784"/>
                <a:ext cx="2" cy="15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8580-7AA2-6C42-9139-5D87ADFC1B6A}" type="slidenum">
              <a:rPr lang="en-US"/>
              <a:pPr/>
              <a:t>26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06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Deriving the Stall Signal</a:t>
            </a:r>
          </a:p>
        </p:txBody>
      </p:sp>
      <p:sp>
        <p:nvSpPr>
          <p:cNvPr id="1297411" name="Rectangle 3"/>
          <p:cNvSpPr>
            <a:spLocks noChangeArrowheads="1"/>
          </p:cNvSpPr>
          <p:nvPr/>
        </p:nvSpPr>
        <p:spPr bwMode="auto">
          <a:xfrm>
            <a:off x="515938" y="1304925"/>
            <a:ext cx="4081462" cy="28448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dest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ws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rd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ALUi, LW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rt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JAL, JALR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R31</a:t>
            </a:r>
          </a:p>
          <a:p>
            <a:pPr lvl="2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we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ALU, ALUi, LW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(ws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JAL, JALR 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 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</p:txBody>
      </p:sp>
      <p:sp>
        <p:nvSpPr>
          <p:cNvPr id="1297412" name="Rectangle 4"/>
          <p:cNvSpPr>
            <a:spLocks noChangeArrowheads="1"/>
          </p:cNvSpPr>
          <p:nvPr/>
        </p:nvSpPr>
        <p:spPr bwMode="auto">
          <a:xfrm>
            <a:off x="5119688" y="1304925"/>
            <a:ext cx="3519487" cy="2847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re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re1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ALU, ALUi, 	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	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  <a:p>
            <a:pPr lvl="2"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re2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2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</p:txBody>
      </p:sp>
      <p:sp>
        <p:nvSpPr>
          <p:cNvPr id="1297413" name="Rectangle 5"/>
          <p:cNvSpPr>
            <a:spLocks noChangeArrowheads="1"/>
          </p:cNvSpPr>
          <p:nvPr/>
        </p:nvSpPr>
        <p:spPr bwMode="auto">
          <a:xfrm>
            <a:off x="6024563" y="2125663"/>
            <a:ext cx="17240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LW, SW, BZ, </a:t>
            </a:r>
          </a:p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JR, JALR</a:t>
            </a:r>
          </a:p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J, JAL</a:t>
            </a:r>
          </a:p>
        </p:txBody>
      </p:sp>
      <p:sp>
        <p:nvSpPr>
          <p:cNvPr id="1297414" name="Rectangle 6"/>
          <p:cNvSpPr>
            <a:spLocks noChangeArrowheads="1"/>
          </p:cNvSpPr>
          <p:nvPr/>
        </p:nvSpPr>
        <p:spPr bwMode="auto">
          <a:xfrm>
            <a:off x="6024563" y="3535363"/>
            <a:ext cx="1181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ALU, SW</a:t>
            </a:r>
          </a:p>
          <a:p>
            <a:pPr eaLnBrk="1" hangingPunct="1">
              <a:spcBef>
                <a:spcPct val="0"/>
              </a:spcBef>
            </a:pPr>
            <a:r>
              <a:rPr lang="en-US" sz="1800">
                <a:solidFill>
                  <a:srgbClr val="B69CAC"/>
                </a:solidFill>
                <a:latin typeface="Verdana" charset="0"/>
              </a:rPr>
              <a:t>...</a:t>
            </a:r>
          </a:p>
        </p:txBody>
      </p:sp>
      <p:sp>
        <p:nvSpPr>
          <p:cNvPr id="1297415" name="Rectangle 7"/>
          <p:cNvSpPr>
            <a:spLocks noChangeArrowheads="1"/>
          </p:cNvSpPr>
          <p:nvPr/>
        </p:nvSpPr>
        <p:spPr bwMode="auto">
          <a:xfrm>
            <a:off x="1562100" y="4322763"/>
            <a:ext cx="5562600" cy="2235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stall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stall = ((rs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 (rs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 (rs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 . re1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  +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((rt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 (rt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+ 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	 (rt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 . re2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297416" name="Text Box 8"/>
          <p:cNvSpPr txBox="1">
            <a:spLocks noChangeArrowheads="1"/>
          </p:cNvSpPr>
          <p:nvPr/>
        </p:nvSpPr>
        <p:spPr bwMode="auto">
          <a:xfrm rot="-2511499">
            <a:off x="7148513" y="5006975"/>
            <a:ext cx="1998662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This is not 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the full story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7412" grpId="0" animBg="1" autoUpdateAnimBg="0"/>
      <p:bldP spid="1297413" grpId="0" build="p" autoUpdateAnimBg="0"/>
      <p:bldP spid="1297414" grpId="0" build="p" autoUpdateAnimBg="0"/>
      <p:bldP spid="1297415" grpId="0" build="p" animBg="1" autoUpdateAnimBg="0"/>
      <p:bldP spid="129741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26F70-720F-C74E-AAB5-0148AE6259E0}" type="slidenum">
              <a:rPr lang="en-US"/>
              <a:pPr/>
              <a:t>27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66700"/>
            <a:ext cx="7835900" cy="9525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Hazards due to Loads &amp; Stores</a:t>
            </a:r>
          </a:p>
        </p:txBody>
      </p:sp>
      <p:sp>
        <p:nvSpPr>
          <p:cNvPr id="1298435" name="Rectangle 3"/>
          <p:cNvSpPr>
            <a:spLocks noChangeArrowheads="1"/>
          </p:cNvSpPr>
          <p:nvPr/>
        </p:nvSpPr>
        <p:spPr bwMode="auto">
          <a:xfrm>
            <a:off x="444500" y="5511800"/>
            <a:ext cx="2281238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M[(r1)+7]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(r2)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M[(r3)+5]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grpSp>
        <p:nvGrpSpPr>
          <p:cNvPr id="1298436" name="Group 4"/>
          <p:cNvGrpSpPr>
            <a:grpSpLocks/>
          </p:cNvGrpSpPr>
          <p:nvPr/>
        </p:nvGrpSpPr>
        <p:grpSpPr bwMode="auto">
          <a:xfrm>
            <a:off x="303213" y="1271588"/>
            <a:ext cx="8675687" cy="4470400"/>
            <a:chOff x="191" y="801"/>
            <a:chExt cx="5465" cy="2816"/>
          </a:xfrm>
        </p:grpSpPr>
        <p:grpSp>
          <p:nvGrpSpPr>
            <p:cNvPr id="1298437" name="Group 5"/>
            <p:cNvGrpSpPr>
              <a:grpSpLocks/>
            </p:cNvGrpSpPr>
            <p:nvPr/>
          </p:nvGrpSpPr>
          <p:grpSpPr bwMode="auto">
            <a:xfrm>
              <a:off x="191" y="1424"/>
              <a:ext cx="5465" cy="2193"/>
              <a:chOff x="240" y="920"/>
              <a:chExt cx="5465" cy="2193"/>
            </a:xfrm>
          </p:grpSpPr>
          <p:grpSp>
            <p:nvGrpSpPr>
              <p:cNvPr id="1298438" name="Group 6"/>
              <p:cNvGrpSpPr>
                <a:grpSpLocks/>
              </p:cNvGrpSpPr>
              <p:nvPr/>
            </p:nvGrpSpPr>
            <p:grpSpPr bwMode="auto">
              <a:xfrm>
                <a:off x="240" y="920"/>
                <a:ext cx="5423" cy="2193"/>
                <a:chOff x="240" y="920"/>
                <a:chExt cx="5423" cy="2193"/>
              </a:xfrm>
            </p:grpSpPr>
            <p:grpSp>
              <p:nvGrpSpPr>
                <p:cNvPr id="1298439" name="Group 7"/>
                <p:cNvGrpSpPr>
                  <a:grpSpLocks/>
                </p:cNvGrpSpPr>
                <p:nvPr/>
              </p:nvGrpSpPr>
              <p:grpSpPr bwMode="auto">
                <a:xfrm>
                  <a:off x="1438" y="1144"/>
                  <a:ext cx="4212" cy="1545"/>
                  <a:chOff x="1438" y="1144"/>
                  <a:chExt cx="4212" cy="1545"/>
                </a:xfrm>
              </p:grpSpPr>
              <p:grpSp>
                <p:nvGrpSpPr>
                  <p:cNvPr id="1298440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3909" y="1144"/>
                    <a:ext cx="221" cy="304"/>
                    <a:chOff x="3909" y="1144"/>
                    <a:chExt cx="221" cy="304"/>
                  </a:xfrm>
                </p:grpSpPr>
                <p:sp>
                  <p:nvSpPr>
                    <p:cNvPr id="1298441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65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3998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3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09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444" name="Freeform 12"/>
                  <p:cNvSpPr>
                    <a:spLocks/>
                  </p:cNvSpPr>
                  <p:nvPr/>
                </p:nvSpPr>
                <p:spPr bwMode="auto">
                  <a:xfrm>
                    <a:off x="1438" y="1312"/>
                    <a:ext cx="1905" cy="1377"/>
                  </a:xfrm>
                  <a:custGeom>
                    <a:avLst/>
                    <a:gdLst/>
                    <a:ahLst/>
                    <a:cxnLst>
                      <a:cxn ang="0">
                        <a:pos x="0" y="1376"/>
                      </a:cxn>
                      <a:cxn ang="0">
                        <a:pos x="0" y="0"/>
                      </a:cxn>
                      <a:cxn ang="0">
                        <a:pos x="520" y="0"/>
                      </a:cxn>
                      <a:cxn ang="0">
                        <a:pos x="1904" y="0"/>
                      </a:cxn>
                    </a:cxnLst>
                    <a:rect l="0" t="0" r="r" b="b"/>
                    <a:pathLst>
                      <a:path w="1905" h="1377">
                        <a:moveTo>
                          <a:pt x="0" y="1376"/>
                        </a:moveTo>
                        <a:lnTo>
                          <a:pt x="0" y="0"/>
                        </a:lnTo>
                        <a:lnTo>
                          <a:pt x="520" y="0"/>
                        </a:lnTo>
                        <a:lnTo>
                          <a:pt x="1904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5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3470" y="1312"/>
                    <a:ext cx="48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46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4094" y="1304"/>
                    <a:ext cx="1368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47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3293" y="1144"/>
                    <a:ext cx="221" cy="304"/>
                    <a:chOff x="3293" y="1144"/>
                    <a:chExt cx="221" cy="304"/>
                  </a:xfrm>
                </p:grpSpPr>
                <p:sp>
                  <p:nvSpPr>
                    <p:cNvPr id="1298448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41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49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3374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0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293" y="1207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grpSp>
                <p:nvGrpSpPr>
                  <p:cNvPr id="1298451" name="Group 19"/>
                  <p:cNvGrpSpPr>
                    <a:grpSpLocks/>
                  </p:cNvGrpSpPr>
                  <p:nvPr/>
                </p:nvGrpSpPr>
                <p:grpSpPr bwMode="auto">
                  <a:xfrm>
                    <a:off x="5429" y="1144"/>
                    <a:ext cx="221" cy="304"/>
                    <a:chOff x="5429" y="1144"/>
                    <a:chExt cx="221" cy="304"/>
                  </a:xfrm>
                </p:grpSpPr>
                <p:sp>
                  <p:nvSpPr>
                    <p:cNvPr id="1298452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7" y="1144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3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5510" y="139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4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29" y="1191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</p:grpSp>
            <p:grpSp>
              <p:nvGrpSpPr>
                <p:cNvPr id="1298455" name="Group 23"/>
                <p:cNvGrpSpPr>
                  <a:grpSpLocks/>
                </p:cNvGrpSpPr>
                <p:nvPr/>
              </p:nvGrpSpPr>
              <p:grpSpPr bwMode="auto">
                <a:xfrm>
                  <a:off x="1838" y="1304"/>
                  <a:ext cx="3825" cy="905"/>
                  <a:chOff x="1838" y="1304"/>
                  <a:chExt cx="3825" cy="905"/>
                </a:xfrm>
              </p:grpSpPr>
              <p:sp>
                <p:nvSpPr>
                  <p:cNvPr id="1298456" name="Freeform 24"/>
                  <p:cNvSpPr>
                    <a:spLocks/>
                  </p:cNvSpPr>
                  <p:nvPr/>
                </p:nvSpPr>
                <p:spPr bwMode="auto">
                  <a:xfrm>
                    <a:off x="1838" y="1496"/>
                    <a:ext cx="2977" cy="713"/>
                  </a:xfrm>
                  <a:custGeom>
                    <a:avLst/>
                    <a:gdLst/>
                    <a:ahLst/>
                    <a:cxnLst>
                      <a:cxn ang="0">
                        <a:pos x="2976" y="0"/>
                      </a:cxn>
                      <a:cxn ang="0">
                        <a:pos x="0" y="0"/>
                      </a:cxn>
                      <a:cxn ang="0">
                        <a:pos x="0" y="712"/>
                      </a:cxn>
                      <a:cxn ang="0">
                        <a:pos x="432" y="712"/>
                      </a:cxn>
                    </a:cxnLst>
                    <a:rect l="0" t="0" r="r" b="b"/>
                    <a:pathLst>
                      <a:path w="2977" h="713">
                        <a:moveTo>
                          <a:pt x="2976" y="0"/>
                        </a:moveTo>
                        <a:lnTo>
                          <a:pt x="0" y="0"/>
                        </a:lnTo>
                        <a:lnTo>
                          <a:pt x="0" y="712"/>
                        </a:lnTo>
                        <a:lnTo>
                          <a:pt x="432" y="7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57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4812" y="1304"/>
                    <a:ext cx="851" cy="345"/>
                    <a:chOff x="4812" y="1304"/>
                    <a:chExt cx="851" cy="345"/>
                  </a:xfrm>
                </p:grpSpPr>
                <p:sp>
                  <p:nvSpPr>
                    <p:cNvPr id="1298458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4958" y="1304"/>
                      <a:ext cx="705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640" y="0"/>
                        </a:cxn>
                        <a:cxn ang="0">
                          <a:pos x="704" y="0"/>
                        </a:cxn>
                        <a:cxn ang="0">
                          <a:pos x="704" y="312"/>
                        </a:cxn>
                        <a:cxn ang="0">
                          <a:pos x="0" y="312"/>
                        </a:cxn>
                      </a:cxnLst>
                      <a:rect l="0" t="0" r="r" b="b"/>
                      <a:pathLst>
                        <a:path w="705" h="313">
                          <a:moveTo>
                            <a:pt x="640" y="0"/>
                          </a:moveTo>
                          <a:lnTo>
                            <a:pt x="704" y="0"/>
                          </a:lnTo>
                          <a:lnTo>
                            <a:pt x="704" y="312"/>
                          </a:lnTo>
                          <a:lnTo>
                            <a:pt x="0" y="312"/>
                          </a:lnTo>
                        </a:path>
                      </a:pathLst>
                    </a:custGeom>
                    <a:noFill/>
                    <a:ln w="127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59" name="Line 27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946" y="1504"/>
                      <a:ext cx="71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 type="triangle" w="med" len="med"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grpSp>
                  <p:nvGrpSpPr>
                    <p:cNvPr id="1298460" name="Group 2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12" y="1348"/>
                      <a:ext cx="321" cy="301"/>
                      <a:chOff x="4812" y="1348"/>
                      <a:chExt cx="321" cy="301"/>
                    </a:xfrm>
                  </p:grpSpPr>
                  <p:sp>
                    <p:nvSpPr>
                      <p:cNvPr id="1298461" name="Rectangle 2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4917" y="1348"/>
                        <a:ext cx="216" cy="152"/>
                      </a:xfrm>
                      <a:prstGeom prst="rect">
                        <a:avLst/>
                      </a:prstGeom>
                      <a:noFill/>
                      <a:ln w="12700">
                        <a:noFill/>
                        <a:miter lim="800000"/>
                        <a:headEnd/>
                        <a:tailEnd/>
                      </a:ln>
                      <a:effectLst/>
                    </p:spPr>
                    <p:txBody>
                      <a:bodyPr wrap="none" lIns="90488" tIns="44450" rIns="90488" bIns="44450">
                        <a:prstTxWarp prst="textNoShape">
                          <a:avLst/>
                        </a:prstTxWarp>
                        <a:spAutoFit/>
                      </a:bodyPr>
                      <a:lstStyle/>
                      <a:p>
                        <a:pPr>
                          <a:spcBef>
                            <a:spcPct val="0"/>
                          </a:spcBef>
                        </a:pPr>
                        <a:r>
                          <a:rPr lang="en-US" sz="1000">
                            <a:solidFill>
                              <a:schemeClr val="tx1"/>
                            </a:solidFill>
                            <a:latin typeface="Verdana" charset="0"/>
                          </a:rPr>
                          <a:t>31</a:t>
                        </a:r>
                      </a:p>
                    </p:txBody>
                  </p:sp>
                  <p:sp>
                    <p:nvSpPr>
                      <p:cNvPr id="1298462" name="Freeform 3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812" y="1360"/>
                        <a:ext cx="145" cy="289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0" y="240"/>
                          </a:cxn>
                          <a:cxn ang="0">
                            <a:pos x="0" y="48"/>
                          </a:cxn>
                          <a:cxn ang="0">
                            <a:pos x="144" y="0"/>
                          </a:cxn>
                          <a:cxn ang="0">
                            <a:pos x="144" y="288"/>
                          </a:cxn>
                          <a:cxn ang="0">
                            <a:pos x="0" y="240"/>
                          </a:cxn>
                        </a:cxnLst>
                        <a:rect l="0" t="0" r="r" b="b"/>
                        <a:pathLst>
                          <a:path w="145" h="289">
                            <a:moveTo>
                              <a:pt x="0" y="240"/>
                            </a:moveTo>
                            <a:lnTo>
                              <a:pt x="0" y="48"/>
                            </a:lnTo>
                            <a:lnTo>
                              <a:pt x="144" y="0"/>
                            </a:lnTo>
                            <a:lnTo>
                              <a:pt x="144" y="288"/>
                            </a:lnTo>
                            <a:lnTo>
                              <a:pt x="0" y="240"/>
                            </a:lnTo>
                          </a:path>
                        </a:pathLst>
                      </a:custGeom>
                      <a:solidFill>
                        <a:schemeClr val="bg1"/>
                      </a:solidFill>
                      <a:ln w="25400" cap="rnd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>
                      <a:effectLst/>
                    </p:spPr>
                    <p:txBody>
                      <a:bodyPr>
                        <a:prstTxWarp prst="textNoShape">
                          <a:avLst/>
                        </a:prstTxWarp>
                      </a:bodyPr>
                      <a:lstStyle/>
                      <a:p>
                        <a:endParaRPr lang="en-US"/>
                      </a:p>
                    </p:txBody>
                  </p:sp>
                </p:grpSp>
              </p:grpSp>
            </p:grpSp>
            <p:grpSp>
              <p:nvGrpSpPr>
                <p:cNvPr id="1298463" name="Group 31"/>
                <p:cNvGrpSpPr>
                  <a:grpSpLocks/>
                </p:cNvGrpSpPr>
                <p:nvPr/>
              </p:nvGrpSpPr>
              <p:grpSpPr bwMode="auto">
                <a:xfrm>
                  <a:off x="240" y="920"/>
                  <a:ext cx="5393" cy="2193"/>
                  <a:chOff x="240" y="920"/>
                  <a:chExt cx="5393" cy="2193"/>
                </a:xfrm>
              </p:grpSpPr>
              <p:sp>
                <p:nvSpPr>
                  <p:cNvPr id="1298464" name="Freeform 32"/>
                  <p:cNvSpPr>
                    <a:spLocks/>
                  </p:cNvSpPr>
                  <p:nvPr/>
                </p:nvSpPr>
                <p:spPr bwMode="auto">
                  <a:xfrm>
                    <a:off x="2916" y="2325"/>
                    <a:ext cx="1520" cy="426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28575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80" y="2392"/>
                    <a:ext cx="336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3808" y="2232"/>
                    <a:ext cx="610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7" name="Freeform 35"/>
                  <p:cNvSpPr>
                    <a:spLocks/>
                  </p:cNvSpPr>
                  <p:nvPr/>
                </p:nvSpPr>
                <p:spPr bwMode="auto">
                  <a:xfrm>
                    <a:off x="240" y="920"/>
                    <a:ext cx="481" cy="1201"/>
                  </a:xfrm>
                  <a:custGeom>
                    <a:avLst/>
                    <a:gdLst/>
                    <a:ahLst/>
                    <a:cxnLst>
                      <a:cxn ang="0">
                        <a:pos x="480" y="0"/>
                      </a:cxn>
                      <a:cxn ang="0">
                        <a:pos x="0" y="0"/>
                      </a:cxn>
                      <a:cxn ang="0">
                        <a:pos x="0" y="1200"/>
                      </a:cxn>
                      <a:cxn ang="0">
                        <a:pos x="192" y="1200"/>
                      </a:cxn>
                    </a:cxnLst>
                    <a:rect l="0" t="0" r="r" b="b"/>
                    <a:pathLst>
                      <a:path w="481" h="1201">
                        <a:moveTo>
                          <a:pt x="480" y="0"/>
                        </a:moveTo>
                        <a:lnTo>
                          <a:pt x="0" y="0"/>
                        </a:lnTo>
                        <a:lnTo>
                          <a:pt x="0" y="1200"/>
                        </a:lnTo>
                        <a:lnTo>
                          <a:pt x="192" y="120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8" name="Freeform 36"/>
                  <p:cNvSpPr>
                    <a:spLocks/>
                  </p:cNvSpPr>
                  <p:nvPr/>
                </p:nvSpPr>
                <p:spPr bwMode="auto">
                  <a:xfrm>
                    <a:off x="600" y="1488"/>
                    <a:ext cx="217" cy="633"/>
                  </a:xfrm>
                  <a:custGeom>
                    <a:avLst/>
                    <a:gdLst/>
                    <a:ahLst/>
                    <a:cxnLst>
                      <a:cxn ang="0">
                        <a:pos x="0" y="632"/>
                      </a:cxn>
                      <a:cxn ang="0">
                        <a:pos x="0" y="56"/>
                      </a:cxn>
                      <a:cxn ang="0">
                        <a:pos x="0" y="0"/>
                      </a:cxn>
                      <a:cxn ang="0">
                        <a:pos x="216" y="0"/>
                      </a:cxn>
                    </a:cxnLst>
                    <a:rect l="0" t="0" r="r" b="b"/>
                    <a:pathLst>
                      <a:path w="217" h="633">
                        <a:moveTo>
                          <a:pt x="0" y="632"/>
                        </a:moveTo>
                        <a:lnTo>
                          <a:pt x="0" y="56"/>
                        </a:lnTo>
                        <a:lnTo>
                          <a:pt x="0" y="0"/>
                        </a:lnTo>
                        <a:lnTo>
                          <a:pt x="21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69" name="Freeform 37"/>
                  <p:cNvSpPr>
                    <a:spLocks/>
                  </p:cNvSpPr>
                  <p:nvPr/>
                </p:nvSpPr>
                <p:spPr bwMode="auto">
                  <a:xfrm>
                    <a:off x="576" y="2120"/>
                    <a:ext cx="193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44" y="0"/>
                      </a:cxn>
                      <a:cxn ang="0">
                        <a:pos x="192" y="0"/>
                      </a:cxn>
                    </a:cxnLst>
                    <a:rect l="0" t="0" r="r" b="b"/>
                    <a:pathLst>
                      <a:path w="193" h="1">
                        <a:moveTo>
                          <a:pt x="0" y="0"/>
                        </a:moveTo>
                        <a:lnTo>
                          <a:pt x="144" y="0"/>
                        </a:lnTo>
                        <a:lnTo>
                          <a:pt x="192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0" name="Freeform 38"/>
                  <p:cNvSpPr>
                    <a:spLocks/>
                  </p:cNvSpPr>
                  <p:nvPr/>
                </p:nvSpPr>
                <p:spPr bwMode="auto">
                  <a:xfrm>
                    <a:off x="704" y="920"/>
                    <a:ext cx="433" cy="425"/>
                  </a:xfrm>
                  <a:custGeom>
                    <a:avLst/>
                    <a:gdLst/>
                    <a:ahLst/>
                    <a:cxnLst>
                      <a:cxn ang="0">
                        <a:pos x="432" y="424"/>
                      </a:cxn>
                      <a:cxn ang="0">
                        <a:pos x="432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433" h="425">
                        <a:moveTo>
                          <a:pt x="432" y="424"/>
                        </a:moveTo>
                        <a:lnTo>
                          <a:pt x="432" y="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1" name="Freeform 39"/>
                  <p:cNvSpPr>
                    <a:spLocks/>
                  </p:cNvSpPr>
                  <p:nvPr/>
                </p:nvSpPr>
                <p:spPr bwMode="auto">
                  <a:xfrm>
                    <a:off x="1440" y="1928"/>
                    <a:ext cx="817" cy="193"/>
                  </a:xfrm>
                  <a:custGeom>
                    <a:avLst/>
                    <a:gdLst/>
                    <a:ahLst/>
                    <a:cxnLst>
                      <a:cxn ang="0">
                        <a:pos x="0" y="192"/>
                      </a:cxn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93">
                        <a:moveTo>
                          <a:pt x="0" y="192"/>
                        </a:moveTo>
                        <a:lnTo>
                          <a:pt x="0" y="0"/>
                        </a:ln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2" name="Freeform 40"/>
                  <p:cNvSpPr>
                    <a:spLocks/>
                  </p:cNvSpPr>
                  <p:nvPr/>
                </p:nvSpPr>
                <p:spPr bwMode="auto">
                  <a:xfrm>
                    <a:off x="1440" y="2024"/>
                    <a:ext cx="817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816" y="0"/>
                      </a:cxn>
                    </a:cxnLst>
                    <a:rect l="0" t="0" r="r" b="b"/>
                    <a:pathLst>
                      <a:path w="817" h="1">
                        <a:moveTo>
                          <a:pt x="0" y="0"/>
                        </a:moveTo>
                        <a:lnTo>
                          <a:pt x="816" y="0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3" name="Freeform 41"/>
                  <p:cNvSpPr>
                    <a:spLocks/>
                  </p:cNvSpPr>
                  <p:nvPr/>
                </p:nvSpPr>
                <p:spPr bwMode="auto">
                  <a:xfrm>
                    <a:off x="1440" y="2120"/>
                    <a:ext cx="817" cy="57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384"/>
                      </a:cxn>
                      <a:cxn ang="0">
                        <a:pos x="816" y="384"/>
                      </a:cxn>
                    </a:cxnLst>
                    <a:rect l="0" t="0" r="r" b="b"/>
                    <a:pathLst>
                      <a:path w="817" h="385">
                        <a:moveTo>
                          <a:pt x="0" y="0"/>
                        </a:moveTo>
                        <a:lnTo>
                          <a:pt x="0" y="384"/>
                        </a:lnTo>
                        <a:lnTo>
                          <a:pt x="816" y="384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4" name="Freeform 42"/>
                  <p:cNvSpPr>
                    <a:spLocks/>
                  </p:cNvSpPr>
                  <p:nvPr/>
                </p:nvSpPr>
                <p:spPr bwMode="auto">
                  <a:xfrm>
                    <a:off x="2646" y="2490"/>
                    <a:ext cx="469" cy="247"/>
                  </a:xfrm>
                  <a:custGeom>
                    <a:avLst/>
                    <a:gdLst/>
                    <a:ahLst/>
                    <a:cxnLst>
                      <a:cxn ang="0">
                        <a:pos x="0" y="246"/>
                      </a:cxn>
                      <a:cxn ang="0">
                        <a:pos x="123" y="246"/>
                      </a:cxn>
                      <a:cxn ang="0">
                        <a:pos x="123" y="0"/>
                      </a:cxn>
                      <a:cxn ang="0">
                        <a:pos x="468" y="0"/>
                      </a:cxn>
                    </a:cxnLst>
                    <a:rect l="0" t="0" r="r" b="b"/>
                    <a:pathLst>
                      <a:path w="469" h="247">
                        <a:moveTo>
                          <a:pt x="0" y="246"/>
                        </a:moveTo>
                        <a:lnTo>
                          <a:pt x="123" y="246"/>
                        </a:lnTo>
                        <a:lnTo>
                          <a:pt x="123" y="0"/>
                        </a:lnTo>
                        <a:lnTo>
                          <a:pt x="468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5" name="Freeform 43"/>
                  <p:cNvSpPr>
                    <a:spLocks/>
                  </p:cNvSpPr>
                  <p:nvPr/>
                </p:nvSpPr>
                <p:spPr bwMode="auto">
                  <a:xfrm>
                    <a:off x="2642" y="2120"/>
                    <a:ext cx="991" cy="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990" y="0"/>
                      </a:cxn>
                    </a:cxnLst>
                    <a:rect l="0" t="0" r="r" b="b"/>
                    <a:pathLst>
                      <a:path w="991" h="1">
                        <a:moveTo>
                          <a:pt x="0" y="0"/>
                        </a:moveTo>
                        <a:lnTo>
                          <a:pt x="99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6" name="Freeform 44"/>
                  <p:cNvSpPr>
                    <a:spLocks/>
                  </p:cNvSpPr>
                  <p:nvPr/>
                </p:nvSpPr>
                <p:spPr bwMode="auto">
                  <a:xfrm flipV="1">
                    <a:off x="4929" y="2400"/>
                    <a:ext cx="358" cy="4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336" y="0"/>
                      </a:cxn>
                    </a:cxnLst>
                    <a:rect l="0" t="0" r="r" b="b"/>
                    <a:pathLst>
                      <a:path w="337" h="1">
                        <a:moveTo>
                          <a:pt x="0" y="0"/>
                        </a:moveTo>
                        <a:lnTo>
                          <a:pt x="336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7" name="Freeform 45"/>
                  <p:cNvSpPr>
                    <a:spLocks/>
                  </p:cNvSpPr>
                  <p:nvPr/>
                </p:nvSpPr>
                <p:spPr bwMode="auto">
                  <a:xfrm>
                    <a:off x="4186" y="2241"/>
                    <a:ext cx="1100" cy="728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728"/>
                      </a:cxn>
                      <a:cxn ang="0">
                        <a:pos x="843" y="728"/>
                      </a:cxn>
                      <a:cxn ang="0">
                        <a:pos x="841" y="399"/>
                      </a:cxn>
                      <a:cxn ang="0">
                        <a:pos x="1100" y="399"/>
                      </a:cxn>
                    </a:cxnLst>
                    <a:rect l="0" t="0" r="r" b="b"/>
                    <a:pathLst>
                      <a:path w="1100" h="728">
                        <a:moveTo>
                          <a:pt x="0" y="0"/>
                        </a:moveTo>
                        <a:lnTo>
                          <a:pt x="0" y="728"/>
                        </a:lnTo>
                        <a:lnTo>
                          <a:pt x="843" y="728"/>
                        </a:lnTo>
                        <a:lnTo>
                          <a:pt x="841" y="399"/>
                        </a:lnTo>
                        <a:lnTo>
                          <a:pt x="1100" y="399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8" name="Freeform 46"/>
                  <p:cNvSpPr>
                    <a:spLocks/>
                  </p:cNvSpPr>
                  <p:nvPr/>
                </p:nvSpPr>
                <p:spPr bwMode="auto">
                  <a:xfrm>
                    <a:off x="2016" y="2312"/>
                    <a:ext cx="3617" cy="801"/>
                  </a:xfrm>
                  <a:custGeom>
                    <a:avLst/>
                    <a:gdLst/>
                    <a:ahLst/>
                    <a:cxnLst>
                      <a:cxn ang="0">
                        <a:pos x="3408" y="288"/>
                      </a:cxn>
                      <a:cxn ang="0">
                        <a:pos x="3616" y="288"/>
                      </a:cxn>
                      <a:cxn ang="0">
                        <a:pos x="3616" y="800"/>
                      </a:cxn>
                      <a:cxn ang="0">
                        <a:pos x="0" y="800"/>
                      </a:cxn>
                      <a:cxn ang="0">
                        <a:pos x="0" y="0"/>
                      </a:cxn>
                      <a:cxn ang="0">
                        <a:pos x="240" y="0"/>
                      </a:cxn>
                    </a:cxnLst>
                    <a:rect l="0" t="0" r="r" b="b"/>
                    <a:pathLst>
                      <a:path w="3617" h="801">
                        <a:moveTo>
                          <a:pt x="3408" y="288"/>
                        </a:moveTo>
                        <a:lnTo>
                          <a:pt x="3616" y="288"/>
                        </a:lnTo>
                        <a:lnTo>
                          <a:pt x="3616" y="800"/>
                        </a:lnTo>
                        <a:lnTo>
                          <a:pt x="0" y="800"/>
                        </a:lnTo>
                        <a:lnTo>
                          <a:pt x="0" y="0"/>
                        </a:lnTo>
                        <a:lnTo>
                          <a:pt x="240" y="0"/>
                        </a:lnTo>
                      </a:path>
                    </a:pathLst>
                  </a:custGeom>
                  <a:noFill/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79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2900" y="2284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0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162" y="2216"/>
                    <a:ext cx="32" cy="32"/>
                  </a:xfrm>
                  <a:prstGeom prst="ellipse">
                    <a:avLst/>
                  </a:prstGeom>
                  <a:solidFill>
                    <a:schemeClr val="tx1"/>
                  </a:solidFill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481" name="Freeform 49"/>
                  <p:cNvSpPr>
                    <a:spLocks/>
                  </p:cNvSpPr>
                  <p:nvPr/>
                </p:nvSpPr>
                <p:spPr bwMode="auto">
                  <a:xfrm>
                    <a:off x="3118" y="2248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144" y="48"/>
                      </a:cxn>
                      <a:cxn ang="0">
                        <a:pos x="144" y="240"/>
                      </a:cxn>
                      <a:cxn ang="0">
                        <a:pos x="0" y="288"/>
                      </a:cxn>
                      <a:cxn ang="0">
                        <a:pos x="0" y="0"/>
                      </a:cxn>
                      <a:cxn ang="0">
                        <a:pos x="144" y="48"/>
                      </a:cxn>
                    </a:cxnLst>
                    <a:rect l="0" t="0" r="r" b="b"/>
                    <a:pathLst>
                      <a:path w="145" h="289">
                        <a:moveTo>
                          <a:pt x="144" y="48"/>
                        </a:moveTo>
                        <a:lnTo>
                          <a:pt x="144" y="240"/>
                        </a:lnTo>
                        <a:lnTo>
                          <a:pt x="0" y="288"/>
                        </a:lnTo>
                        <a:lnTo>
                          <a:pt x="0" y="0"/>
                        </a:lnTo>
                        <a:lnTo>
                          <a:pt x="144" y="48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82" name="Group 50"/>
                  <p:cNvGrpSpPr>
                    <a:grpSpLocks/>
                  </p:cNvGrpSpPr>
                  <p:nvPr/>
                </p:nvGrpSpPr>
                <p:grpSpPr bwMode="auto">
                  <a:xfrm>
                    <a:off x="391" y="1936"/>
                    <a:ext cx="239" cy="369"/>
                    <a:chOff x="391" y="2136"/>
                    <a:chExt cx="239" cy="369"/>
                  </a:xfrm>
                </p:grpSpPr>
                <p:sp>
                  <p:nvSpPr>
                    <p:cNvPr id="1298483" name="Rectangle 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0" y="2136"/>
                      <a:ext cx="128" cy="368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4" name="Line 5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4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5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" y="2260"/>
                      <a:ext cx="239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PC</a:t>
                      </a:r>
                    </a:p>
                  </p:txBody>
                </p:sp>
                <p:sp>
                  <p:nvSpPr>
                    <p:cNvPr id="1298486" name="Line 5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92" y="2320"/>
                      <a:ext cx="32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87" name="Freeform 55"/>
                    <p:cNvSpPr>
                      <a:spLocks/>
                    </p:cNvSpPr>
                    <p:nvPr/>
                  </p:nvSpPr>
                  <p:spPr bwMode="auto">
                    <a:xfrm>
                      <a:off x="480" y="2456"/>
                      <a:ext cx="49" cy="4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8"/>
                        </a:cxn>
                        <a:cxn ang="0">
                          <a:pos x="24" y="0"/>
                        </a:cxn>
                        <a:cxn ang="0">
                          <a:pos x="48" y="48"/>
                        </a:cxn>
                      </a:cxnLst>
                      <a:rect l="0" t="0" r="r" b="b"/>
                      <a:pathLst>
                        <a:path w="49" h="49">
                          <a:moveTo>
                            <a:pt x="0" y="48"/>
                          </a:moveTo>
                          <a:lnTo>
                            <a:pt x="24" y="0"/>
                          </a:lnTo>
                          <a:lnTo>
                            <a:pt x="48" y="48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1298488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304"/>
                    <a:ext cx="472" cy="0"/>
                  </a:xfrm>
                  <a:prstGeom prst="line">
                    <a:avLst/>
                  </a:prstGeom>
                  <a:noFill/>
                  <a:ln w="254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489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3311" y="1920"/>
                    <a:ext cx="180" cy="306"/>
                    <a:chOff x="3311" y="2120"/>
                    <a:chExt cx="180" cy="306"/>
                  </a:xfrm>
                </p:grpSpPr>
                <p:sp>
                  <p:nvSpPr>
                    <p:cNvPr id="1298490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120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1" name="Freeform 59"/>
                    <p:cNvSpPr>
                      <a:spLocks/>
                    </p:cNvSpPr>
                    <p:nvPr/>
                  </p:nvSpPr>
                  <p:spPr bwMode="auto">
                    <a:xfrm>
                      <a:off x="3368" y="2382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2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195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</a:t>
                      </a:r>
                    </a:p>
                  </p:txBody>
                </p:sp>
              </p:grpSp>
              <p:grpSp>
                <p:nvGrpSpPr>
                  <p:cNvPr id="1298493" name="Group 61"/>
                  <p:cNvGrpSpPr>
                    <a:grpSpLocks/>
                  </p:cNvGrpSpPr>
                  <p:nvPr/>
                </p:nvGrpSpPr>
                <p:grpSpPr bwMode="auto">
                  <a:xfrm>
                    <a:off x="3311" y="2256"/>
                    <a:ext cx="180" cy="306"/>
                    <a:chOff x="3311" y="2456"/>
                    <a:chExt cx="180" cy="306"/>
                  </a:xfrm>
                </p:grpSpPr>
                <p:sp>
                  <p:nvSpPr>
                    <p:cNvPr id="1298494" name="Rectangle 6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4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5" name="Freeform 63"/>
                    <p:cNvSpPr>
                      <a:spLocks/>
                    </p:cNvSpPr>
                    <p:nvPr/>
                  </p:nvSpPr>
                  <p:spPr bwMode="auto">
                    <a:xfrm>
                      <a:off x="3368" y="27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6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11" y="2539"/>
                      <a:ext cx="180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B</a:t>
                      </a:r>
                    </a:p>
                  </p:txBody>
                </p:sp>
              </p:grpSp>
              <p:grpSp>
                <p:nvGrpSpPr>
                  <p:cNvPr id="1298497" name="Group 65"/>
                  <p:cNvGrpSpPr>
                    <a:grpSpLocks/>
                  </p:cNvGrpSpPr>
                  <p:nvPr/>
                </p:nvGrpSpPr>
                <p:grpSpPr bwMode="auto">
                  <a:xfrm>
                    <a:off x="3335" y="2592"/>
                    <a:ext cx="109" cy="304"/>
                    <a:chOff x="3335" y="2792"/>
                    <a:chExt cx="109" cy="304"/>
                  </a:xfrm>
                </p:grpSpPr>
                <p:sp>
                  <p:nvSpPr>
                    <p:cNvPr id="1298498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5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499" name="Freeform 67"/>
                    <p:cNvSpPr>
                      <a:spLocks/>
                    </p:cNvSpPr>
                    <p:nvPr/>
                  </p:nvSpPr>
                  <p:spPr bwMode="auto">
                    <a:xfrm>
                      <a:off x="3368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00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3935" y="2088"/>
                    <a:ext cx="173" cy="306"/>
                    <a:chOff x="3935" y="2288"/>
                    <a:chExt cx="173" cy="306"/>
                  </a:xfrm>
                </p:grpSpPr>
                <p:sp>
                  <p:nvSpPr>
                    <p:cNvPr id="1298501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9" y="2288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2" name="Freeform 70"/>
                    <p:cNvSpPr>
                      <a:spLocks/>
                    </p:cNvSpPr>
                    <p:nvPr/>
                  </p:nvSpPr>
                  <p:spPr bwMode="auto">
                    <a:xfrm>
                      <a:off x="3992" y="2550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3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35" y="2363"/>
                      <a:ext cx="173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Y</a:t>
                      </a:r>
                    </a:p>
                  </p:txBody>
                </p:sp>
              </p:grpSp>
              <p:grpSp>
                <p:nvGrpSpPr>
                  <p:cNvPr id="12985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3951" y="2592"/>
                    <a:ext cx="109" cy="304"/>
                    <a:chOff x="3951" y="2792"/>
                    <a:chExt cx="109" cy="304"/>
                  </a:xfrm>
                </p:grpSpPr>
                <p:sp>
                  <p:nvSpPr>
                    <p:cNvPr id="1298505" name="Rectangle 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51" y="2792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6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3984" y="3046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07" name="Group 75"/>
                  <p:cNvGrpSpPr>
                    <a:grpSpLocks/>
                  </p:cNvGrpSpPr>
                  <p:nvPr/>
                </p:nvGrpSpPr>
                <p:grpSpPr bwMode="auto">
                  <a:xfrm>
                    <a:off x="5420" y="2456"/>
                    <a:ext cx="192" cy="306"/>
                    <a:chOff x="5420" y="2656"/>
                    <a:chExt cx="192" cy="306"/>
                  </a:xfrm>
                </p:grpSpPr>
                <p:sp>
                  <p:nvSpPr>
                    <p:cNvPr id="1298508" name="Line 76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5420" y="2800"/>
                      <a:ext cx="5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09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71" y="2656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0" name="Freeform 78"/>
                    <p:cNvSpPr>
                      <a:spLocks/>
                    </p:cNvSpPr>
                    <p:nvPr/>
                  </p:nvSpPr>
                  <p:spPr bwMode="auto">
                    <a:xfrm>
                      <a:off x="5504" y="2918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solidFill>
                      <a:schemeClr val="accent1"/>
                    </a:solidFill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1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431" y="2723"/>
                      <a:ext cx="181" cy="17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</a:t>
                      </a:r>
                    </a:p>
                  </p:txBody>
                </p:sp>
              </p:grpSp>
              <p:sp>
                <p:nvSpPr>
                  <p:cNvPr id="1298512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3247" y="2875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MD1</a:t>
                    </a:r>
                  </a:p>
                </p:txBody>
              </p:sp>
              <p:sp>
                <p:nvSpPr>
                  <p:cNvPr id="1298513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3863" y="2883"/>
                    <a:ext cx="330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MD2</a:t>
                    </a:r>
                  </a:p>
                </p:txBody>
              </p:sp>
              <p:sp>
                <p:nvSpPr>
                  <p:cNvPr id="1298514" name="Line 82"/>
                  <p:cNvSpPr>
                    <a:spLocks noChangeShapeType="1"/>
                  </p:cNvSpPr>
                  <p:nvPr/>
                </p:nvSpPr>
                <p:spPr bwMode="auto">
                  <a:xfrm>
                    <a:off x="3192" y="2516"/>
                    <a:ext cx="0" cy="96"/>
                  </a:xfrm>
                  <a:prstGeom prst="line">
                    <a:avLst/>
                  </a:prstGeom>
                  <a:noFill/>
                  <a:ln w="12700">
                    <a:solidFill>
                      <a:srgbClr val="FF0000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515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33" y="2021"/>
                    <a:ext cx="566" cy="596"/>
                    <a:chOff x="733" y="2221"/>
                    <a:chExt cx="566" cy="596"/>
                  </a:xfrm>
                </p:grpSpPr>
                <p:sp>
                  <p:nvSpPr>
                    <p:cNvPr id="1298516" name="Rectangle 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75" y="2223"/>
                      <a:ext cx="472" cy="584"/>
                    </a:xfrm>
                    <a:prstGeom prst="rect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17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4" y="2221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18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92" y="2335"/>
                      <a:ext cx="289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</p:txBody>
                </p:sp>
                <p:sp>
                  <p:nvSpPr>
                    <p:cNvPr id="1298519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33" y="2493"/>
                      <a:ext cx="566" cy="324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Inst</a:t>
                      </a:r>
                    </a:p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</p:grpSp>
              <p:grpSp>
                <p:nvGrpSpPr>
                  <p:cNvPr id="1298520" name="Group 88"/>
                  <p:cNvGrpSpPr>
                    <a:grpSpLocks/>
                  </p:cNvGrpSpPr>
                  <p:nvPr/>
                </p:nvGrpSpPr>
                <p:grpSpPr bwMode="auto">
                  <a:xfrm>
                    <a:off x="526" y="1125"/>
                    <a:ext cx="601" cy="411"/>
                    <a:chOff x="526" y="1325"/>
                    <a:chExt cx="601" cy="411"/>
                  </a:xfrm>
                </p:grpSpPr>
                <p:sp>
                  <p:nvSpPr>
                    <p:cNvPr id="1298521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26" y="1325"/>
                      <a:ext cx="29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0x4</a:t>
                      </a:r>
                    </a:p>
                  </p:txBody>
                </p:sp>
                <p:sp>
                  <p:nvSpPr>
                    <p:cNvPr id="1298522" name="Freeform 90"/>
                    <p:cNvSpPr>
                      <a:spLocks/>
                    </p:cNvSpPr>
                    <p:nvPr/>
                  </p:nvSpPr>
                  <p:spPr bwMode="auto">
                    <a:xfrm>
                      <a:off x="823" y="1351"/>
                      <a:ext cx="241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160"/>
                        </a:cxn>
                        <a:cxn ang="0">
                          <a:pos x="48" y="192"/>
                        </a:cxn>
                        <a:cxn ang="0">
                          <a:pos x="0" y="224"/>
                        </a:cxn>
                        <a:cxn ang="0">
                          <a:pos x="0" y="384"/>
                        </a:cxn>
                        <a:cxn ang="0">
                          <a:pos x="240" y="288"/>
                        </a:cxn>
                        <a:cxn ang="0">
                          <a:pos x="240" y="96"/>
                        </a:cxn>
                        <a:cxn ang="0">
                          <a:pos x="0" y="0"/>
                        </a:cxn>
                      </a:cxnLst>
                      <a:rect l="0" t="0" r="r" b="b"/>
                      <a:pathLst>
                        <a:path w="241" h="385">
                          <a:moveTo>
                            <a:pt x="0" y="0"/>
                          </a:moveTo>
                          <a:lnTo>
                            <a:pt x="0" y="160"/>
                          </a:lnTo>
                          <a:lnTo>
                            <a:pt x="48" y="192"/>
                          </a:lnTo>
                          <a:lnTo>
                            <a:pt x="0" y="224"/>
                          </a:lnTo>
                          <a:lnTo>
                            <a:pt x="0" y="384"/>
                          </a:lnTo>
                          <a:lnTo>
                            <a:pt x="240" y="288"/>
                          </a:lnTo>
                          <a:lnTo>
                            <a:pt x="240" y="96"/>
                          </a:lnTo>
                          <a:lnTo>
                            <a:pt x="0" y="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3" name="Line 9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779" y="1399"/>
                      <a:ext cx="40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4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9" y="1469"/>
                      <a:ext cx="268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Add</a:t>
                      </a:r>
                    </a:p>
                  </p:txBody>
                </p:sp>
                <p:sp>
                  <p:nvSpPr>
                    <p:cNvPr id="1298525" name="Line 9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071" y="1551"/>
                      <a:ext cx="56" cy="0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26" name="Group 94"/>
                  <p:cNvGrpSpPr>
                    <a:grpSpLocks/>
                  </p:cNvGrpSpPr>
                  <p:nvPr/>
                </p:nvGrpSpPr>
                <p:grpSpPr bwMode="auto">
                  <a:xfrm>
                    <a:off x="1238" y="2063"/>
                    <a:ext cx="221" cy="304"/>
                    <a:chOff x="1238" y="2263"/>
                    <a:chExt cx="221" cy="304"/>
                  </a:xfrm>
                </p:grpSpPr>
                <p:sp>
                  <p:nvSpPr>
                    <p:cNvPr id="1298527" name="Line 9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56" y="2424"/>
                      <a:ext cx="182" cy="1"/>
                    </a:xfrm>
                    <a:prstGeom prst="line">
                      <a:avLst/>
                    </a:prstGeom>
                    <a:noFill/>
                    <a:ln w="254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8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93" y="2263"/>
                      <a:ext cx="109" cy="304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9525">
                      <a:solidFill>
                        <a:srgbClr val="FF0000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29" name="Freeform 97"/>
                    <p:cNvSpPr>
                      <a:spLocks/>
                    </p:cNvSpPr>
                    <p:nvPr/>
                  </p:nvSpPr>
                  <p:spPr bwMode="auto">
                    <a:xfrm>
                      <a:off x="1326" y="2517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0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238" y="2330"/>
                      <a:ext cx="221" cy="171"/>
                    </a:xfrm>
                    <a:prstGeom prst="rect">
                      <a:avLst/>
                    </a:prstGeom>
                    <a:noFill/>
                    <a:ln w="254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IR</a:t>
                      </a:r>
                    </a:p>
                  </p:txBody>
                </p:sp>
              </p:grpSp>
              <p:sp>
                <p:nvSpPr>
                  <p:cNvPr id="1298531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2265" y="2603"/>
                    <a:ext cx="369" cy="215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2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283" y="2569"/>
                    <a:ext cx="341" cy="286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Imm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Ext</a:t>
                    </a:r>
                  </a:p>
                </p:txBody>
              </p:sp>
              <p:sp>
                <p:nvSpPr>
                  <p:cNvPr id="1298533" name="Freeform 101"/>
                  <p:cNvSpPr>
                    <a:spLocks/>
                  </p:cNvSpPr>
                  <p:nvPr/>
                </p:nvSpPr>
                <p:spPr bwMode="auto">
                  <a:xfrm>
                    <a:off x="3619" y="2063"/>
                    <a:ext cx="250" cy="385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160"/>
                      </a:cxn>
                      <a:cxn ang="0">
                        <a:pos x="50" y="192"/>
                      </a:cxn>
                      <a:cxn ang="0">
                        <a:pos x="0" y="224"/>
                      </a:cxn>
                      <a:cxn ang="0">
                        <a:pos x="0" y="384"/>
                      </a:cxn>
                      <a:cxn ang="0">
                        <a:pos x="249" y="288"/>
                      </a:cxn>
                      <a:cxn ang="0">
                        <a:pos x="249" y="9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50" h="385">
                        <a:moveTo>
                          <a:pt x="0" y="0"/>
                        </a:moveTo>
                        <a:lnTo>
                          <a:pt x="0" y="160"/>
                        </a:lnTo>
                        <a:lnTo>
                          <a:pt x="50" y="192"/>
                        </a:lnTo>
                        <a:lnTo>
                          <a:pt x="0" y="224"/>
                        </a:lnTo>
                        <a:lnTo>
                          <a:pt x="0" y="384"/>
                        </a:lnTo>
                        <a:lnTo>
                          <a:pt x="249" y="288"/>
                        </a:lnTo>
                        <a:lnTo>
                          <a:pt x="249" y="96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298534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3627" y="2173"/>
                    <a:ext cx="272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ALU</a:t>
                    </a:r>
                  </a:p>
                </p:txBody>
              </p:sp>
              <p:sp>
                <p:nvSpPr>
                  <p:cNvPr id="1298535" name="Freeform 103"/>
                  <p:cNvSpPr>
                    <a:spLocks/>
                  </p:cNvSpPr>
                  <p:nvPr/>
                </p:nvSpPr>
                <p:spPr bwMode="auto">
                  <a:xfrm>
                    <a:off x="5280" y="2393"/>
                    <a:ext cx="145" cy="326"/>
                  </a:xfrm>
                  <a:custGeom>
                    <a:avLst/>
                    <a:gdLst/>
                    <a:ahLst/>
                    <a:cxnLst>
                      <a:cxn ang="0">
                        <a:pos x="144" y="41"/>
                      </a:cxn>
                      <a:cxn ang="0">
                        <a:pos x="144" y="284"/>
                      </a:cxn>
                      <a:cxn ang="0">
                        <a:pos x="0" y="325"/>
                      </a:cxn>
                      <a:cxn ang="0">
                        <a:pos x="0" y="0"/>
                      </a:cxn>
                      <a:cxn ang="0">
                        <a:pos x="144" y="41"/>
                      </a:cxn>
                    </a:cxnLst>
                    <a:rect l="0" t="0" r="r" b="b"/>
                    <a:pathLst>
                      <a:path w="145" h="326">
                        <a:moveTo>
                          <a:pt x="144" y="41"/>
                        </a:moveTo>
                        <a:lnTo>
                          <a:pt x="144" y="284"/>
                        </a:lnTo>
                        <a:lnTo>
                          <a:pt x="0" y="325"/>
                        </a:lnTo>
                        <a:lnTo>
                          <a:pt x="0" y="0"/>
                        </a:lnTo>
                        <a:lnTo>
                          <a:pt x="144" y="41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298536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224" y="1737"/>
                    <a:ext cx="444" cy="748"/>
                    <a:chOff x="2224" y="1737"/>
                    <a:chExt cx="444" cy="748"/>
                  </a:xfrm>
                </p:grpSpPr>
                <p:sp>
                  <p:nvSpPr>
                    <p:cNvPr id="1298537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65" y="1787"/>
                      <a:ext cx="368" cy="68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38" name="Rectangle 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92" y="2037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rd1</a:t>
                      </a:r>
                    </a:p>
                  </p:txBody>
                </p:sp>
                <p:sp>
                  <p:nvSpPr>
                    <p:cNvPr id="1298539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49" y="2295"/>
                      <a:ext cx="405" cy="190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GPRs</a:t>
                      </a:r>
                    </a:p>
                  </p:txBody>
                </p:sp>
                <p:sp>
                  <p:nvSpPr>
                    <p:cNvPr id="1298540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841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rs1</a:t>
                      </a:r>
                    </a:p>
                  </p:txBody>
                </p:sp>
                <p:sp>
                  <p:nvSpPr>
                    <p:cNvPr id="1298541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1937"/>
                      <a:ext cx="26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rs2</a:t>
                      </a:r>
                    </a:p>
                  </p:txBody>
                </p:sp>
                <p:sp>
                  <p:nvSpPr>
                    <p:cNvPr id="1298542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121"/>
                      <a:ext cx="243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ws</a:t>
                      </a:r>
                    </a:p>
                  </p:txBody>
                </p:sp>
                <p:sp>
                  <p:nvSpPr>
                    <p:cNvPr id="1298543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24" y="2215"/>
                      <a:ext cx="25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</a:t>
                      </a:r>
                    </a:p>
                  </p:txBody>
                </p:sp>
                <p:sp>
                  <p:nvSpPr>
                    <p:cNvPr id="1298544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87" y="2216"/>
                      <a:ext cx="27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rd2</a:t>
                      </a:r>
                    </a:p>
                  </p:txBody>
                </p:sp>
                <p:sp>
                  <p:nvSpPr>
                    <p:cNvPr id="1298545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60" y="1737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46" name="Freeform 114"/>
                    <p:cNvSpPr>
                      <a:spLocks/>
                    </p:cNvSpPr>
                    <p:nvPr/>
                  </p:nvSpPr>
                  <p:spPr bwMode="auto">
                    <a:xfrm flipV="1">
                      <a:off x="2295" y="1789"/>
                      <a:ext cx="54" cy="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1298547" name="Group 115"/>
                  <p:cNvGrpSpPr>
                    <a:grpSpLocks/>
                  </p:cNvGrpSpPr>
                  <p:nvPr/>
                </p:nvGrpSpPr>
                <p:grpSpPr bwMode="auto">
                  <a:xfrm>
                    <a:off x="4391" y="1988"/>
                    <a:ext cx="586" cy="868"/>
                    <a:chOff x="4391" y="2188"/>
                    <a:chExt cx="586" cy="868"/>
                  </a:xfrm>
                </p:grpSpPr>
                <p:sp>
                  <p:nvSpPr>
                    <p:cNvPr id="1298548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65"/>
                      <a:ext cx="333" cy="14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9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49" name="Line 1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608" y="2188"/>
                      <a:ext cx="0" cy="104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FF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0" name="Rectangle 1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2" y="2304"/>
                      <a:ext cx="488" cy="75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25400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298551" name="Rectangle 1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9" y="2350"/>
                      <a:ext cx="332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addr</a:t>
                      </a:r>
                    </a:p>
                  </p:txBody>
                </p:sp>
                <p:sp>
                  <p:nvSpPr>
                    <p:cNvPr id="1298552" name="Rectangle 1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91" y="2879"/>
                      <a:ext cx="406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wdata</a:t>
                      </a:r>
                    </a:p>
                  </p:txBody>
                </p:sp>
                <p:sp>
                  <p:nvSpPr>
                    <p:cNvPr id="1298553" name="Rectangle 1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86" y="2548"/>
                      <a:ext cx="368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rdata</a:t>
                      </a:r>
                    </a:p>
                  </p:txBody>
                </p:sp>
                <p:sp>
                  <p:nvSpPr>
                    <p:cNvPr id="1298554" name="Rectangle 1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11" y="2648"/>
                      <a:ext cx="566" cy="284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Data </a:t>
                      </a:r>
                    </a:p>
                    <a:p>
                      <a:pPr>
                        <a:lnSpc>
                          <a:spcPct val="85000"/>
                        </a:lnSpc>
                        <a:spcBef>
                          <a:spcPct val="0"/>
                        </a:spcBef>
                      </a:pPr>
                      <a:r>
                        <a:rPr lang="en-US" sz="1400">
                          <a:solidFill>
                            <a:schemeClr val="tx1"/>
                          </a:solidFill>
                          <a:latin typeface="Verdana" charset="0"/>
                        </a:rPr>
                        <a:t>Memory</a:t>
                      </a:r>
                    </a:p>
                  </p:txBody>
                </p:sp>
                <p:sp>
                  <p:nvSpPr>
                    <p:cNvPr id="1298555" name="Rectangle 1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527" y="2254"/>
                      <a:ext cx="250" cy="171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200">
                          <a:solidFill>
                            <a:schemeClr val="tx1"/>
                          </a:solidFill>
                          <a:latin typeface="Verdana" charset="0"/>
                        </a:rPr>
                        <a:t>we</a:t>
                      </a:r>
                    </a:p>
                  </p:txBody>
                </p:sp>
                <p:sp>
                  <p:nvSpPr>
                    <p:cNvPr id="1298556" name="Freeform 124"/>
                    <p:cNvSpPr>
                      <a:spLocks/>
                    </p:cNvSpPr>
                    <p:nvPr/>
                  </p:nvSpPr>
                  <p:spPr bwMode="auto">
                    <a:xfrm flipV="1">
                      <a:off x="4468" y="2313"/>
                      <a:ext cx="43" cy="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43"/>
                        </a:cxn>
                        <a:cxn ang="0">
                          <a:pos x="21" y="0"/>
                        </a:cxn>
                        <a:cxn ang="0">
                          <a:pos x="42" y="43"/>
                        </a:cxn>
                      </a:cxnLst>
                      <a:rect l="0" t="0" r="r" b="b"/>
                      <a:pathLst>
                        <a:path w="43" h="44">
                          <a:moveTo>
                            <a:pt x="0" y="43"/>
                          </a:moveTo>
                          <a:lnTo>
                            <a:pt x="21" y="0"/>
                          </a:lnTo>
                          <a:lnTo>
                            <a:pt x="42" y="43"/>
                          </a:lnTo>
                        </a:path>
                      </a:pathLst>
                    </a:custGeom>
                    <a:noFill/>
                    <a:ln w="9525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</p:grpSp>
          <p:sp>
            <p:nvSpPr>
              <p:cNvPr id="1298557" name="Freeform 125"/>
              <p:cNvSpPr>
                <a:spLocks/>
              </p:cNvSpPr>
              <p:nvPr/>
            </p:nvSpPr>
            <p:spPr bwMode="auto">
              <a:xfrm>
                <a:off x="1434" y="2514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8" name="Freeform 126"/>
              <p:cNvSpPr>
                <a:spLocks/>
              </p:cNvSpPr>
              <p:nvPr/>
            </p:nvSpPr>
            <p:spPr bwMode="auto">
              <a:xfrm>
                <a:off x="3441" y="1384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59" name="Freeform 127"/>
              <p:cNvSpPr>
                <a:spLocks/>
              </p:cNvSpPr>
              <p:nvPr/>
            </p:nvSpPr>
            <p:spPr bwMode="auto">
              <a:xfrm>
                <a:off x="4856" y="1418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0" name="Freeform 128"/>
              <p:cNvSpPr>
                <a:spLocks/>
              </p:cNvSpPr>
              <p:nvPr/>
            </p:nvSpPr>
            <p:spPr bwMode="auto">
              <a:xfrm>
                <a:off x="2460" y="1546"/>
                <a:ext cx="2457" cy="273"/>
              </a:xfrm>
              <a:custGeom>
                <a:avLst/>
                <a:gdLst/>
                <a:ahLst/>
                <a:cxnLst>
                  <a:cxn ang="0">
                    <a:pos x="2456" y="272"/>
                  </a:cxn>
                  <a:cxn ang="0">
                    <a:pos x="360" y="272"/>
                  </a:cxn>
                  <a:cxn ang="0">
                    <a:pos x="360" y="0"/>
                  </a:cxn>
                  <a:cxn ang="0">
                    <a:pos x="0" y="0"/>
                  </a:cxn>
                  <a:cxn ang="0">
                    <a:pos x="0" y="240"/>
                  </a:cxn>
                </a:cxnLst>
                <a:rect l="0" t="0" r="r" b="b"/>
                <a:pathLst>
                  <a:path w="2457" h="273">
                    <a:moveTo>
                      <a:pt x="2456" y="272"/>
                    </a:moveTo>
                    <a:lnTo>
                      <a:pt x="360" y="272"/>
                    </a:lnTo>
                    <a:lnTo>
                      <a:pt x="360" y="0"/>
                    </a:lnTo>
                    <a:lnTo>
                      <a:pt x="0" y="0"/>
                    </a:lnTo>
                    <a:lnTo>
                      <a:pt x="0" y="24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1" name="Freeform 129"/>
              <p:cNvSpPr>
                <a:spLocks/>
              </p:cNvSpPr>
              <p:nvPr/>
            </p:nvSpPr>
            <p:spPr bwMode="auto">
              <a:xfrm>
                <a:off x="4089" y="1418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2" name="Freeform 130"/>
              <p:cNvSpPr>
                <a:spLocks/>
              </p:cNvSpPr>
              <p:nvPr/>
            </p:nvSpPr>
            <p:spPr bwMode="auto">
              <a:xfrm>
                <a:off x="4605" y="1938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8563" name="Group 131"/>
            <p:cNvGrpSpPr>
              <a:grpSpLocks/>
            </p:cNvGrpSpPr>
            <p:nvPr/>
          </p:nvGrpSpPr>
          <p:grpSpPr bwMode="auto">
            <a:xfrm>
              <a:off x="2468" y="1642"/>
              <a:ext cx="547" cy="330"/>
              <a:chOff x="2980" y="1242"/>
              <a:chExt cx="547" cy="330"/>
            </a:xfrm>
          </p:grpSpPr>
          <p:sp>
            <p:nvSpPr>
              <p:cNvPr id="1298564" name="Freeform 132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65" name="Rectangle 133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298566" name="Line 134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98567" name="Group 135"/>
            <p:cNvGrpSpPr>
              <a:grpSpLocks/>
            </p:cNvGrpSpPr>
            <p:nvPr/>
          </p:nvGrpSpPr>
          <p:grpSpPr bwMode="auto">
            <a:xfrm>
              <a:off x="456" y="801"/>
              <a:ext cx="2497" cy="1779"/>
              <a:chOff x="496" y="801"/>
              <a:chExt cx="2545" cy="1779"/>
            </a:xfrm>
          </p:grpSpPr>
          <p:grpSp>
            <p:nvGrpSpPr>
              <p:cNvPr id="1298568" name="Group 136"/>
              <p:cNvGrpSpPr>
                <a:grpSpLocks/>
              </p:cNvGrpSpPr>
              <p:nvPr/>
            </p:nvGrpSpPr>
            <p:grpSpPr bwMode="auto">
              <a:xfrm>
                <a:off x="496" y="995"/>
                <a:ext cx="857" cy="1585"/>
                <a:chOff x="448" y="763"/>
                <a:chExt cx="857" cy="1585"/>
              </a:xfrm>
            </p:grpSpPr>
            <p:sp>
              <p:nvSpPr>
                <p:cNvPr id="1298569" name="Freeform 137"/>
                <p:cNvSpPr>
                  <a:spLocks/>
                </p:cNvSpPr>
                <p:nvPr/>
              </p:nvSpPr>
              <p:spPr bwMode="auto">
                <a:xfrm>
                  <a:off x="1304" y="763"/>
                  <a:ext cx="1" cy="15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584"/>
                    </a:cxn>
                  </a:cxnLst>
                  <a:rect l="0" t="0" r="r" b="b"/>
                  <a:pathLst>
                    <a:path w="1" h="1585">
                      <a:moveTo>
                        <a:pt x="0" y="0"/>
                      </a:moveTo>
                      <a:lnTo>
                        <a:pt x="0" y="1584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8570" name="Freeform 138"/>
                <p:cNvSpPr>
                  <a:spLocks/>
                </p:cNvSpPr>
                <p:nvPr/>
              </p:nvSpPr>
              <p:spPr bwMode="auto">
                <a:xfrm>
                  <a:off x="448" y="915"/>
                  <a:ext cx="857" cy="1297"/>
                </a:xfrm>
                <a:custGeom>
                  <a:avLst/>
                  <a:gdLst/>
                  <a:ahLst/>
                  <a:cxnLst>
                    <a:cxn ang="0">
                      <a:pos x="856" y="0"/>
                    </a:cxn>
                    <a:cxn ang="0">
                      <a:pos x="0" y="0"/>
                    </a:cxn>
                    <a:cxn ang="0">
                      <a:pos x="0" y="1296"/>
                    </a:cxn>
                  </a:cxnLst>
                  <a:rect l="0" t="0" r="r" b="b"/>
                  <a:pathLst>
                    <a:path w="857" h="1297">
                      <a:moveTo>
                        <a:pt x="856" y="0"/>
                      </a:moveTo>
                      <a:lnTo>
                        <a:pt x="0" y="0"/>
                      </a:lnTo>
                      <a:lnTo>
                        <a:pt x="0" y="1296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298571" name="Freeform 139"/>
              <p:cNvSpPr>
                <a:spLocks/>
              </p:cNvSpPr>
              <p:nvPr/>
            </p:nvSpPr>
            <p:spPr bwMode="auto">
              <a:xfrm>
                <a:off x="1352" y="1147"/>
                <a:ext cx="1689" cy="55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98572" name="Rectangle 140"/>
              <p:cNvSpPr>
                <a:spLocks noChangeArrowheads="1"/>
              </p:cNvSpPr>
              <p:nvPr/>
            </p:nvSpPr>
            <p:spPr bwMode="auto">
              <a:xfrm>
                <a:off x="664" y="801"/>
                <a:ext cx="1311" cy="248"/>
              </a:xfrm>
              <a:prstGeom prst="rect">
                <a:avLst/>
              </a:prstGeom>
              <a:solidFill>
                <a:srgbClr val="CFBDC8"/>
              </a:solidFill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2000" i="1">
                    <a:solidFill>
                      <a:schemeClr val="tx1"/>
                    </a:solidFill>
                    <a:latin typeface="Verdana" charset="0"/>
                  </a:rPr>
                  <a:t>Stall Condition</a:t>
                </a:r>
              </a:p>
            </p:txBody>
          </p:sp>
        </p:grpSp>
      </p:grpSp>
      <p:sp>
        <p:nvSpPr>
          <p:cNvPr id="1298573" name="Rectangle 141"/>
          <p:cNvSpPr>
            <a:spLocks noChangeArrowheads="1"/>
          </p:cNvSpPr>
          <p:nvPr/>
        </p:nvSpPr>
        <p:spPr bwMode="auto">
          <a:xfrm>
            <a:off x="3400425" y="5743575"/>
            <a:ext cx="4457700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Is there any possible data hazard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in this instruction sequence?</a:t>
            </a:r>
            <a:endParaRPr lang="en-US" sz="2000">
              <a:solidFill>
                <a:schemeClr val="tx1"/>
              </a:solidFill>
              <a:latin typeface="Verdana" charset="0"/>
            </a:endParaRPr>
          </a:p>
        </p:txBody>
      </p:sp>
      <p:sp>
        <p:nvSpPr>
          <p:cNvPr id="1298574" name="Rectangle 142"/>
          <p:cNvSpPr>
            <a:spLocks noChangeArrowheads="1"/>
          </p:cNvSpPr>
          <p:nvPr/>
        </p:nvSpPr>
        <p:spPr bwMode="auto">
          <a:xfrm>
            <a:off x="5948363" y="1444625"/>
            <a:ext cx="2303462" cy="641350"/>
          </a:xfrm>
          <a:prstGeom prst="rect">
            <a:avLst/>
          </a:prstGeom>
          <a:solidFill>
            <a:srgbClr val="CFBDC8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What if</a:t>
            </a:r>
          </a:p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(r1)+7 = (r3)+5 ?</a:t>
            </a:r>
            <a:endParaRPr lang="en-US" sz="1800" i="1">
              <a:solidFill>
                <a:srgbClr val="56127A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8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8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98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8573" grpId="0" autoUpdateAnimBg="0"/>
      <p:bldP spid="1298574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43B0-D0FD-EB41-AFFA-C11AC29E09CF}" type="slidenum">
              <a:rPr lang="en-US"/>
              <a:pPr/>
              <a:t>28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9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79400"/>
            <a:ext cx="7162800" cy="8509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Load &amp; Store Hazards</a:t>
            </a:r>
            <a:endParaRPr lang="en-US" sz="2000" i="1"/>
          </a:p>
        </p:txBody>
      </p:sp>
      <p:sp>
        <p:nvSpPr>
          <p:cNvPr id="1299459" name="Rectangle 3"/>
          <p:cNvSpPr>
            <a:spLocks noChangeArrowheads="1"/>
          </p:cNvSpPr>
          <p:nvPr/>
        </p:nvSpPr>
        <p:spPr bwMode="auto">
          <a:xfrm>
            <a:off x="814388" y="3251200"/>
            <a:ext cx="7931150" cy="300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However, the hazard is avoided because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our memory system completes writes in one cycle !</a:t>
            </a: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Load/Store hazards are sometimes resolved in the pipeline and sometimes in the memory system itself.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>
                <a:solidFill>
                  <a:schemeClr val="tx1"/>
                </a:solidFill>
                <a:latin typeface="Verdana" charset="0"/>
              </a:rPr>
              <a:t>More on this later in the course.</a:t>
            </a:r>
          </a:p>
        </p:txBody>
      </p:sp>
      <p:sp>
        <p:nvSpPr>
          <p:cNvPr id="1299460" name="Rectangle 4"/>
          <p:cNvSpPr>
            <a:spLocks noChangeArrowheads="1"/>
          </p:cNvSpPr>
          <p:nvPr/>
        </p:nvSpPr>
        <p:spPr bwMode="auto">
          <a:xfrm>
            <a:off x="736600" y="1460500"/>
            <a:ext cx="2290763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M[(r1)+7]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(r2)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r4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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M[(r3)+5]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</a:t>
            </a:r>
          </a:p>
        </p:txBody>
      </p:sp>
      <p:sp>
        <p:nvSpPr>
          <p:cNvPr id="1299461" name="Rectangle 5"/>
          <p:cNvSpPr>
            <a:spLocks noChangeArrowheads="1"/>
          </p:cNvSpPr>
          <p:nvPr/>
        </p:nvSpPr>
        <p:spPr bwMode="auto">
          <a:xfrm>
            <a:off x="4468813" y="1738313"/>
            <a:ext cx="3940175" cy="376237"/>
          </a:xfrm>
          <a:prstGeom prst="rect">
            <a:avLst/>
          </a:prstGeom>
          <a:solidFill>
            <a:srgbClr val="CFBDC8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(r1)+7 = (r3)+5 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data hazard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9459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5C02E-E71F-344C-A7E4-352336525F93}" type="slidenum">
              <a:rPr lang="en-US"/>
              <a:pPr/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(2)</a:t>
            </a:r>
          </a:p>
        </p:txBody>
      </p:sp>
      <p:sp>
        <p:nvSpPr>
          <p:cNvPr id="1300483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154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Strategy 2:</a:t>
            </a:r>
            <a:br>
              <a:rPr lang="en-US" sz="2400">
                <a:solidFill>
                  <a:schemeClr val="tx1"/>
                </a:solidFill>
                <a:latin typeface="Verdana" charset="0"/>
              </a:rPr>
            </a:br>
            <a:endParaRPr lang="en-US" sz="24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Route data as soon as possible after it is calculated to the earlier pipeline stage </a:t>
            </a:r>
            <a:r>
              <a:rPr lang="en-US" sz="2400">
                <a:solidFill>
                  <a:schemeClr val="tx1"/>
                </a:solidFill>
                <a:latin typeface="Verdana" charset="0"/>
                <a:sym typeface="Wingdings" charset="2"/>
              </a:rPr>
              <a:t>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en-US" sz="2400" i="1">
                <a:solidFill>
                  <a:srgbClr val="FF0000"/>
                </a:solidFill>
                <a:latin typeface="Verdana" charset="0"/>
              </a:rPr>
              <a:t>bypass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7C545-974E-6948-AA96-780454980F60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44500"/>
            <a:ext cx="7162800" cy="787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An Ideal Pipeline </a:t>
            </a:r>
          </a:p>
        </p:txBody>
      </p:sp>
      <p:sp>
        <p:nvSpPr>
          <p:cNvPr id="1326083" name="Rectangle 3"/>
          <p:cNvSpPr>
            <a:spLocks noChangeArrowheads="1"/>
          </p:cNvSpPr>
          <p:nvPr/>
        </p:nvSpPr>
        <p:spPr bwMode="auto">
          <a:xfrm>
            <a:off x="1100138" y="2770188"/>
            <a:ext cx="7243762" cy="2527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All objects go through the same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No sharing of resources between any two stages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Propagation delay through all pipeline stages is equal</a:t>
            </a:r>
          </a:p>
          <a:p>
            <a:pPr>
              <a:spcBef>
                <a:spcPct val="0"/>
              </a:spcBef>
            </a:pPr>
            <a:endParaRPr lang="en-US" sz="2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The scheduling of an object entering the pipeline</a:t>
            </a:r>
          </a:p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   is not affected by the objects in other stages</a:t>
            </a:r>
            <a:endParaRPr lang="en-US" sz="2000" i="1">
              <a:solidFill>
                <a:schemeClr val="bg2"/>
              </a:solidFill>
              <a:latin typeface="Verdana" charset="0"/>
            </a:endParaRPr>
          </a:p>
        </p:txBody>
      </p:sp>
      <p:grpSp>
        <p:nvGrpSpPr>
          <p:cNvPr id="1326084" name="Group 4"/>
          <p:cNvGrpSpPr>
            <a:grpSpLocks/>
          </p:cNvGrpSpPr>
          <p:nvPr/>
        </p:nvGrpSpPr>
        <p:grpSpPr bwMode="auto">
          <a:xfrm>
            <a:off x="509588" y="1430338"/>
            <a:ext cx="8366125" cy="1130300"/>
            <a:chOff x="321" y="837"/>
            <a:chExt cx="5270" cy="712"/>
          </a:xfrm>
        </p:grpSpPr>
        <p:sp>
          <p:nvSpPr>
            <p:cNvPr id="1326085" name="Rectangle 5"/>
            <p:cNvSpPr>
              <a:spLocks noChangeArrowheads="1"/>
            </p:cNvSpPr>
            <p:nvPr/>
          </p:nvSpPr>
          <p:spPr bwMode="auto">
            <a:xfrm>
              <a:off x="951" y="845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6" name="Rectangle 6"/>
            <p:cNvSpPr>
              <a:spLocks noChangeArrowheads="1"/>
            </p:cNvSpPr>
            <p:nvPr/>
          </p:nvSpPr>
          <p:spPr bwMode="auto">
            <a:xfrm>
              <a:off x="1759" y="893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7" name="Line 7"/>
            <p:cNvSpPr>
              <a:spLocks noChangeShapeType="1"/>
            </p:cNvSpPr>
            <p:nvPr/>
          </p:nvSpPr>
          <p:spPr bwMode="auto">
            <a:xfrm>
              <a:off x="1575" y="1197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8" name="Rectangle 8"/>
            <p:cNvSpPr>
              <a:spLocks noChangeArrowheads="1"/>
            </p:cNvSpPr>
            <p:nvPr/>
          </p:nvSpPr>
          <p:spPr bwMode="auto">
            <a:xfrm>
              <a:off x="223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89" name="Rectangle 9"/>
            <p:cNvSpPr>
              <a:spLocks noChangeArrowheads="1"/>
            </p:cNvSpPr>
            <p:nvPr/>
          </p:nvSpPr>
          <p:spPr bwMode="auto">
            <a:xfrm>
              <a:off x="303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0" name="Line 10"/>
            <p:cNvSpPr>
              <a:spLocks noChangeShapeType="1"/>
            </p:cNvSpPr>
            <p:nvPr/>
          </p:nvSpPr>
          <p:spPr bwMode="auto">
            <a:xfrm>
              <a:off x="285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1" name="Rectangle 11"/>
            <p:cNvSpPr>
              <a:spLocks noChangeArrowheads="1"/>
            </p:cNvSpPr>
            <p:nvPr/>
          </p:nvSpPr>
          <p:spPr bwMode="auto">
            <a:xfrm>
              <a:off x="351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2" name="Rectangle 12"/>
            <p:cNvSpPr>
              <a:spLocks noChangeArrowheads="1"/>
            </p:cNvSpPr>
            <p:nvPr/>
          </p:nvSpPr>
          <p:spPr bwMode="auto">
            <a:xfrm>
              <a:off x="4319" y="885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3" name="Line 13"/>
            <p:cNvSpPr>
              <a:spLocks noChangeShapeType="1"/>
            </p:cNvSpPr>
            <p:nvPr/>
          </p:nvSpPr>
          <p:spPr bwMode="auto">
            <a:xfrm>
              <a:off x="413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4" name="Rectangle 14"/>
            <p:cNvSpPr>
              <a:spLocks noChangeArrowheads="1"/>
            </p:cNvSpPr>
            <p:nvPr/>
          </p:nvSpPr>
          <p:spPr bwMode="auto">
            <a:xfrm>
              <a:off x="4791" y="837"/>
              <a:ext cx="608" cy="7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5" name="Line 15"/>
            <p:cNvSpPr>
              <a:spLocks noChangeShapeType="1"/>
            </p:cNvSpPr>
            <p:nvPr/>
          </p:nvSpPr>
          <p:spPr bwMode="auto">
            <a:xfrm>
              <a:off x="5415" y="1189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6" name="Rectangle 16"/>
            <p:cNvSpPr>
              <a:spLocks noChangeArrowheads="1"/>
            </p:cNvSpPr>
            <p:nvPr/>
          </p:nvSpPr>
          <p:spPr bwMode="auto">
            <a:xfrm>
              <a:off x="495" y="889"/>
              <a:ext cx="200" cy="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7" name="Line 17"/>
            <p:cNvSpPr>
              <a:spLocks noChangeShapeType="1"/>
            </p:cNvSpPr>
            <p:nvPr/>
          </p:nvSpPr>
          <p:spPr bwMode="auto">
            <a:xfrm flipV="1">
              <a:off x="703" y="1199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098" name="Rectangle 18"/>
            <p:cNvSpPr>
              <a:spLocks noChangeArrowheads="1"/>
            </p:cNvSpPr>
            <p:nvPr/>
          </p:nvSpPr>
          <p:spPr bwMode="auto">
            <a:xfrm>
              <a:off x="1000" y="985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1</a:t>
              </a:r>
            </a:p>
          </p:txBody>
        </p:sp>
        <p:sp>
          <p:nvSpPr>
            <p:cNvPr id="1326099" name="Rectangle 19"/>
            <p:cNvSpPr>
              <a:spLocks noChangeArrowheads="1"/>
            </p:cNvSpPr>
            <p:nvPr/>
          </p:nvSpPr>
          <p:spPr bwMode="auto">
            <a:xfrm>
              <a:off x="2288" y="979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</p:txBody>
        </p:sp>
        <p:sp>
          <p:nvSpPr>
            <p:cNvPr id="1326100" name="Rectangle 20"/>
            <p:cNvSpPr>
              <a:spLocks noChangeArrowheads="1"/>
            </p:cNvSpPr>
            <p:nvPr/>
          </p:nvSpPr>
          <p:spPr bwMode="auto">
            <a:xfrm>
              <a:off x="3568" y="953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3</a:t>
              </a:r>
            </a:p>
          </p:txBody>
        </p:sp>
        <p:sp>
          <p:nvSpPr>
            <p:cNvPr id="1326101" name="Rectangle 21"/>
            <p:cNvSpPr>
              <a:spLocks noChangeArrowheads="1"/>
            </p:cNvSpPr>
            <p:nvPr/>
          </p:nvSpPr>
          <p:spPr bwMode="auto">
            <a:xfrm>
              <a:off x="4856" y="961"/>
              <a:ext cx="508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stage</a:t>
              </a:r>
            </a:p>
            <a:p>
              <a:pPr algn="ct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4</a:t>
              </a:r>
            </a:p>
          </p:txBody>
        </p:sp>
        <p:sp>
          <p:nvSpPr>
            <p:cNvPr id="1326102" name="Line 22"/>
            <p:cNvSpPr>
              <a:spLocks noChangeShapeType="1"/>
            </p:cNvSpPr>
            <p:nvPr/>
          </p:nvSpPr>
          <p:spPr bwMode="auto">
            <a:xfrm flipV="1">
              <a:off x="4536" y="1190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3" name="Line 23"/>
            <p:cNvSpPr>
              <a:spLocks noChangeShapeType="1"/>
            </p:cNvSpPr>
            <p:nvPr/>
          </p:nvSpPr>
          <p:spPr bwMode="auto">
            <a:xfrm flipV="1">
              <a:off x="3254" y="1185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4" name="Line 24"/>
            <p:cNvSpPr>
              <a:spLocks noChangeShapeType="1"/>
            </p:cNvSpPr>
            <p:nvPr/>
          </p:nvSpPr>
          <p:spPr bwMode="auto">
            <a:xfrm flipV="1">
              <a:off x="1969" y="1183"/>
              <a:ext cx="245" cy="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6105" name="Line 25"/>
            <p:cNvSpPr>
              <a:spLocks noChangeShapeType="1"/>
            </p:cNvSpPr>
            <p:nvPr/>
          </p:nvSpPr>
          <p:spPr bwMode="auto">
            <a:xfrm>
              <a:off x="321" y="1210"/>
              <a:ext cx="17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26106" name="Text Box 26"/>
          <p:cNvSpPr txBox="1">
            <a:spLocks noChangeArrowheads="1"/>
          </p:cNvSpPr>
          <p:nvPr/>
        </p:nvSpPr>
        <p:spPr bwMode="auto">
          <a:xfrm>
            <a:off x="1787525" y="5365750"/>
            <a:ext cx="702151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 dirty="0">
                <a:solidFill>
                  <a:srgbClr val="FF0000"/>
                </a:solidFill>
                <a:latin typeface="Verdana" charset="0"/>
              </a:rPr>
              <a:t>These conditions generally hold for industrial assembly </a:t>
            </a:r>
            <a:r>
              <a:rPr lang="en-US" sz="2000" i="1" dirty="0" smtClean="0">
                <a:solidFill>
                  <a:srgbClr val="FF0000"/>
                </a:solidFill>
                <a:latin typeface="Verdana" charset="0"/>
              </a:rPr>
              <a:t>lines, </a:t>
            </a:r>
            <a:r>
              <a:rPr lang="en-US" sz="2000" i="1" dirty="0" smtClean="0">
                <a:solidFill>
                  <a:srgbClr val="FF0000"/>
                </a:solidFill>
                <a:latin typeface="Verdana" charset="0"/>
              </a:rPr>
              <a:t>bu</a:t>
            </a:r>
            <a:r>
              <a:rPr lang="en-US" sz="2000" i="1" dirty="0" smtClean="0">
                <a:solidFill>
                  <a:srgbClr val="FF0000"/>
                </a:solidFill>
                <a:latin typeface="Verdana" charset="0"/>
              </a:rPr>
              <a:t>t instructions depend on each other!</a:t>
            </a:r>
            <a:endParaRPr lang="en-US" sz="20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6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D108-68F0-3C4D-827E-E288242D8190}" type="slidenum">
              <a:rPr lang="en-US"/>
              <a:pPr/>
              <a:t>30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6850" y="228600"/>
            <a:ext cx="71755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Bypassing</a:t>
            </a:r>
          </a:p>
        </p:txBody>
      </p:sp>
      <p:sp>
        <p:nvSpPr>
          <p:cNvPr id="1301507" name="Rectangle 3"/>
          <p:cNvSpPr>
            <a:spLocks noChangeArrowheads="1"/>
          </p:cNvSpPr>
          <p:nvPr/>
        </p:nvSpPr>
        <p:spPr bwMode="auto">
          <a:xfrm>
            <a:off x="542925" y="2914650"/>
            <a:ext cx="80089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Each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stall or kill 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introduces a bubble in the pipeline</a:t>
            </a:r>
          </a:p>
          <a:p>
            <a:pPr lvl="4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Symbol" charset="2"/>
              </a:rPr>
              <a:t>		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CPI  &gt;  1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 </a:t>
            </a:r>
            <a:endParaRPr lang="en-US" sz="900">
              <a:solidFill>
                <a:schemeClr val="tx1"/>
              </a:solidFill>
              <a:latin typeface="Verdana" charset="0"/>
            </a:endParaRPr>
          </a:p>
        </p:txBody>
      </p:sp>
      <p:grpSp>
        <p:nvGrpSpPr>
          <p:cNvPr id="1301508" name="Group 4"/>
          <p:cNvGrpSpPr>
            <a:grpSpLocks/>
          </p:cNvGrpSpPr>
          <p:nvPr/>
        </p:nvGrpSpPr>
        <p:grpSpPr bwMode="auto">
          <a:xfrm>
            <a:off x="542925" y="1077913"/>
            <a:ext cx="8185150" cy="1736725"/>
            <a:chOff x="342" y="795"/>
            <a:chExt cx="5156" cy="1094"/>
          </a:xfrm>
        </p:grpSpPr>
        <p:sp>
          <p:nvSpPr>
            <p:cNvPr id="1301509" name="Rectangle 5"/>
            <p:cNvSpPr>
              <a:spLocks noChangeArrowheads="1"/>
            </p:cNvSpPr>
            <p:nvPr/>
          </p:nvSpPr>
          <p:spPr bwMode="auto">
            <a:xfrm>
              <a:off x="2872" y="1170"/>
              <a:ext cx="1111" cy="364"/>
            </a:xfrm>
            <a:prstGeom prst="rect">
              <a:avLst/>
            </a:prstGeom>
            <a:solidFill>
              <a:srgbClr val="CFBDC8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0" name="Arc 6"/>
            <p:cNvSpPr>
              <a:spLocks/>
            </p:cNvSpPr>
            <p:nvPr/>
          </p:nvSpPr>
          <p:spPr bwMode="auto">
            <a:xfrm>
              <a:off x="3058" y="1056"/>
              <a:ext cx="606" cy="13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21600"/>
                <a:gd name="T1" fmla="*/ 21600 h 21600"/>
                <a:gd name="T2" fmla="*/ 21560 w 21600"/>
                <a:gd name="T3" fmla="*/ 0 h 21600"/>
                <a:gd name="T4" fmla="*/ 2160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</a:path>
                <a:path w="21600" h="21600" stroke="0" extrusionOk="0">
                  <a:moveTo>
                    <a:pt x="-1" y="21599"/>
                  </a:moveTo>
                  <a:cubicBezTo>
                    <a:pt x="-1" y="9686"/>
                    <a:pt x="9646" y="22"/>
                    <a:pt x="2156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 type="triangle" w="med" len="med"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>
                <a:spcBef>
                  <a:spcPct val="0"/>
                </a:spcBef>
              </a:pPr>
              <a:endParaRPr lang="en-US" sz="2400" i="1">
                <a:latin typeface="Verdana" charset="0"/>
              </a:endParaRPr>
            </a:p>
          </p:txBody>
        </p:sp>
        <p:sp>
          <p:nvSpPr>
            <p:cNvPr id="1301511" name="Arc 7"/>
            <p:cNvSpPr>
              <a:spLocks/>
            </p:cNvSpPr>
            <p:nvPr/>
          </p:nvSpPr>
          <p:spPr bwMode="auto">
            <a:xfrm>
              <a:off x="3898" y="1064"/>
              <a:ext cx="230" cy="107"/>
            </a:xfrm>
            <a:custGeom>
              <a:avLst/>
              <a:gdLst>
                <a:gd name="G0" fmla="+- 94 0 0"/>
                <a:gd name="G1" fmla="+- 21600 0 0"/>
                <a:gd name="G2" fmla="+- 21600 0 0"/>
                <a:gd name="T0" fmla="*/ 0 w 21694"/>
                <a:gd name="T1" fmla="*/ 0 h 21600"/>
                <a:gd name="T2" fmla="*/ 21694 w 21694"/>
                <a:gd name="T3" fmla="*/ 21600 h 21600"/>
                <a:gd name="T4" fmla="*/ 94 w 2169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94" h="21600" fill="none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</a:path>
                <a:path w="21694" h="21600" stroke="0" extrusionOk="0">
                  <a:moveTo>
                    <a:pt x="0" y="0"/>
                  </a:moveTo>
                  <a:cubicBezTo>
                    <a:pt x="31" y="0"/>
                    <a:pt x="62" y="-1"/>
                    <a:pt x="94" y="-1"/>
                  </a:cubicBezTo>
                  <a:cubicBezTo>
                    <a:pt x="12023" y="-1"/>
                    <a:pt x="21694" y="9670"/>
                    <a:pt x="21694" y="21600"/>
                  </a:cubicBezTo>
                  <a:lnTo>
                    <a:pt x="94" y="21600"/>
                  </a:lnTo>
                  <a:close/>
                </a:path>
              </a:pathLst>
            </a:custGeom>
            <a:noFill/>
            <a:ln w="28575" cap="rnd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1512" name="Rectangle 8"/>
            <p:cNvSpPr>
              <a:spLocks noChangeArrowheads="1"/>
            </p:cNvSpPr>
            <p:nvPr/>
          </p:nvSpPr>
          <p:spPr bwMode="auto">
            <a:xfrm>
              <a:off x="342" y="795"/>
              <a:ext cx="515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marL="571500" lvl="1"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time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			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 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stalled stages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</a:t>
              </a:r>
            </a:p>
          </p:txBody>
        </p:sp>
      </p:grpSp>
      <p:grpSp>
        <p:nvGrpSpPr>
          <p:cNvPr id="1301513" name="Group 9"/>
          <p:cNvGrpSpPr>
            <a:grpSpLocks/>
          </p:cNvGrpSpPr>
          <p:nvPr/>
        </p:nvGrpSpPr>
        <p:grpSpPr bwMode="auto">
          <a:xfrm>
            <a:off x="685800" y="4735513"/>
            <a:ext cx="8089900" cy="1736725"/>
            <a:chOff x="432" y="3099"/>
            <a:chExt cx="5096" cy="1094"/>
          </a:xfrm>
        </p:grpSpPr>
        <p:grpSp>
          <p:nvGrpSpPr>
            <p:cNvPr id="1301514" name="Group 10"/>
            <p:cNvGrpSpPr>
              <a:grpSpLocks/>
            </p:cNvGrpSpPr>
            <p:nvPr/>
          </p:nvGrpSpPr>
          <p:grpSpPr bwMode="auto">
            <a:xfrm>
              <a:off x="2950" y="3220"/>
              <a:ext cx="772" cy="513"/>
              <a:chOff x="2558" y="3220"/>
              <a:chExt cx="772" cy="513"/>
            </a:xfrm>
          </p:grpSpPr>
          <p:sp>
            <p:nvSpPr>
              <p:cNvPr id="1301515" name="Oval 11"/>
              <p:cNvSpPr>
                <a:spLocks noChangeArrowheads="1"/>
              </p:cNvSpPr>
              <p:nvPr/>
            </p:nvSpPr>
            <p:spPr bwMode="auto">
              <a:xfrm>
                <a:off x="2921" y="3422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6" name="Oval 12"/>
              <p:cNvSpPr>
                <a:spLocks noChangeArrowheads="1"/>
              </p:cNvSpPr>
              <p:nvPr/>
            </p:nvSpPr>
            <p:spPr bwMode="auto">
              <a:xfrm>
                <a:off x="2558" y="3220"/>
                <a:ext cx="409" cy="311"/>
              </a:xfrm>
              <a:prstGeom prst="ellipse">
                <a:avLst/>
              </a:prstGeom>
              <a:solidFill>
                <a:srgbClr val="CFBDC8"/>
              </a:solidFill>
              <a:ln w="2540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1517" name="Arc 13"/>
              <p:cNvSpPr>
                <a:spLocks/>
              </p:cNvSpPr>
              <p:nvPr/>
            </p:nvSpPr>
            <p:spPr bwMode="auto">
              <a:xfrm>
                <a:off x="2845" y="3402"/>
                <a:ext cx="229" cy="108"/>
              </a:xfrm>
              <a:custGeom>
                <a:avLst/>
                <a:gdLst>
                  <a:gd name="G0" fmla="+- 95 0 0"/>
                  <a:gd name="G1" fmla="+- 21600 0 0"/>
                  <a:gd name="G2" fmla="+- 21600 0 0"/>
                  <a:gd name="T0" fmla="*/ 0 w 21695"/>
                  <a:gd name="T1" fmla="*/ 0 h 21600"/>
                  <a:gd name="T2" fmla="*/ 21695 w 21695"/>
                  <a:gd name="T3" fmla="*/ 21600 h 21600"/>
                  <a:gd name="T4" fmla="*/ 95 w 2169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95" h="21600" fill="none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</a:path>
                  <a:path w="21695" h="21600" stroke="0" extrusionOk="0">
                    <a:moveTo>
                      <a:pt x="0" y="0"/>
                    </a:moveTo>
                    <a:cubicBezTo>
                      <a:pt x="31" y="0"/>
                      <a:pt x="63" y="-1"/>
                      <a:pt x="95" y="-1"/>
                    </a:cubicBezTo>
                    <a:cubicBezTo>
                      <a:pt x="12024" y="-1"/>
                      <a:pt x="21695" y="9670"/>
                      <a:pt x="21695" y="21600"/>
                    </a:cubicBezTo>
                    <a:lnTo>
                      <a:pt x="95" y="21600"/>
                    </a:lnTo>
                    <a:close/>
                  </a:path>
                </a:pathLst>
              </a:custGeom>
              <a:noFill/>
              <a:ln w="28575" cap="rnd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1518" name="Rectangle 14"/>
            <p:cNvSpPr>
              <a:spLocks noChangeArrowheads="1"/>
            </p:cNvSpPr>
            <p:nvPr/>
          </p:nvSpPr>
          <p:spPr bwMode="auto">
            <a:xfrm>
              <a:off x="432" y="3099"/>
              <a:ext cx="5096" cy="109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defTabSz="571500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time	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t0	t1	t2	t3	t4	t5	t6	t7	. . . .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) r1 </a:t>
              </a:r>
              <a:r>
                <a:rPr lang="en-US" sz="18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r0 + 10		IF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	</a:t>
              </a:r>
              <a:r>
                <a:rPr lang="en-US" sz="1800">
                  <a:solidFill>
                    <a:schemeClr val="accent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) r4 </a:t>
              </a:r>
              <a:r>
                <a:rPr lang="en-US" sz="1800">
                  <a:solidFill>
                    <a:srgbClr val="56127A"/>
                  </a:solidFill>
                  <a:latin typeface="Symbol" charset="2"/>
                </a:rPr>
                <a:t>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 r1 + 17			IF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	</a:t>
              </a: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	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3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		</a:t>
              </a: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	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4</a:t>
              </a:r>
            </a:p>
            <a:p>
              <a:pPr defTabSz="571500"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(I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)		          	           				IF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ID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	EX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MA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	</a:t>
              </a:r>
              <a:r>
                <a:rPr lang="en-US" sz="1800">
                  <a:solidFill>
                    <a:schemeClr val="tx1"/>
                  </a:solidFill>
                  <a:latin typeface="Verdana" charset="0"/>
                </a:rPr>
                <a:t>WB</a:t>
              </a:r>
              <a:r>
                <a:rPr lang="en-US" sz="1800" baseline="-25000">
                  <a:solidFill>
                    <a:schemeClr val="tx1"/>
                  </a:solidFill>
                  <a:latin typeface="Verdana" charset="0"/>
                </a:rPr>
                <a:t>5</a:t>
              </a:r>
            </a:p>
          </p:txBody>
        </p:sp>
      </p:grpSp>
      <p:sp>
        <p:nvSpPr>
          <p:cNvPr id="1301519" name="Rectangle 15"/>
          <p:cNvSpPr>
            <a:spLocks noChangeArrowheads="1"/>
          </p:cNvSpPr>
          <p:nvPr/>
        </p:nvSpPr>
        <p:spPr bwMode="auto">
          <a:xfrm>
            <a:off x="542925" y="3778250"/>
            <a:ext cx="8532813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A new datapath, i.e., </a:t>
            </a:r>
            <a:r>
              <a:rPr lang="en-US" sz="2400" i="1">
                <a:solidFill>
                  <a:schemeClr val="tx1"/>
                </a:solidFill>
                <a:latin typeface="Verdana" charset="0"/>
              </a:rPr>
              <a:t>a bypass</a:t>
            </a:r>
            <a:r>
              <a:rPr lang="en-US" sz="2400">
                <a:solidFill>
                  <a:schemeClr val="tx1"/>
                </a:solidFill>
                <a:latin typeface="Verdana" charset="0"/>
              </a:rPr>
              <a:t>, can get the data from </a:t>
            </a:r>
          </a:p>
          <a:p>
            <a:pPr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  <a:latin typeface="Verdana" charset="0"/>
              </a:rPr>
              <a:t>the output of the ALU to its input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507" grpId="0" autoUpdateAnimBg="0"/>
      <p:bldP spid="1301519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ECF15-FA30-BA4C-A3DF-CCBC46F43B25}" type="slidenum">
              <a:rPr lang="en-US"/>
              <a:pPr/>
              <a:t>31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2286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Adding a Bypass</a:t>
            </a:r>
          </a:p>
        </p:txBody>
      </p:sp>
      <p:grpSp>
        <p:nvGrpSpPr>
          <p:cNvPr id="1302531" name="Group 3"/>
          <p:cNvGrpSpPr>
            <a:grpSpLocks/>
          </p:cNvGrpSpPr>
          <p:nvPr/>
        </p:nvGrpSpPr>
        <p:grpSpPr bwMode="auto">
          <a:xfrm>
            <a:off x="4340225" y="2698750"/>
            <a:ext cx="2227263" cy="1123950"/>
            <a:chOff x="2734" y="1812"/>
            <a:chExt cx="1403" cy="708"/>
          </a:xfrm>
        </p:grpSpPr>
        <p:sp>
          <p:nvSpPr>
            <p:cNvPr id="1302532" name="Freeform 4"/>
            <p:cNvSpPr>
              <a:spLocks/>
            </p:cNvSpPr>
            <p:nvPr/>
          </p:nvSpPr>
          <p:spPr bwMode="auto">
            <a:xfrm>
              <a:off x="3053" y="2208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2533" name="Group 5"/>
            <p:cNvGrpSpPr>
              <a:grpSpLocks/>
            </p:cNvGrpSpPr>
            <p:nvPr/>
          </p:nvGrpSpPr>
          <p:grpSpPr bwMode="auto">
            <a:xfrm>
              <a:off x="2792" y="2072"/>
              <a:ext cx="1345" cy="448"/>
              <a:chOff x="2792" y="2360"/>
              <a:chExt cx="1345" cy="448"/>
            </a:xfrm>
          </p:grpSpPr>
          <p:sp>
            <p:nvSpPr>
              <p:cNvPr id="1302534" name="Freeform 6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76200" cap="flat" cmpd="sng">
                <a:solidFill>
                  <a:srgbClr val="CFBDC8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5" name="Oval 7"/>
              <p:cNvSpPr>
                <a:spLocks noChangeArrowheads="1"/>
              </p:cNvSpPr>
              <p:nvPr/>
            </p:nvSpPr>
            <p:spPr bwMode="auto">
              <a:xfrm>
                <a:off x="4105" y="277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36" name="Freeform 8"/>
              <p:cNvSpPr>
                <a:spLocks/>
              </p:cNvSpPr>
              <p:nvPr/>
            </p:nvSpPr>
            <p:spPr bwMode="auto">
              <a:xfrm>
                <a:off x="2792" y="2360"/>
                <a:ext cx="1064" cy="432"/>
              </a:xfrm>
              <a:custGeom>
                <a:avLst/>
                <a:gdLst/>
                <a:ahLst/>
                <a:cxnLst>
                  <a:cxn ang="0">
                    <a:pos x="1064" y="432"/>
                  </a:cxn>
                  <a:cxn ang="0">
                    <a:pos x="1064" y="0"/>
                  </a:cxn>
                  <a:cxn ang="0">
                    <a:pos x="0" y="0"/>
                  </a:cxn>
                  <a:cxn ang="0">
                    <a:pos x="0" y="200"/>
                  </a:cxn>
                  <a:cxn ang="0">
                    <a:pos x="264" y="200"/>
                  </a:cxn>
                </a:cxnLst>
                <a:rect l="0" t="0" r="r" b="b"/>
                <a:pathLst>
                  <a:path w="1064" h="432">
                    <a:moveTo>
                      <a:pt x="1064" y="432"/>
                    </a:moveTo>
                    <a:lnTo>
                      <a:pt x="1064" y="0"/>
                    </a:lnTo>
                    <a:lnTo>
                      <a:pt x="0" y="0"/>
                    </a:lnTo>
                    <a:lnTo>
                      <a:pt x="0" y="200"/>
                    </a:lnTo>
                    <a:lnTo>
                      <a:pt x="264" y="200"/>
                    </a:lnTo>
                  </a:path>
                </a:pathLst>
              </a:custGeom>
              <a:noFill/>
              <a:ln w="285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537" name="Line 9"/>
            <p:cNvSpPr>
              <a:spLocks noChangeShapeType="1"/>
            </p:cNvSpPr>
            <p:nvPr/>
          </p:nvSpPr>
          <p:spPr bwMode="auto">
            <a:xfrm>
              <a:off x="3144" y="1888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2538" name="Text Box 10"/>
            <p:cNvSpPr txBox="1">
              <a:spLocks noChangeArrowheads="1"/>
            </p:cNvSpPr>
            <p:nvPr/>
          </p:nvSpPr>
          <p:spPr bwMode="auto">
            <a:xfrm>
              <a:off x="2734" y="1812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</p:grpSp>
      <p:grpSp>
        <p:nvGrpSpPr>
          <p:cNvPr id="1302539" name="Group 11"/>
          <p:cNvGrpSpPr>
            <a:grpSpLocks/>
          </p:cNvGrpSpPr>
          <p:nvPr/>
        </p:nvGrpSpPr>
        <p:grpSpPr bwMode="auto">
          <a:xfrm>
            <a:off x="0" y="1535113"/>
            <a:ext cx="6362700" cy="4843462"/>
            <a:chOff x="0" y="1079"/>
            <a:chExt cx="4008" cy="3051"/>
          </a:xfrm>
        </p:grpSpPr>
        <p:sp>
          <p:nvSpPr>
            <p:cNvPr id="1302540" name="Rectangle 12"/>
            <p:cNvSpPr>
              <a:spLocks noChangeArrowheads="1"/>
            </p:cNvSpPr>
            <p:nvPr/>
          </p:nvSpPr>
          <p:spPr bwMode="auto">
            <a:xfrm>
              <a:off x="0" y="3498"/>
              <a:ext cx="1731" cy="6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tx1"/>
                  </a:solidFill>
                  <a:latin typeface="Verdana" charset="0"/>
                </a:rPr>
                <a:t>	...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chemeClr val="accent1"/>
                  </a:solidFill>
                  <a:latin typeface="Verdana" charset="0"/>
                </a:rPr>
                <a:t>1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)	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r0 + 10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(I</a:t>
              </a:r>
              <a:r>
                <a:rPr lang="en-US" sz="2000" baseline="-25000">
                  <a:solidFill>
                    <a:srgbClr val="56127A"/>
                  </a:solidFill>
                  <a:latin typeface="Verdana" charset="0"/>
                </a:rPr>
                <a:t>2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)	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  <a:endParaRPr lang="en-US" sz="2000">
                <a:solidFill>
                  <a:schemeClr val="tx1"/>
                </a:solidFill>
                <a:latin typeface="Verdana" charset="0"/>
              </a:endParaRPr>
            </a:p>
          </p:txBody>
        </p:sp>
        <p:sp>
          <p:nvSpPr>
            <p:cNvPr id="1302541" name="Text Box 13"/>
            <p:cNvSpPr txBox="1">
              <a:spLocks noChangeArrowheads="1"/>
            </p:cNvSpPr>
            <p:nvPr/>
          </p:nvSpPr>
          <p:spPr bwMode="auto">
            <a:xfrm>
              <a:off x="1699" y="1079"/>
              <a:ext cx="87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 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...</a:t>
              </a:r>
            </a:p>
          </p:txBody>
        </p:sp>
        <p:sp>
          <p:nvSpPr>
            <p:cNvPr id="1302542" name="Text Box 14"/>
            <p:cNvSpPr txBox="1">
              <a:spLocks noChangeArrowheads="1"/>
            </p:cNvSpPr>
            <p:nvPr/>
          </p:nvSpPr>
          <p:spPr bwMode="auto">
            <a:xfrm>
              <a:off x="3348" y="1079"/>
              <a:ext cx="660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...</a:t>
              </a:r>
            </a:p>
          </p:txBody>
        </p:sp>
      </p:grpSp>
      <p:grpSp>
        <p:nvGrpSpPr>
          <p:cNvPr id="1302543" name="Group 15"/>
          <p:cNvGrpSpPr>
            <a:grpSpLocks/>
          </p:cNvGrpSpPr>
          <p:nvPr/>
        </p:nvGrpSpPr>
        <p:grpSpPr bwMode="auto">
          <a:xfrm>
            <a:off x="290513" y="1031875"/>
            <a:ext cx="8837612" cy="4164013"/>
            <a:chOff x="183" y="762"/>
            <a:chExt cx="5567" cy="2623"/>
          </a:xfrm>
        </p:grpSpPr>
        <p:grpSp>
          <p:nvGrpSpPr>
            <p:cNvPr id="1302544" name="Group 16"/>
            <p:cNvGrpSpPr>
              <a:grpSpLocks/>
            </p:cNvGrpSpPr>
            <p:nvPr/>
          </p:nvGrpSpPr>
          <p:grpSpPr bwMode="auto">
            <a:xfrm>
              <a:off x="183" y="762"/>
              <a:ext cx="5465" cy="2623"/>
              <a:chOff x="183" y="762"/>
              <a:chExt cx="5465" cy="2623"/>
            </a:xfrm>
          </p:grpSpPr>
          <p:grpSp>
            <p:nvGrpSpPr>
              <p:cNvPr id="1302545" name="Group 17"/>
              <p:cNvGrpSpPr>
                <a:grpSpLocks/>
              </p:cNvGrpSpPr>
              <p:nvPr/>
            </p:nvGrpSpPr>
            <p:grpSpPr bwMode="auto">
              <a:xfrm>
                <a:off x="1381" y="1416"/>
                <a:ext cx="4212" cy="1545"/>
                <a:chOff x="1438" y="1144"/>
                <a:chExt cx="4212" cy="1545"/>
              </a:xfrm>
            </p:grpSpPr>
            <p:grpSp>
              <p:nvGrpSpPr>
                <p:cNvPr id="1302546" name="Group 18"/>
                <p:cNvGrpSpPr>
                  <a:grpSpLocks/>
                </p:cNvGrpSpPr>
                <p:nvPr/>
              </p:nvGrpSpPr>
              <p:grpSpPr bwMode="auto">
                <a:xfrm>
                  <a:off x="3909" y="1144"/>
                  <a:ext cx="221" cy="304"/>
                  <a:chOff x="3909" y="1144"/>
                  <a:chExt cx="221" cy="304"/>
                </a:xfrm>
              </p:grpSpPr>
              <p:sp>
                <p:nvSpPr>
                  <p:cNvPr id="1302547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965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8" name="Freeform 20"/>
                  <p:cNvSpPr>
                    <a:spLocks/>
                  </p:cNvSpPr>
                  <p:nvPr/>
                </p:nvSpPr>
                <p:spPr bwMode="auto">
                  <a:xfrm>
                    <a:off x="3998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49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3909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sp>
              <p:nvSpPr>
                <p:cNvPr id="1302550" name="Freeform 22"/>
                <p:cNvSpPr>
                  <a:spLocks/>
                </p:cNvSpPr>
                <p:nvPr/>
              </p:nvSpPr>
              <p:spPr bwMode="auto">
                <a:xfrm>
                  <a:off x="1438" y="1312"/>
                  <a:ext cx="1905" cy="1377"/>
                </a:xfrm>
                <a:custGeom>
                  <a:avLst/>
                  <a:gdLst/>
                  <a:ahLst/>
                  <a:cxnLst>
                    <a:cxn ang="0">
                      <a:pos x="0" y="1376"/>
                    </a:cxn>
                    <a:cxn ang="0">
                      <a:pos x="0" y="0"/>
                    </a:cxn>
                    <a:cxn ang="0">
                      <a:pos x="520" y="0"/>
                    </a:cxn>
                    <a:cxn ang="0">
                      <a:pos x="1904" y="0"/>
                    </a:cxn>
                  </a:cxnLst>
                  <a:rect l="0" t="0" r="r" b="b"/>
                  <a:pathLst>
                    <a:path w="1905" h="1377">
                      <a:moveTo>
                        <a:pt x="0" y="1376"/>
                      </a:moveTo>
                      <a:lnTo>
                        <a:pt x="0" y="0"/>
                      </a:lnTo>
                      <a:lnTo>
                        <a:pt x="520" y="0"/>
                      </a:lnTo>
                      <a:lnTo>
                        <a:pt x="1904" y="0"/>
                      </a:lnTo>
                    </a:path>
                  </a:pathLst>
                </a:custGeom>
                <a:noFill/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1" name="Line 23"/>
                <p:cNvSpPr>
                  <a:spLocks noChangeShapeType="1"/>
                </p:cNvSpPr>
                <p:nvPr/>
              </p:nvSpPr>
              <p:spPr bwMode="auto">
                <a:xfrm>
                  <a:off x="3470" y="1312"/>
                  <a:ext cx="48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52" name="Line 24"/>
                <p:cNvSpPr>
                  <a:spLocks noChangeShapeType="1"/>
                </p:cNvSpPr>
                <p:nvPr/>
              </p:nvSpPr>
              <p:spPr bwMode="auto">
                <a:xfrm>
                  <a:off x="4094" y="1304"/>
                  <a:ext cx="1368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02553" name="Group 25"/>
                <p:cNvGrpSpPr>
                  <a:grpSpLocks/>
                </p:cNvGrpSpPr>
                <p:nvPr/>
              </p:nvGrpSpPr>
              <p:grpSpPr bwMode="auto">
                <a:xfrm>
                  <a:off x="3293" y="1144"/>
                  <a:ext cx="221" cy="304"/>
                  <a:chOff x="3293" y="1144"/>
                  <a:chExt cx="221" cy="304"/>
                </a:xfrm>
              </p:grpSpPr>
              <p:sp>
                <p:nvSpPr>
                  <p:cNvPr id="130255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341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5" name="Freeform 27"/>
                  <p:cNvSpPr>
                    <a:spLocks/>
                  </p:cNvSpPr>
                  <p:nvPr/>
                </p:nvSpPr>
                <p:spPr bwMode="auto">
                  <a:xfrm>
                    <a:off x="3374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6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3293" y="1207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  <p:grpSp>
              <p:nvGrpSpPr>
                <p:cNvPr id="1302557" name="Group 29"/>
                <p:cNvGrpSpPr>
                  <a:grpSpLocks/>
                </p:cNvGrpSpPr>
                <p:nvPr/>
              </p:nvGrpSpPr>
              <p:grpSpPr bwMode="auto">
                <a:xfrm>
                  <a:off x="5429" y="1144"/>
                  <a:ext cx="221" cy="304"/>
                  <a:chOff x="5429" y="1144"/>
                  <a:chExt cx="221" cy="304"/>
                </a:xfrm>
              </p:grpSpPr>
              <p:sp>
                <p:nvSpPr>
                  <p:cNvPr id="1302558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5477" y="1144"/>
                    <a:ext cx="109" cy="304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59" name="Freeform 31"/>
                  <p:cNvSpPr>
                    <a:spLocks/>
                  </p:cNvSpPr>
                  <p:nvPr/>
                </p:nvSpPr>
                <p:spPr bwMode="auto">
                  <a:xfrm>
                    <a:off x="5510" y="1398"/>
                    <a:ext cx="43" cy="44"/>
                  </a:xfrm>
                  <a:custGeom>
                    <a:avLst/>
                    <a:gdLst/>
                    <a:ahLst/>
                    <a:cxnLst>
                      <a:cxn ang="0">
                        <a:pos x="0" y="43"/>
                      </a:cxn>
                      <a:cxn ang="0">
                        <a:pos x="21" y="0"/>
                      </a:cxn>
                      <a:cxn ang="0">
                        <a:pos x="42" y="43"/>
                      </a:cxn>
                    </a:cxnLst>
                    <a:rect l="0" t="0" r="r" b="b"/>
                    <a:pathLst>
                      <a:path w="43" h="44">
                        <a:moveTo>
                          <a:pt x="0" y="43"/>
                        </a:moveTo>
                        <a:lnTo>
                          <a:pt x="21" y="0"/>
                        </a:lnTo>
                        <a:lnTo>
                          <a:pt x="42" y="43"/>
                        </a:lnTo>
                      </a:path>
                    </a:pathLst>
                  </a:custGeom>
                  <a:noFill/>
                  <a:ln w="9525" cap="rnd" cmpd="sng">
                    <a:solidFill>
                      <a:srgbClr val="FF0000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560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5429" y="1191"/>
                    <a:ext cx="221" cy="171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chemeClr val="tx1"/>
                        </a:solidFill>
                        <a:latin typeface="Verdana" charset="0"/>
                      </a:rPr>
                      <a:t>IR</a:t>
                    </a:r>
                  </a:p>
                </p:txBody>
              </p:sp>
            </p:grpSp>
          </p:grpSp>
          <p:sp>
            <p:nvSpPr>
              <p:cNvPr id="1302561" name="Freeform 33"/>
              <p:cNvSpPr>
                <a:spLocks/>
              </p:cNvSpPr>
              <p:nvPr/>
            </p:nvSpPr>
            <p:spPr bwMode="auto">
              <a:xfrm>
                <a:off x="1765" y="1768"/>
                <a:ext cx="3192" cy="712"/>
              </a:xfrm>
              <a:custGeom>
                <a:avLst/>
                <a:gdLst/>
                <a:ahLst/>
                <a:cxnLst>
                  <a:cxn ang="0">
                    <a:pos x="3192" y="0"/>
                  </a:cxn>
                  <a:cxn ang="0">
                    <a:pos x="0" y="0"/>
                  </a:cxn>
                  <a:cxn ang="0">
                    <a:pos x="0" y="712"/>
                  </a:cxn>
                  <a:cxn ang="0">
                    <a:pos x="427" y="712"/>
                  </a:cxn>
                </a:cxnLst>
                <a:rect l="0" t="0" r="r" b="b"/>
                <a:pathLst>
                  <a:path w="3192" h="712">
                    <a:moveTo>
                      <a:pt x="3192" y="0"/>
                    </a:moveTo>
                    <a:lnTo>
                      <a:pt x="0" y="0"/>
                    </a:lnTo>
                    <a:lnTo>
                      <a:pt x="0" y="712"/>
                    </a:lnTo>
                    <a:lnTo>
                      <a:pt x="427" y="712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2" name="Freeform 34"/>
              <p:cNvSpPr>
                <a:spLocks/>
              </p:cNvSpPr>
              <p:nvPr/>
            </p:nvSpPr>
            <p:spPr bwMode="auto">
              <a:xfrm>
                <a:off x="2859" y="2597"/>
                <a:ext cx="1520" cy="42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3" name="Line 35"/>
              <p:cNvSpPr>
                <a:spLocks noChangeShapeType="1"/>
              </p:cNvSpPr>
              <p:nvPr/>
            </p:nvSpPr>
            <p:spPr bwMode="auto">
              <a:xfrm>
                <a:off x="3223" y="2664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4" name="Line 36"/>
              <p:cNvSpPr>
                <a:spLocks noChangeShapeType="1"/>
              </p:cNvSpPr>
              <p:nvPr/>
            </p:nvSpPr>
            <p:spPr bwMode="auto">
              <a:xfrm>
                <a:off x="3751" y="2504"/>
                <a:ext cx="61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5" name="Freeform 37"/>
              <p:cNvSpPr>
                <a:spLocks/>
              </p:cNvSpPr>
              <p:nvPr/>
            </p:nvSpPr>
            <p:spPr bwMode="auto">
              <a:xfrm>
                <a:off x="183" y="1192"/>
                <a:ext cx="481" cy="1201"/>
              </a:xfrm>
              <a:custGeom>
                <a:avLst/>
                <a:gdLst/>
                <a:ahLst/>
                <a:cxnLst>
                  <a:cxn ang="0">
                    <a:pos x="480" y="0"/>
                  </a:cxn>
                  <a:cxn ang="0">
                    <a:pos x="0" y="0"/>
                  </a:cxn>
                  <a:cxn ang="0">
                    <a:pos x="0" y="1200"/>
                  </a:cxn>
                  <a:cxn ang="0">
                    <a:pos x="192" y="1200"/>
                  </a:cxn>
                </a:cxnLst>
                <a:rect l="0" t="0" r="r" b="b"/>
                <a:pathLst>
                  <a:path w="481" h="1201">
                    <a:moveTo>
                      <a:pt x="480" y="0"/>
                    </a:moveTo>
                    <a:lnTo>
                      <a:pt x="0" y="0"/>
                    </a:lnTo>
                    <a:lnTo>
                      <a:pt x="0" y="1200"/>
                    </a:lnTo>
                    <a:lnTo>
                      <a:pt x="192" y="120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6" name="Freeform 38"/>
              <p:cNvSpPr>
                <a:spLocks/>
              </p:cNvSpPr>
              <p:nvPr/>
            </p:nvSpPr>
            <p:spPr bwMode="auto">
              <a:xfrm>
                <a:off x="543" y="1760"/>
                <a:ext cx="217" cy="633"/>
              </a:xfrm>
              <a:custGeom>
                <a:avLst/>
                <a:gdLst/>
                <a:ahLst/>
                <a:cxnLst>
                  <a:cxn ang="0">
                    <a:pos x="0" y="632"/>
                  </a:cxn>
                  <a:cxn ang="0">
                    <a:pos x="0" y="56"/>
                  </a:cxn>
                  <a:cxn ang="0">
                    <a:pos x="0" y="0"/>
                  </a:cxn>
                  <a:cxn ang="0">
                    <a:pos x="216" y="0"/>
                  </a:cxn>
                </a:cxnLst>
                <a:rect l="0" t="0" r="r" b="b"/>
                <a:pathLst>
                  <a:path w="217" h="633">
                    <a:moveTo>
                      <a:pt x="0" y="632"/>
                    </a:moveTo>
                    <a:lnTo>
                      <a:pt x="0" y="56"/>
                    </a:lnTo>
                    <a:lnTo>
                      <a:pt x="0" y="0"/>
                    </a:lnTo>
                    <a:lnTo>
                      <a:pt x="21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7" name="Freeform 39"/>
              <p:cNvSpPr>
                <a:spLocks/>
              </p:cNvSpPr>
              <p:nvPr/>
            </p:nvSpPr>
            <p:spPr bwMode="auto">
              <a:xfrm>
                <a:off x="519" y="2392"/>
                <a:ext cx="193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4" y="0"/>
                  </a:cxn>
                  <a:cxn ang="0">
                    <a:pos x="192" y="0"/>
                  </a:cxn>
                </a:cxnLst>
                <a:rect l="0" t="0" r="r" b="b"/>
                <a:pathLst>
                  <a:path w="193" h="1">
                    <a:moveTo>
                      <a:pt x="0" y="0"/>
                    </a:moveTo>
                    <a:lnTo>
                      <a:pt x="144" y="0"/>
                    </a:lnTo>
                    <a:lnTo>
                      <a:pt x="192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8" name="Freeform 40"/>
              <p:cNvSpPr>
                <a:spLocks/>
              </p:cNvSpPr>
              <p:nvPr/>
            </p:nvSpPr>
            <p:spPr bwMode="auto">
              <a:xfrm>
                <a:off x="647" y="1192"/>
                <a:ext cx="433" cy="425"/>
              </a:xfrm>
              <a:custGeom>
                <a:avLst/>
                <a:gdLst/>
                <a:ahLst/>
                <a:cxnLst>
                  <a:cxn ang="0">
                    <a:pos x="432" y="424"/>
                  </a:cxn>
                  <a:cxn ang="0">
                    <a:pos x="432" y="0"/>
                  </a:cxn>
                  <a:cxn ang="0">
                    <a:pos x="0" y="0"/>
                  </a:cxn>
                </a:cxnLst>
                <a:rect l="0" t="0" r="r" b="b"/>
                <a:pathLst>
                  <a:path w="433" h="425">
                    <a:moveTo>
                      <a:pt x="432" y="424"/>
                    </a:moveTo>
                    <a:lnTo>
                      <a:pt x="432" y="0"/>
                    </a:lnTo>
                    <a:lnTo>
                      <a:pt x="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69" name="Freeform 41"/>
              <p:cNvSpPr>
                <a:spLocks/>
              </p:cNvSpPr>
              <p:nvPr/>
            </p:nvSpPr>
            <p:spPr bwMode="auto">
              <a:xfrm>
                <a:off x="1383" y="2200"/>
                <a:ext cx="817" cy="193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93">
                    <a:moveTo>
                      <a:pt x="0" y="192"/>
                    </a:moveTo>
                    <a:lnTo>
                      <a:pt x="0" y="0"/>
                    </a:ln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0" name="Freeform 42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1" name="Freeform 43"/>
              <p:cNvSpPr>
                <a:spLocks/>
              </p:cNvSpPr>
              <p:nvPr/>
            </p:nvSpPr>
            <p:spPr bwMode="auto">
              <a:xfrm>
                <a:off x="1383" y="2392"/>
                <a:ext cx="817" cy="5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84"/>
                  </a:cxn>
                  <a:cxn ang="0">
                    <a:pos x="816" y="384"/>
                  </a:cxn>
                </a:cxnLst>
                <a:rect l="0" t="0" r="r" b="b"/>
                <a:pathLst>
                  <a:path w="817" h="385">
                    <a:moveTo>
                      <a:pt x="0" y="0"/>
                    </a:moveTo>
                    <a:lnTo>
                      <a:pt x="0" y="384"/>
                    </a:lnTo>
                    <a:lnTo>
                      <a:pt x="816" y="384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2" name="Freeform 44"/>
              <p:cNvSpPr>
                <a:spLocks/>
              </p:cNvSpPr>
              <p:nvPr/>
            </p:nvSpPr>
            <p:spPr bwMode="auto">
              <a:xfrm>
                <a:off x="2589" y="2762"/>
                <a:ext cx="469" cy="247"/>
              </a:xfrm>
              <a:custGeom>
                <a:avLst/>
                <a:gdLst/>
                <a:ahLst/>
                <a:cxnLst>
                  <a:cxn ang="0">
                    <a:pos x="0" y="246"/>
                  </a:cxn>
                  <a:cxn ang="0">
                    <a:pos x="123" y="246"/>
                  </a:cxn>
                  <a:cxn ang="0">
                    <a:pos x="123" y="0"/>
                  </a:cxn>
                  <a:cxn ang="0">
                    <a:pos x="468" y="0"/>
                  </a:cxn>
                </a:cxnLst>
                <a:rect l="0" t="0" r="r" b="b"/>
                <a:pathLst>
                  <a:path w="469" h="247">
                    <a:moveTo>
                      <a:pt x="0" y="246"/>
                    </a:moveTo>
                    <a:lnTo>
                      <a:pt x="123" y="246"/>
                    </a:lnTo>
                    <a:lnTo>
                      <a:pt x="123" y="0"/>
                    </a:lnTo>
                    <a:lnTo>
                      <a:pt x="468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3" name="Freeform 45"/>
              <p:cNvSpPr>
                <a:spLocks/>
              </p:cNvSpPr>
              <p:nvPr/>
            </p:nvSpPr>
            <p:spPr bwMode="auto">
              <a:xfrm>
                <a:off x="2585" y="2392"/>
                <a:ext cx="99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90" y="0"/>
                  </a:cxn>
                </a:cxnLst>
                <a:rect l="0" t="0" r="r" b="b"/>
                <a:pathLst>
                  <a:path w="991" h="1">
                    <a:moveTo>
                      <a:pt x="0" y="0"/>
                    </a:moveTo>
                    <a:lnTo>
                      <a:pt x="99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4" name="Freeform 46"/>
              <p:cNvSpPr>
                <a:spLocks/>
              </p:cNvSpPr>
              <p:nvPr/>
            </p:nvSpPr>
            <p:spPr bwMode="auto">
              <a:xfrm flipV="1">
                <a:off x="4872" y="2672"/>
                <a:ext cx="358" cy="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36" y="0"/>
                  </a:cxn>
                </a:cxnLst>
                <a:rect l="0" t="0" r="r" b="b"/>
                <a:pathLst>
                  <a:path w="337" h="1">
                    <a:moveTo>
                      <a:pt x="0" y="0"/>
                    </a:moveTo>
                    <a:lnTo>
                      <a:pt x="336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5" name="Freeform 47"/>
              <p:cNvSpPr>
                <a:spLocks/>
              </p:cNvSpPr>
              <p:nvPr/>
            </p:nvSpPr>
            <p:spPr bwMode="auto">
              <a:xfrm>
                <a:off x="4129" y="2513"/>
                <a:ext cx="1100" cy="72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8"/>
                  </a:cxn>
                  <a:cxn ang="0">
                    <a:pos x="843" y="728"/>
                  </a:cxn>
                  <a:cxn ang="0">
                    <a:pos x="841" y="399"/>
                  </a:cxn>
                  <a:cxn ang="0">
                    <a:pos x="1100" y="399"/>
                  </a:cxn>
                </a:cxnLst>
                <a:rect l="0" t="0" r="r" b="b"/>
                <a:pathLst>
                  <a:path w="1100" h="728">
                    <a:moveTo>
                      <a:pt x="0" y="0"/>
                    </a:moveTo>
                    <a:lnTo>
                      <a:pt x="0" y="728"/>
                    </a:lnTo>
                    <a:lnTo>
                      <a:pt x="843" y="728"/>
                    </a:lnTo>
                    <a:lnTo>
                      <a:pt x="841" y="399"/>
                    </a:lnTo>
                    <a:lnTo>
                      <a:pt x="1100" y="399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6" name="Freeform 48"/>
              <p:cNvSpPr>
                <a:spLocks/>
              </p:cNvSpPr>
              <p:nvPr/>
            </p:nvSpPr>
            <p:spPr bwMode="auto">
              <a:xfrm>
                <a:off x="1959" y="2584"/>
                <a:ext cx="3617" cy="801"/>
              </a:xfrm>
              <a:custGeom>
                <a:avLst/>
                <a:gdLst/>
                <a:ahLst/>
                <a:cxnLst>
                  <a:cxn ang="0">
                    <a:pos x="3408" y="288"/>
                  </a:cxn>
                  <a:cxn ang="0">
                    <a:pos x="3616" y="288"/>
                  </a:cxn>
                  <a:cxn ang="0">
                    <a:pos x="3616" y="800"/>
                  </a:cxn>
                  <a:cxn ang="0">
                    <a:pos x="0" y="800"/>
                  </a:cxn>
                  <a:cxn ang="0">
                    <a:pos x="0" y="0"/>
                  </a:cxn>
                  <a:cxn ang="0">
                    <a:pos x="240" y="0"/>
                  </a:cxn>
                </a:cxnLst>
                <a:rect l="0" t="0" r="r" b="b"/>
                <a:pathLst>
                  <a:path w="3617" h="801">
                    <a:moveTo>
                      <a:pt x="3408" y="288"/>
                    </a:moveTo>
                    <a:lnTo>
                      <a:pt x="3616" y="288"/>
                    </a:lnTo>
                    <a:lnTo>
                      <a:pt x="3616" y="800"/>
                    </a:lnTo>
                    <a:lnTo>
                      <a:pt x="0" y="800"/>
                    </a:lnTo>
                    <a:lnTo>
                      <a:pt x="0" y="0"/>
                    </a:lnTo>
                    <a:lnTo>
                      <a:pt x="240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7" name="Oval 49"/>
              <p:cNvSpPr>
                <a:spLocks noChangeArrowheads="1"/>
              </p:cNvSpPr>
              <p:nvPr/>
            </p:nvSpPr>
            <p:spPr bwMode="auto">
              <a:xfrm>
                <a:off x="2843" y="2556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578" name="Freeform 50"/>
              <p:cNvSpPr>
                <a:spLocks/>
              </p:cNvSpPr>
              <p:nvPr/>
            </p:nvSpPr>
            <p:spPr bwMode="auto">
              <a:xfrm>
                <a:off x="3061" y="2520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579" name="Group 51"/>
              <p:cNvGrpSpPr>
                <a:grpSpLocks/>
              </p:cNvGrpSpPr>
              <p:nvPr/>
            </p:nvGrpSpPr>
            <p:grpSpPr bwMode="auto">
              <a:xfrm>
                <a:off x="334" y="2208"/>
                <a:ext cx="239" cy="369"/>
                <a:chOff x="391" y="2136"/>
                <a:chExt cx="239" cy="369"/>
              </a:xfrm>
            </p:grpSpPr>
            <p:sp>
              <p:nvSpPr>
                <p:cNvPr id="1302580" name="Rectangle 52"/>
                <p:cNvSpPr>
                  <a:spLocks noChangeArrowheads="1"/>
                </p:cNvSpPr>
                <p:nvPr/>
              </p:nvSpPr>
              <p:spPr bwMode="auto">
                <a:xfrm>
                  <a:off x="440" y="2136"/>
                  <a:ext cx="128" cy="36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1" name="Line 53"/>
                <p:cNvSpPr>
                  <a:spLocks noChangeShapeType="1"/>
                </p:cNvSpPr>
                <p:nvPr/>
              </p:nvSpPr>
              <p:spPr bwMode="auto">
                <a:xfrm>
                  <a:off x="584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2" name="Rectangle 54"/>
                <p:cNvSpPr>
                  <a:spLocks noChangeArrowheads="1"/>
                </p:cNvSpPr>
                <p:nvPr/>
              </p:nvSpPr>
              <p:spPr bwMode="auto">
                <a:xfrm>
                  <a:off x="391" y="2260"/>
                  <a:ext cx="239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PC</a:t>
                  </a:r>
                </a:p>
              </p:txBody>
            </p:sp>
            <p:sp>
              <p:nvSpPr>
                <p:cNvPr id="1302583" name="Line 55"/>
                <p:cNvSpPr>
                  <a:spLocks noChangeShapeType="1"/>
                </p:cNvSpPr>
                <p:nvPr/>
              </p:nvSpPr>
              <p:spPr bwMode="auto">
                <a:xfrm>
                  <a:off x="392" y="2320"/>
                  <a:ext cx="32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4" name="Freeform 56"/>
                <p:cNvSpPr>
                  <a:spLocks/>
                </p:cNvSpPr>
                <p:nvPr/>
              </p:nvSpPr>
              <p:spPr bwMode="auto">
                <a:xfrm>
                  <a:off x="480" y="2456"/>
                  <a:ext cx="49" cy="49"/>
                </a:xfrm>
                <a:custGeom>
                  <a:avLst/>
                  <a:gdLst/>
                  <a:ahLst/>
                  <a:cxnLst>
                    <a:cxn ang="0">
                      <a:pos x="0" y="48"/>
                    </a:cxn>
                    <a:cxn ang="0">
                      <a:pos x="24" y="0"/>
                    </a:cxn>
                    <a:cxn ang="0">
                      <a:pos x="48" y="48"/>
                    </a:cxn>
                  </a:cxnLst>
                  <a:rect l="0" t="0" r="r" b="b"/>
                  <a:pathLst>
                    <a:path w="49" h="49">
                      <a:moveTo>
                        <a:pt x="0" y="48"/>
                      </a:moveTo>
                      <a:lnTo>
                        <a:pt x="24" y="0"/>
                      </a:lnTo>
                      <a:lnTo>
                        <a:pt x="48" y="48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585" name="Line 57"/>
              <p:cNvSpPr>
                <a:spLocks noChangeShapeType="1"/>
              </p:cNvSpPr>
              <p:nvPr/>
            </p:nvSpPr>
            <p:spPr bwMode="auto">
              <a:xfrm>
                <a:off x="2583" y="2576"/>
                <a:ext cx="47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586" name="Group 58"/>
              <p:cNvGrpSpPr>
                <a:grpSpLocks/>
              </p:cNvGrpSpPr>
              <p:nvPr/>
            </p:nvGrpSpPr>
            <p:grpSpPr bwMode="auto">
              <a:xfrm>
                <a:off x="3254" y="2192"/>
                <a:ext cx="180" cy="306"/>
                <a:chOff x="3311" y="2120"/>
                <a:chExt cx="180" cy="306"/>
              </a:xfrm>
            </p:grpSpPr>
            <p:sp>
              <p:nvSpPr>
                <p:cNvPr id="1302587" name="Rectangle 59"/>
                <p:cNvSpPr>
                  <a:spLocks noChangeArrowheads="1"/>
                </p:cNvSpPr>
                <p:nvPr/>
              </p:nvSpPr>
              <p:spPr bwMode="auto">
                <a:xfrm>
                  <a:off x="3335" y="2120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8" name="Freeform 60"/>
                <p:cNvSpPr>
                  <a:spLocks/>
                </p:cNvSpPr>
                <p:nvPr/>
              </p:nvSpPr>
              <p:spPr bwMode="auto">
                <a:xfrm>
                  <a:off x="3368" y="2382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89" name="Rectangle 61"/>
                <p:cNvSpPr>
                  <a:spLocks noChangeArrowheads="1"/>
                </p:cNvSpPr>
                <p:nvPr/>
              </p:nvSpPr>
              <p:spPr bwMode="auto">
                <a:xfrm>
                  <a:off x="3311" y="2195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</a:t>
                  </a:r>
                </a:p>
              </p:txBody>
            </p:sp>
          </p:grpSp>
          <p:grpSp>
            <p:nvGrpSpPr>
              <p:cNvPr id="1302590" name="Group 62"/>
              <p:cNvGrpSpPr>
                <a:grpSpLocks/>
              </p:cNvGrpSpPr>
              <p:nvPr/>
            </p:nvGrpSpPr>
            <p:grpSpPr bwMode="auto">
              <a:xfrm>
                <a:off x="3254" y="2528"/>
                <a:ext cx="180" cy="306"/>
                <a:chOff x="3311" y="2456"/>
                <a:chExt cx="180" cy="306"/>
              </a:xfrm>
            </p:grpSpPr>
            <p:sp>
              <p:nvSpPr>
                <p:cNvPr id="1302591" name="Rectangle 63"/>
                <p:cNvSpPr>
                  <a:spLocks noChangeArrowheads="1"/>
                </p:cNvSpPr>
                <p:nvPr/>
              </p:nvSpPr>
              <p:spPr bwMode="auto">
                <a:xfrm>
                  <a:off x="3335" y="24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2" name="Freeform 64"/>
                <p:cNvSpPr>
                  <a:spLocks/>
                </p:cNvSpPr>
                <p:nvPr/>
              </p:nvSpPr>
              <p:spPr bwMode="auto">
                <a:xfrm>
                  <a:off x="3368" y="27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3" name="Rectangle 65"/>
                <p:cNvSpPr>
                  <a:spLocks noChangeArrowheads="1"/>
                </p:cNvSpPr>
                <p:nvPr/>
              </p:nvSpPr>
              <p:spPr bwMode="auto">
                <a:xfrm>
                  <a:off x="3311" y="2539"/>
                  <a:ext cx="180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B</a:t>
                  </a:r>
                </a:p>
              </p:txBody>
            </p:sp>
          </p:grpSp>
          <p:grpSp>
            <p:nvGrpSpPr>
              <p:cNvPr id="1302594" name="Group 66"/>
              <p:cNvGrpSpPr>
                <a:grpSpLocks/>
              </p:cNvGrpSpPr>
              <p:nvPr/>
            </p:nvGrpSpPr>
            <p:grpSpPr bwMode="auto">
              <a:xfrm>
                <a:off x="3278" y="2864"/>
                <a:ext cx="109" cy="304"/>
                <a:chOff x="3335" y="2792"/>
                <a:chExt cx="109" cy="304"/>
              </a:xfrm>
            </p:grpSpPr>
            <p:sp>
              <p:nvSpPr>
                <p:cNvPr id="1302595" name="Rectangle 67"/>
                <p:cNvSpPr>
                  <a:spLocks noChangeArrowheads="1"/>
                </p:cNvSpPr>
                <p:nvPr/>
              </p:nvSpPr>
              <p:spPr bwMode="auto">
                <a:xfrm>
                  <a:off x="3335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6" name="Freeform 68"/>
                <p:cNvSpPr>
                  <a:spLocks/>
                </p:cNvSpPr>
                <p:nvPr/>
              </p:nvSpPr>
              <p:spPr bwMode="auto">
                <a:xfrm>
                  <a:off x="3368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597" name="Group 69"/>
              <p:cNvGrpSpPr>
                <a:grpSpLocks/>
              </p:cNvGrpSpPr>
              <p:nvPr/>
            </p:nvGrpSpPr>
            <p:grpSpPr bwMode="auto">
              <a:xfrm>
                <a:off x="3878" y="2360"/>
                <a:ext cx="173" cy="306"/>
                <a:chOff x="3935" y="2288"/>
                <a:chExt cx="173" cy="306"/>
              </a:xfrm>
            </p:grpSpPr>
            <p:sp>
              <p:nvSpPr>
                <p:cNvPr id="1302598" name="Rectangle 70"/>
                <p:cNvSpPr>
                  <a:spLocks noChangeArrowheads="1"/>
                </p:cNvSpPr>
                <p:nvPr/>
              </p:nvSpPr>
              <p:spPr bwMode="auto">
                <a:xfrm>
                  <a:off x="3959" y="2288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599" name="Freeform 71"/>
                <p:cNvSpPr>
                  <a:spLocks/>
                </p:cNvSpPr>
                <p:nvPr/>
              </p:nvSpPr>
              <p:spPr bwMode="auto">
                <a:xfrm>
                  <a:off x="3992" y="2550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0" name="Rectangle 72"/>
                <p:cNvSpPr>
                  <a:spLocks noChangeArrowheads="1"/>
                </p:cNvSpPr>
                <p:nvPr/>
              </p:nvSpPr>
              <p:spPr bwMode="auto">
                <a:xfrm>
                  <a:off x="3935" y="2363"/>
                  <a:ext cx="173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Y</a:t>
                  </a:r>
                </a:p>
              </p:txBody>
            </p:sp>
          </p:grpSp>
          <p:grpSp>
            <p:nvGrpSpPr>
              <p:cNvPr id="1302601" name="Group 73"/>
              <p:cNvGrpSpPr>
                <a:grpSpLocks/>
              </p:cNvGrpSpPr>
              <p:nvPr/>
            </p:nvGrpSpPr>
            <p:grpSpPr bwMode="auto">
              <a:xfrm>
                <a:off x="3894" y="2864"/>
                <a:ext cx="109" cy="304"/>
                <a:chOff x="3951" y="2792"/>
                <a:chExt cx="109" cy="304"/>
              </a:xfrm>
            </p:grpSpPr>
            <p:sp>
              <p:nvSpPr>
                <p:cNvPr id="1302602" name="Rectangle 74"/>
                <p:cNvSpPr>
                  <a:spLocks noChangeArrowheads="1"/>
                </p:cNvSpPr>
                <p:nvPr/>
              </p:nvSpPr>
              <p:spPr bwMode="auto">
                <a:xfrm>
                  <a:off x="3951" y="2792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3" name="Freeform 75"/>
                <p:cNvSpPr>
                  <a:spLocks/>
                </p:cNvSpPr>
                <p:nvPr/>
              </p:nvSpPr>
              <p:spPr bwMode="auto">
                <a:xfrm>
                  <a:off x="3984" y="3046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04" name="Group 76"/>
              <p:cNvGrpSpPr>
                <a:grpSpLocks/>
              </p:cNvGrpSpPr>
              <p:nvPr/>
            </p:nvGrpSpPr>
            <p:grpSpPr bwMode="auto">
              <a:xfrm>
                <a:off x="5363" y="2728"/>
                <a:ext cx="192" cy="306"/>
                <a:chOff x="5420" y="2656"/>
                <a:chExt cx="192" cy="306"/>
              </a:xfrm>
            </p:grpSpPr>
            <p:sp>
              <p:nvSpPr>
                <p:cNvPr id="1302605" name="Line 77"/>
                <p:cNvSpPr>
                  <a:spLocks noChangeShapeType="1"/>
                </p:cNvSpPr>
                <p:nvPr/>
              </p:nvSpPr>
              <p:spPr bwMode="auto">
                <a:xfrm flipH="1">
                  <a:off x="5420" y="2800"/>
                  <a:ext cx="56" cy="0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6" name="Rectangle 78"/>
                <p:cNvSpPr>
                  <a:spLocks noChangeArrowheads="1"/>
                </p:cNvSpPr>
                <p:nvPr/>
              </p:nvSpPr>
              <p:spPr bwMode="auto">
                <a:xfrm>
                  <a:off x="5471" y="2656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7" name="Freeform 79"/>
                <p:cNvSpPr>
                  <a:spLocks/>
                </p:cNvSpPr>
                <p:nvPr/>
              </p:nvSpPr>
              <p:spPr bwMode="auto">
                <a:xfrm>
                  <a:off x="5504" y="291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solidFill>
                  <a:schemeClr val="accent1"/>
                </a:solidFill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08" name="Rectangle 80"/>
                <p:cNvSpPr>
                  <a:spLocks noChangeArrowheads="1"/>
                </p:cNvSpPr>
                <p:nvPr/>
              </p:nvSpPr>
              <p:spPr bwMode="auto">
                <a:xfrm>
                  <a:off x="5431" y="2723"/>
                  <a:ext cx="181" cy="1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</a:t>
                  </a:r>
                </a:p>
              </p:txBody>
            </p:sp>
          </p:grpSp>
          <p:sp>
            <p:nvSpPr>
              <p:cNvPr id="1302609" name="Rectangle 81"/>
              <p:cNvSpPr>
                <a:spLocks noChangeArrowheads="1"/>
              </p:cNvSpPr>
              <p:nvPr/>
            </p:nvSpPr>
            <p:spPr bwMode="auto">
              <a:xfrm>
                <a:off x="3190" y="3147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MD1</a:t>
                </a:r>
              </a:p>
            </p:txBody>
          </p:sp>
          <p:sp>
            <p:nvSpPr>
              <p:cNvPr id="1302610" name="Rectangle 82"/>
              <p:cNvSpPr>
                <a:spLocks noChangeArrowheads="1"/>
              </p:cNvSpPr>
              <p:nvPr/>
            </p:nvSpPr>
            <p:spPr bwMode="auto">
              <a:xfrm>
                <a:off x="3806" y="3155"/>
                <a:ext cx="330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MD2</a:t>
                </a:r>
              </a:p>
            </p:txBody>
          </p:sp>
          <p:sp>
            <p:nvSpPr>
              <p:cNvPr id="1302611" name="Line 83"/>
              <p:cNvSpPr>
                <a:spLocks noChangeShapeType="1"/>
              </p:cNvSpPr>
              <p:nvPr/>
            </p:nvSpPr>
            <p:spPr bwMode="auto">
              <a:xfrm>
                <a:off x="3135" y="2788"/>
                <a:ext cx="0" cy="96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12" name="Group 84"/>
              <p:cNvGrpSpPr>
                <a:grpSpLocks/>
              </p:cNvGrpSpPr>
              <p:nvPr/>
            </p:nvGrpSpPr>
            <p:grpSpPr bwMode="auto">
              <a:xfrm>
                <a:off x="676" y="2293"/>
                <a:ext cx="566" cy="596"/>
                <a:chOff x="733" y="2221"/>
                <a:chExt cx="566" cy="596"/>
              </a:xfrm>
            </p:grpSpPr>
            <p:sp>
              <p:nvSpPr>
                <p:cNvPr id="1302613" name="Rectangle 85"/>
                <p:cNvSpPr>
                  <a:spLocks noChangeArrowheads="1"/>
                </p:cNvSpPr>
                <p:nvPr/>
              </p:nvSpPr>
              <p:spPr bwMode="auto">
                <a:xfrm>
                  <a:off x="775" y="2223"/>
                  <a:ext cx="472" cy="584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14" name="Rectangle 86"/>
                <p:cNvSpPr>
                  <a:spLocks noChangeArrowheads="1"/>
                </p:cNvSpPr>
                <p:nvPr/>
              </p:nvSpPr>
              <p:spPr bwMode="auto">
                <a:xfrm>
                  <a:off x="734" y="2221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15" name="Rectangle 87"/>
                <p:cNvSpPr>
                  <a:spLocks noChangeArrowheads="1"/>
                </p:cNvSpPr>
                <p:nvPr/>
              </p:nvSpPr>
              <p:spPr bwMode="auto">
                <a:xfrm>
                  <a:off x="992" y="2335"/>
                  <a:ext cx="289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</p:txBody>
            </p:sp>
            <p:sp>
              <p:nvSpPr>
                <p:cNvPr id="1302616" name="Rectangle 88"/>
                <p:cNvSpPr>
                  <a:spLocks noChangeArrowheads="1"/>
                </p:cNvSpPr>
                <p:nvPr/>
              </p:nvSpPr>
              <p:spPr bwMode="auto">
                <a:xfrm>
                  <a:off x="733" y="2493"/>
                  <a:ext cx="566" cy="324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Inst</a:t>
                  </a:r>
                </a:p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</p:grpSp>
          <p:grpSp>
            <p:nvGrpSpPr>
              <p:cNvPr id="1302617" name="Group 89"/>
              <p:cNvGrpSpPr>
                <a:grpSpLocks/>
              </p:cNvGrpSpPr>
              <p:nvPr/>
            </p:nvGrpSpPr>
            <p:grpSpPr bwMode="auto">
              <a:xfrm>
                <a:off x="469" y="1397"/>
                <a:ext cx="601" cy="411"/>
                <a:chOff x="526" y="1325"/>
                <a:chExt cx="601" cy="411"/>
              </a:xfrm>
            </p:grpSpPr>
            <p:sp>
              <p:nvSpPr>
                <p:cNvPr id="1302618" name="Rectangle 90"/>
                <p:cNvSpPr>
                  <a:spLocks noChangeArrowheads="1"/>
                </p:cNvSpPr>
                <p:nvPr/>
              </p:nvSpPr>
              <p:spPr bwMode="auto">
                <a:xfrm>
                  <a:off x="526" y="1325"/>
                  <a:ext cx="29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0x4</a:t>
                  </a:r>
                </a:p>
              </p:txBody>
            </p:sp>
            <p:sp>
              <p:nvSpPr>
                <p:cNvPr id="1302619" name="Freeform 91"/>
                <p:cNvSpPr>
                  <a:spLocks/>
                </p:cNvSpPr>
                <p:nvPr/>
              </p:nvSpPr>
              <p:spPr bwMode="auto">
                <a:xfrm>
                  <a:off x="823" y="1351"/>
                  <a:ext cx="241" cy="38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160"/>
                    </a:cxn>
                    <a:cxn ang="0">
                      <a:pos x="48" y="192"/>
                    </a:cxn>
                    <a:cxn ang="0">
                      <a:pos x="0" y="224"/>
                    </a:cxn>
                    <a:cxn ang="0">
                      <a:pos x="0" y="384"/>
                    </a:cxn>
                    <a:cxn ang="0">
                      <a:pos x="240" y="288"/>
                    </a:cxn>
                    <a:cxn ang="0">
                      <a:pos x="240" y="9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41" h="385">
                      <a:moveTo>
                        <a:pt x="0" y="0"/>
                      </a:moveTo>
                      <a:lnTo>
                        <a:pt x="0" y="160"/>
                      </a:lnTo>
                      <a:lnTo>
                        <a:pt x="48" y="192"/>
                      </a:lnTo>
                      <a:lnTo>
                        <a:pt x="0" y="224"/>
                      </a:lnTo>
                      <a:lnTo>
                        <a:pt x="0" y="384"/>
                      </a:lnTo>
                      <a:lnTo>
                        <a:pt x="240" y="288"/>
                      </a:lnTo>
                      <a:lnTo>
                        <a:pt x="240" y="96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0" name="Line 92"/>
                <p:cNvSpPr>
                  <a:spLocks noChangeShapeType="1"/>
                </p:cNvSpPr>
                <p:nvPr/>
              </p:nvSpPr>
              <p:spPr bwMode="auto">
                <a:xfrm>
                  <a:off x="779" y="1399"/>
                  <a:ext cx="40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1" name="Rectangle 93"/>
                <p:cNvSpPr>
                  <a:spLocks noChangeArrowheads="1"/>
                </p:cNvSpPr>
                <p:nvPr/>
              </p:nvSpPr>
              <p:spPr bwMode="auto">
                <a:xfrm>
                  <a:off x="829" y="1469"/>
                  <a:ext cx="268" cy="1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000">
                      <a:solidFill>
                        <a:schemeClr val="tx1"/>
                      </a:solidFill>
                      <a:latin typeface="Verdana" charset="0"/>
                    </a:rPr>
                    <a:t>Add</a:t>
                  </a:r>
                </a:p>
              </p:txBody>
            </p:sp>
            <p:sp>
              <p:nvSpPr>
                <p:cNvPr id="1302622" name="Line 94"/>
                <p:cNvSpPr>
                  <a:spLocks noChangeShapeType="1"/>
                </p:cNvSpPr>
                <p:nvPr/>
              </p:nvSpPr>
              <p:spPr bwMode="auto">
                <a:xfrm>
                  <a:off x="1071" y="1551"/>
                  <a:ext cx="56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23" name="Group 95"/>
              <p:cNvGrpSpPr>
                <a:grpSpLocks/>
              </p:cNvGrpSpPr>
              <p:nvPr/>
            </p:nvGrpSpPr>
            <p:grpSpPr bwMode="auto">
              <a:xfrm>
                <a:off x="1181" y="2335"/>
                <a:ext cx="221" cy="304"/>
                <a:chOff x="1238" y="2263"/>
                <a:chExt cx="221" cy="304"/>
              </a:xfrm>
            </p:grpSpPr>
            <p:sp>
              <p:nvSpPr>
                <p:cNvPr id="1302624" name="Line 96"/>
                <p:cNvSpPr>
                  <a:spLocks noChangeShapeType="1"/>
                </p:cNvSpPr>
                <p:nvPr/>
              </p:nvSpPr>
              <p:spPr bwMode="auto">
                <a:xfrm>
                  <a:off x="1256" y="2424"/>
                  <a:ext cx="182" cy="1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5" name="Rectangle 97"/>
                <p:cNvSpPr>
                  <a:spLocks noChangeArrowheads="1"/>
                </p:cNvSpPr>
                <p:nvPr/>
              </p:nvSpPr>
              <p:spPr bwMode="auto">
                <a:xfrm>
                  <a:off x="1293" y="2263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6" name="Freeform 98"/>
                <p:cNvSpPr>
                  <a:spLocks/>
                </p:cNvSpPr>
                <p:nvPr/>
              </p:nvSpPr>
              <p:spPr bwMode="auto">
                <a:xfrm>
                  <a:off x="1326" y="2517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27" name="Rectangle 99"/>
                <p:cNvSpPr>
                  <a:spLocks noChangeArrowheads="1"/>
                </p:cNvSpPr>
                <p:nvPr/>
              </p:nvSpPr>
              <p:spPr bwMode="auto">
                <a:xfrm>
                  <a:off x="1238" y="2330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2628" name="Rectangle 100"/>
              <p:cNvSpPr>
                <a:spLocks noChangeArrowheads="1"/>
              </p:cNvSpPr>
              <p:nvPr/>
            </p:nvSpPr>
            <p:spPr bwMode="auto">
              <a:xfrm>
                <a:off x="2208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29" name="Rectangle 101"/>
              <p:cNvSpPr>
                <a:spLocks noChangeArrowheads="1"/>
              </p:cNvSpPr>
              <p:nvPr/>
            </p:nvSpPr>
            <p:spPr bwMode="auto">
              <a:xfrm>
                <a:off x="2226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  <p:sp>
            <p:nvSpPr>
              <p:cNvPr id="1302630" name="Freeform 102"/>
              <p:cNvSpPr>
                <a:spLocks/>
              </p:cNvSpPr>
              <p:nvPr/>
            </p:nvSpPr>
            <p:spPr bwMode="auto">
              <a:xfrm>
                <a:off x="3562" y="2335"/>
                <a:ext cx="250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50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9" y="288"/>
                  </a:cxn>
                  <a:cxn ang="0">
                    <a:pos x="249" y="96"/>
                  </a:cxn>
                  <a:cxn ang="0">
                    <a:pos x="0" y="0"/>
                  </a:cxn>
                </a:cxnLst>
                <a:rect l="0" t="0" r="r" b="b"/>
                <a:pathLst>
                  <a:path w="250" h="385">
                    <a:moveTo>
                      <a:pt x="0" y="0"/>
                    </a:moveTo>
                    <a:lnTo>
                      <a:pt x="0" y="160"/>
                    </a:lnTo>
                    <a:lnTo>
                      <a:pt x="50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9" y="288"/>
                    </a:lnTo>
                    <a:lnTo>
                      <a:pt x="249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31" name="Rectangle 103"/>
              <p:cNvSpPr>
                <a:spLocks noChangeArrowheads="1"/>
              </p:cNvSpPr>
              <p:nvPr/>
            </p:nvSpPr>
            <p:spPr bwMode="auto">
              <a:xfrm>
                <a:off x="3570" y="2445"/>
                <a:ext cx="27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ALU</a:t>
                </a:r>
              </a:p>
            </p:txBody>
          </p:sp>
          <p:sp>
            <p:nvSpPr>
              <p:cNvPr id="1302632" name="Freeform 104"/>
              <p:cNvSpPr>
                <a:spLocks/>
              </p:cNvSpPr>
              <p:nvPr/>
            </p:nvSpPr>
            <p:spPr bwMode="auto">
              <a:xfrm>
                <a:off x="5223" y="2665"/>
                <a:ext cx="145" cy="326"/>
              </a:xfrm>
              <a:custGeom>
                <a:avLst/>
                <a:gdLst/>
                <a:ahLst/>
                <a:cxnLst>
                  <a:cxn ang="0">
                    <a:pos x="144" y="41"/>
                  </a:cxn>
                  <a:cxn ang="0">
                    <a:pos x="144" y="284"/>
                  </a:cxn>
                  <a:cxn ang="0">
                    <a:pos x="0" y="325"/>
                  </a:cxn>
                  <a:cxn ang="0">
                    <a:pos x="0" y="0"/>
                  </a:cxn>
                  <a:cxn ang="0">
                    <a:pos x="144" y="41"/>
                  </a:cxn>
                </a:cxnLst>
                <a:rect l="0" t="0" r="r" b="b"/>
                <a:pathLst>
                  <a:path w="145" h="326">
                    <a:moveTo>
                      <a:pt x="144" y="41"/>
                    </a:moveTo>
                    <a:lnTo>
                      <a:pt x="144" y="284"/>
                    </a:lnTo>
                    <a:lnTo>
                      <a:pt x="0" y="325"/>
                    </a:lnTo>
                    <a:lnTo>
                      <a:pt x="0" y="0"/>
                    </a:lnTo>
                    <a:lnTo>
                      <a:pt x="144" y="41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33" name="Group 105"/>
              <p:cNvGrpSpPr>
                <a:grpSpLocks/>
              </p:cNvGrpSpPr>
              <p:nvPr/>
            </p:nvGrpSpPr>
            <p:grpSpPr bwMode="auto">
              <a:xfrm>
                <a:off x="2167" y="2009"/>
                <a:ext cx="444" cy="748"/>
                <a:chOff x="2224" y="1737"/>
                <a:chExt cx="444" cy="748"/>
              </a:xfrm>
            </p:grpSpPr>
            <p:sp>
              <p:nvSpPr>
                <p:cNvPr id="1302634" name="Rectangle 106"/>
                <p:cNvSpPr>
                  <a:spLocks noChangeArrowheads="1"/>
                </p:cNvSpPr>
                <p:nvPr/>
              </p:nvSpPr>
              <p:spPr bwMode="auto">
                <a:xfrm>
                  <a:off x="2265" y="1787"/>
                  <a:ext cx="368" cy="6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35" name="Rectangle 107"/>
                <p:cNvSpPr>
                  <a:spLocks noChangeArrowheads="1"/>
                </p:cNvSpPr>
                <p:nvPr/>
              </p:nvSpPr>
              <p:spPr bwMode="auto">
                <a:xfrm>
                  <a:off x="2392" y="2037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rd1</a:t>
                  </a:r>
                </a:p>
              </p:txBody>
            </p:sp>
            <p:sp>
              <p:nvSpPr>
                <p:cNvPr id="1302636" name="Rectangle 108"/>
                <p:cNvSpPr>
                  <a:spLocks noChangeArrowheads="1"/>
                </p:cNvSpPr>
                <p:nvPr/>
              </p:nvSpPr>
              <p:spPr bwMode="auto">
                <a:xfrm>
                  <a:off x="2249" y="2295"/>
                  <a:ext cx="405" cy="19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GPRs</a:t>
                  </a:r>
                </a:p>
              </p:txBody>
            </p:sp>
            <p:sp>
              <p:nvSpPr>
                <p:cNvPr id="130263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224" y="1841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rs1</a:t>
                  </a:r>
                </a:p>
              </p:txBody>
            </p:sp>
            <p:sp>
              <p:nvSpPr>
                <p:cNvPr id="1302638" name="Rectangle 110"/>
                <p:cNvSpPr>
                  <a:spLocks noChangeArrowheads="1"/>
                </p:cNvSpPr>
                <p:nvPr/>
              </p:nvSpPr>
              <p:spPr bwMode="auto">
                <a:xfrm>
                  <a:off x="2224" y="1937"/>
                  <a:ext cx="26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rs2</a:t>
                  </a:r>
                </a:p>
              </p:txBody>
            </p:sp>
            <p:sp>
              <p:nvSpPr>
                <p:cNvPr id="130263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224" y="2121"/>
                  <a:ext cx="243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ws</a:t>
                  </a:r>
                </a:p>
              </p:txBody>
            </p:sp>
            <p:sp>
              <p:nvSpPr>
                <p:cNvPr id="130264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224" y="2215"/>
                  <a:ext cx="25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</a:t>
                  </a:r>
                </a:p>
              </p:txBody>
            </p:sp>
            <p:sp>
              <p:nvSpPr>
                <p:cNvPr id="1302641" name="Rectangle 113"/>
                <p:cNvSpPr>
                  <a:spLocks noChangeArrowheads="1"/>
                </p:cNvSpPr>
                <p:nvPr/>
              </p:nvSpPr>
              <p:spPr bwMode="auto">
                <a:xfrm>
                  <a:off x="2387" y="2216"/>
                  <a:ext cx="27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rd2</a:t>
                  </a:r>
                </a:p>
              </p:txBody>
            </p:sp>
            <p:sp>
              <p:nvSpPr>
                <p:cNvPr id="1302642" name="Rectangle 114"/>
                <p:cNvSpPr>
                  <a:spLocks noChangeArrowheads="1"/>
                </p:cNvSpPr>
                <p:nvPr/>
              </p:nvSpPr>
              <p:spPr bwMode="auto">
                <a:xfrm>
                  <a:off x="2360" y="1737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43" name="Freeform 115"/>
                <p:cNvSpPr>
                  <a:spLocks/>
                </p:cNvSpPr>
                <p:nvPr/>
              </p:nvSpPr>
              <p:spPr bwMode="auto">
                <a:xfrm flipV="1">
                  <a:off x="2295" y="1789"/>
                  <a:ext cx="54" cy="47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302644" name="Group 116"/>
              <p:cNvGrpSpPr>
                <a:grpSpLocks/>
              </p:cNvGrpSpPr>
              <p:nvPr/>
            </p:nvGrpSpPr>
            <p:grpSpPr bwMode="auto">
              <a:xfrm>
                <a:off x="4334" y="2260"/>
                <a:ext cx="586" cy="868"/>
                <a:chOff x="4391" y="2188"/>
                <a:chExt cx="586" cy="868"/>
              </a:xfrm>
            </p:grpSpPr>
            <p:sp>
              <p:nvSpPr>
                <p:cNvPr id="1302645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91" y="2865"/>
                  <a:ext cx="333" cy="14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9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46" name="Line 118"/>
                <p:cNvSpPr>
                  <a:spLocks noChangeShapeType="1"/>
                </p:cNvSpPr>
                <p:nvPr/>
              </p:nvSpPr>
              <p:spPr bwMode="auto">
                <a:xfrm>
                  <a:off x="4608" y="2188"/>
                  <a:ext cx="0" cy="104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7" name="Rectangle 119"/>
                <p:cNvSpPr>
                  <a:spLocks noChangeArrowheads="1"/>
                </p:cNvSpPr>
                <p:nvPr/>
              </p:nvSpPr>
              <p:spPr bwMode="auto">
                <a:xfrm>
                  <a:off x="4432" y="2304"/>
                  <a:ext cx="488" cy="752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48" name="Rectangle 120"/>
                <p:cNvSpPr>
                  <a:spLocks noChangeArrowheads="1"/>
                </p:cNvSpPr>
                <p:nvPr/>
              </p:nvSpPr>
              <p:spPr bwMode="auto">
                <a:xfrm>
                  <a:off x="4399" y="2350"/>
                  <a:ext cx="332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addr</a:t>
                  </a:r>
                </a:p>
              </p:txBody>
            </p:sp>
            <p:sp>
              <p:nvSpPr>
                <p:cNvPr id="1302649" name="Rectangle 121"/>
                <p:cNvSpPr>
                  <a:spLocks noChangeArrowheads="1"/>
                </p:cNvSpPr>
                <p:nvPr/>
              </p:nvSpPr>
              <p:spPr bwMode="auto">
                <a:xfrm>
                  <a:off x="4391" y="2879"/>
                  <a:ext cx="406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wdata</a:t>
                  </a:r>
                </a:p>
              </p:txBody>
            </p:sp>
            <p:sp>
              <p:nvSpPr>
                <p:cNvPr id="1302650" name="Rectangle 122"/>
                <p:cNvSpPr>
                  <a:spLocks noChangeArrowheads="1"/>
                </p:cNvSpPr>
                <p:nvPr/>
              </p:nvSpPr>
              <p:spPr bwMode="auto">
                <a:xfrm>
                  <a:off x="4586" y="2548"/>
                  <a:ext cx="368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rdata</a:t>
                  </a:r>
                </a:p>
              </p:txBody>
            </p:sp>
            <p:sp>
              <p:nvSpPr>
                <p:cNvPr id="1302651" name="Rectangle 123"/>
                <p:cNvSpPr>
                  <a:spLocks noChangeArrowheads="1"/>
                </p:cNvSpPr>
                <p:nvPr/>
              </p:nvSpPr>
              <p:spPr bwMode="auto">
                <a:xfrm>
                  <a:off x="4411" y="2648"/>
                  <a:ext cx="566" cy="284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Data </a:t>
                  </a:r>
                </a:p>
                <a:p>
                  <a:pPr>
                    <a:lnSpc>
                      <a:spcPct val="85000"/>
                    </a:lnSpc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Memory</a:t>
                  </a:r>
                </a:p>
              </p:txBody>
            </p:sp>
            <p:sp>
              <p:nvSpPr>
                <p:cNvPr id="1302652" name="Rectangle 124"/>
                <p:cNvSpPr>
                  <a:spLocks noChangeArrowheads="1"/>
                </p:cNvSpPr>
                <p:nvPr/>
              </p:nvSpPr>
              <p:spPr bwMode="auto">
                <a:xfrm>
                  <a:off x="4527" y="2254"/>
                  <a:ext cx="250" cy="171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we</a:t>
                  </a:r>
                </a:p>
              </p:txBody>
            </p:sp>
            <p:sp>
              <p:nvSpPr>
                <p:cNvPr id="1302653" name="Freeform 125"/>
                <p:cNvSpPr>
                  <a:spLocks/>
                </p:cNvSpPr>
                <p:nvPr/>
              </p:nvSpPr>
              <p:spPr bwMode="auto">
                <a:xfrm flipV="1">
                  <a:off x="4468" y="2313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54" name="Freeform 126"/>
              <p:cNvSpPr>
                <a:spLocks/>
              </p:cNvSpPr>
              <p:nvPr/>
            </p:nvSpPr>
            <p:spPr bwMode="auto">
              <a:xfrm>
                <a:off x="1377" y="2786"/>
                <a:ext cx="1761" cy="481"/>
              </a:xfrm>
              <a:custGeom>
                <a:avLst/>
                <a:gdLst/>
                <a:ahLst/>
                <a:cxnLst>
                  <a:cxn ang="0">
                    <a:pos x="0" y="160"/>
                  </a:cxn>
                  <a:cxn ang="0">
                    <a:pos x="0" y="480"/>
                  </a:cxn>
                  <a:cxn ang="0">
                    <a:pos x="1760" y="480"/>
                  </a:cxn>
                  <a:cxn ang="0">
                    <a:pos x="1760" y="0"/>
                  </a:cxn>
                </a:cxnLst>
                <a:rect l="0" t="0" r="r" b="b"/>
                <a:pathLst>
                  <a:path w="1761" h="481">
                    <a:moveTo>
                      <a:pt x="0" y="160"/>
                    </a:moveTo>
                    <a:lnTo>
                      <a:pt x="0" y="480"/>
                    </a:lnTo>
                    <a:lnTo>
                      <a:pt x="1760" y="480"/>
                    </a:lnTo>
                    <a:lnTo>
                      <a:pt x="1760" y="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55" name="Freeform 127"/>
              <p:cNvSpPr>
                <a:spLocks/>
              </p:cNvSpPr>
              <p:nvPr/>
            </p:nvSpPr>
            <p:spPr bwMode="auto">
              <a:xfrm>
                <a:off x="3384" y="1656"/>
                <a:ext cx="321" cy="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0" y="0"/>
                  </a:cxn>
                  <a:cxn ang="0">
                    <a:pos x="320" y="744"/>
                  </a:cxn>
                </a:cxnLst>
                <a:rect l="0" t="0" r="r" b="b"/>
                <a:pathLst>
                  <a:path w="321" h="745">
                    <a:moveTo>
                      <a:pt x="0" y="0"/>
                    </a:moveTo>
                    <a:lnTo>
                      <a:pt x="320" y="0"/>
                    </a:lnTo>
                    <a:lnTo>
                      <a:pt x="320" y="744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56" name="Group 128"/>
              <p:cNvGrpSpPr>
                <a:grpSpLocks/>
              </p:cNvGrpSpPr>
              <p:nvPr/>
            </p:nvGrpSpPr>
            <p:grpSpPr bwMode="auto">
              <a:xfrm>
                <a:off x="4979" y="1576"/>
                <a:ext cx="669" cy="514"/>
                <a:chOff x="4755" y="1768"/>
                <a:chExt cx="893" cy="514"/>
              </a:xfrm>
            </p:grpSpPr>
            <p:grpSp>
              <p:nvGrpSpPr>
                <p:cNvPr id="1302657" name="Group 129"/>
                <p:cNvGrpSpPr>
                  <a:grpSpLocks/>
                </p:cNvGrpSpPr>
                <p:nvPr/>
              </p:nvGrpSpPr>
              <p:grpSpPr bwMode="auto">
                <a:xfrm>
                  <a:off x="4755" y="1768"/>
                  <a:ext cx="851" cy="345"/>
                  <a:chOff x="4812" y="1304"/>
                  <a:chExt cx="851" cy="345"/>
                </a:xfrm>
              </p:grpSpPr>
              <p:sp>
                <p:nvSpPr>
                  <p:cNvPr id="1302658" name="Freeform 130"/>
                  <p:cNvSpPr>
                    <a:spLocks/>
                  </p:cNvSpPr>
                  <p:nvPr/>
                </p:nvSpPr>
                <p:spPr bwMode="auto">
                  <a:xfrm>
                    <a:off x="4958" y="1304"/>
                    <a:ext cx="705" cy="313"/>
                  </a:xfrm>
                  <a:custGeom>
                    <a:avLst/>
                    <a:gdLst/>
                    <a:ahLst/>
                    <a:cxnLst>
                      <a:cxn ang="0">
                        <a:pos x="640" y="0"/>
                      </a:cxn>
                      <a:cxn ang="0">
                        <a:pos x="704" y="0"/>
                      </a:cxn>
                      <a:cxn ang="0">
                        <a:pos x="704" y="312"/>
                      </a:cxn>
                      <a:cxn ang="0">
                        <a:pos x="0" y="312"/>
                      </a:cxn>
                    </a:cxnLst>
                    <a:rect l="0" t="0" r="r" b="b"/>
                    <a:pathLst>
                      <a:path w="705" h="313">
                        <a:moveTo>
                          <a:pt x="640" y="0"/>
                        </a:moveTo>
                        <a:lnTo>
                          <a:pt x="704" y="0"/>
                        </a:lnTo>
                        <a:lnTo>
                          <a:pt x="704" y="312"/>
                        </a:lnTo>
                        <a:lnTo>
                          <a:pt x="0" y="312"/>
                        </a:lnTo>
                      </a:path>
                    </a:pathLst>
                  </a:custGeom>
                  <a:noFill/>
                  <a:ln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1302659" name="Line 1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4946" y="1504"/>
                    <a:ext cx="712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  <a:effectLst/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grpSp>
                <p:nvGrpSpPr>
                  <p:cNvPr id="1302660" name="Group 132"/>
                  <p:cNvGrpSpPr>
                    <a:grpSpLocks/>
                  </p:cNvGrpSpPr>
                  <p:nvPr/>
                </p:nvGrpSpPr>
                <p:grpSpPr bwMode="auto">
                  <a:xfrm>
                    <a:off x="4812" y="1348"/>
                    <a:ext cx="394" cy="301"/>
                    <a:chOff x="4812" y="1348"/>
                    <a:chExt cx="394" cy="301"/>
                  </a:xfrm>
                </p:grpSpPr>
                <p:sp>
                  <p:nvSpPr>
                    <p:cNvPr id="1302661" name="Rectangle 1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917" y="1348"/>
                      <a:ext cx="289" cy="152"/>
                    </a:xfrm>
                    <a:prstGeom prst="rect">
                      <a:avLst/>
                    </a:prstGeom>
                    <a:noFill/>
                    <a:ln w="12700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lIns="90488" tIns="44450" rIns="90488" bIns="44450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>
                        <a:spcBef>
                          <a:spcPct val="0"/>
                        </a:spcBef>
                      </a:pPr>
                      <a:r>
                        <a:rPr lang="en-US" sz="1000">
                          <a:solidFill>
                            <a:schemeClr val="tx1"/>
                          </a:solidFill>
                          <a:latin typeface="Verdana" charset="0"/>
                        </a:rPr>
                        <a:t>31</a:t>
                      </a:r>
                    </a:p>
                  </p:txBody>
                </p:sp>
                <p:sp>
                  <p:nvSpPr>
                    <p:cNvPr id="1302662" name="Freeform 134"/>
                    <p:cNvSpPr>
                      <a:spLocks/>
                    </p:cNvSpPr>
                    <p:nvPr/>
                  </p:nvSpPr>
                  <p:spPr bwMode="auto">
                    <a:xfrm>
                      <a:off x="4812" y="1360"/>
                      <a:ext cx="145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240"/>
                        </a:cxn>
                        <a:cxn ang="0">
                          <a:pos x="0" y="48"/>
                        </a:cxn>
                        <a:cxn ang="0">
                          <a:pos x="144" y="0"/>
                        </a:cxn>
                        <a:cxn ang="0">
                          <a:pos x="144" y="288"/>
                        </a:cxn>
                        <a:cxn ang="0">
                          <a:pos x="0" y="240"/>
                        </a:cxn>
                      </a:cxnLst>
                      <a:rect l="0" t="0" r="r" b="b"/>
                      <a:pathLst>
                        <a:path w="145" h="289">
                          <a:moveTo>
                            <a:pt x="0" y="240"/>
                          </a:moveTo>
                          <a:lnTo>
                            <a:pt x="0" y="48"/>
                          </a:lnTo>
                          <a:lnTo>
                            <a:pt x="144" y="0"/>
                          </a:lnTo>
                          <a:lnTo>
                            <a:pt x="144" y="288"/>
                          </a:lnTo>
                          <a:lnTo>
                            <a:pt x="0" y="240"/>
                          </a:lnTo>
                        </a:path>
                      </a:pathLst>
                    </a:custGeom>
                    <a:solidFill>
                      <a:schemeClr val="bg1"/>
                    </a:solidFill>
                    <a:ln w="25400" cap="rnd" cmpd="sng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>
                      <a:prstTxWarp prst="textNoShape">
                        <a:avLst/>
                      </a:prstTxWarp>
                    </a:bodyPr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1302663" name="Freeform 135"/>
                <p:cNvSpPr>
                  <a:spLocks/>
                </p:cNvSpPr>
                <p:nvPr/>
              </p:nvSpPr>
              <p:spPr bwMode="auto">
                <a:xfrm>
                  <a:off x="4799" y="1882"/>
                  <a:ext cx="849" cy="400"/>
                </a:xfrm>
                <a:custGeom>
                  <a:avLst/>
                  <a:gdLst/>
                  <a:ahLst/>
                  <a:cxnLst>
                    <a:cxn ang="0">
                      <a:pos x="729" y="0"/>
                    </a:cxn>
                    <a:cxn ang="0">
                      <a:pos x="849" y="0"/>
                    </a:cxn>
                    <a:cxn ang="0">
                      <a:pos x="849" y="400"/>
                    </a:cxn>
                    <a:cxn ang="0">
                      <a:pos x="9" y="400"/>
                    </a:cxn>
                    <a:cxn ang="0">
                      <a:pos x="0" y="202"/>
                    </a:cxn>
                  </a:cxnLst>
                  <a:rect l="0" t="0" r="r" b="b"/>
                  <a:pathLst>
                    <a:path w="849" h="400">
                      <a:moveTo>
                        <a:pt x="729" y="0"/>
                      </a:moveTo>
                      <a:lnTo>
                        <a:pt x="849" y="0"/>
                      </a:lnTo>
                      <a:lnTo>
                        <a:pt x="849" y="400"/>
                      </a:lnTo>
                      <a:lnTo>
                        <a:pt x="9" y="400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12700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64" name="Freeform 136"/>
              <p:cNvSpPr>
                <a:spLocks/>
              </p:cNvSpPr>
              <p:nvPr/>
            </p:nvSpPr>
            <p:spPr bwMode="auto">
              <a:xfrm>
                <a:off x="2403" y="1816"/>
                <a:ext cx="2624" cy="274"/>
              </a:xfrm>
              <a:custGeom>
                <a:avLst/>
                <a:gdLst/>
                <a:ahLst/>
                <a:cxnLst>
                  <a:cxn ang="0">
                    <a:pos x="2624" y="274"/>
                  </a:cxn>
                  <a:cxn ang="0">
                    <a:pos x="2365" y="272"/>
                  </a:cxn>
                  <a:cxn ang="0">
                    <a:pos x="2365" y="0"/>
                  </a:cxn>
                  <a:cxn ang="0">
                    <a:pos x="0" y="2"/>
                  </a:cxn>
                  <a:cxn ang="0">
                    <a:pos x="0" y="242"/>
                  </a:cxn>
                </a:cxnLst>
                <a:rect l="0" t="0" r="r" b="b"/>
                <a:pathLst>
                  <a:path w="2624" h="274">
                    <a:moveTo>
                      <a:pt x="2624" y="274"/>
                    </a:moveTo>
                    <a:lnTo>
                      <a:pt x="2365" y="272"/>
                    </a:lnTo>
                    <a:lnTo>
                      <a:pt x="2365" y="0"/>
                    </a:lnTo>
                    <a:lnTo>
                      <a:pt x="0" y="2"/>
                    </a:lnTo>
                    <a:lnTo>
                      <a:pt x="0" y="24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5" name="Freeform 137"/>
              <p:cNvSpPr>
                <a:spLocks/>
              </p:cNvSpPr>
              <p:nvPr/>
            </p:nvSpPr>
            <p:spPr bwMode="auto">
              <a:xfrm>
                <a:off x="4032" y="1690"/>
                <a:ext cx="521" cy="68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0" y="0"/>
                  </a:cxn>
                  <a:cxn ang="0">
                    <a:pos x="520" y="680"/>
                  </a:cxn>
                </a:cxnLst>
                <a:rect l="0" t="0" r="r" b="b"/>
                <a:pathLst>
                  <a:path w="521" h="681">
                    <a:moveTo>
                      <a:pt x="0" y="0"/>
                    </a:moveTo>
                    <a:lnTo>
                      <a:pt x="520" y="0"/>
                    </a:lnTo>
                    <a:lnTo>
                      <a:pt x="520" y="68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66" name="Freeform 138"/>
              <p:cNvSpPr>
                <a:spLocks/>
              </p:cNvSpPr>
              <p:nvPr/>
            </p:nvSpPr>
            <p:spPr bwMode="auto">
              <a:xfrm>
                <a:off x="4548" y="2210"/>
                <a:ext cx="763" cy="47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60" y="0"/>
                  </a:cxn>
                  <a:cxn ang="0">
                    <a:pos x="763" y="470"/>
                  </a:cxn>
                </a:cxnLst>
                <a:rect l="0" t="0" r="r" b="b"/>
                <a:pathLst>
                  <a:path w="763" h="470">
                    <a:moveTo>
                      <a:pt x="0" y="0"/>
                    </a:moveTo>
                    <a:lnTo>
                      <a:pt x="760" y="0"/>
                    </a:lnTo>
                    <a:lnTo>
                      <a:pt x="763" y="470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2667" name="Group 139"/>
              <p:cNvGrpSpPr>
                <a:grpSpLocks/>
              </p:cNvGrpSpPr>
              <p:nvPr/>
            </p:nvGrpSpPr>
            <p:grpSpPr bwMode="auto">
              <a:xfrm>
                <a:off x="2460" y="1410"/>
                <a:ext cx="547" cy="330"/>
                <a:chOff x="2980" y="1242"/>
                <a:chExt cx="547" cy="330"/>
              </a:xfrm>
            </p:grpSpPr>
            <p:sp>
              <p:nvSpPr>
                <p:cNvPr id="1302668" name="Freeform 140"/>
                <p:cNvSpPr>
                  <a:spLocks/>
                </p:cNvSpPr>
                <p:nvPr/>
              </p:nvSpPr>
              <p:spPr bwMode="auto">
                <a:xfrm>
                  <a:off x="3382" y="1283"/>
                  <a:ext cx="145" cy="289"/>
                </a:xfrm>
                <a:custGeom>
                  <a:avLst/>
                  <a:gdLst/>
                  <a:ahLst/>
                  <a:cxnLst>
                    <a:cxn ang="0">
                      <a:pos x="144" y="48"/>
                    </a:cxn>
                    <a:cxn ang="0">
                      <a:pos x="144" y="240"/>
                    </a:cxn>
                    <a:cxn ang="0">
                      <a:pos x="0" y="288"/>
                    </a:cxn>
                    <a:cxn ang="0">
                      <a:pos x="0" y="0"/>
                    </a:cxn>
                    <a:cxn ang="0">
                      <a:pos x="144" y="48"/>
                    </a:cxn>
                  </a:cxnLst>
                  <a:rect l="0" t="0" r="r" b="b"/>
                  <a:pathLst>
                    <a:path w="145" h="289">
                      <a:moveTo>
                        <a:pt x="144" y="48"/>
                      </a:moveTo>
                      <a:lnTo>
                        <a:pt x="144" y="240"/>
                      </a:lnTo>
                      <a:lnTo>
                        <a:pt x="0" y="288"/>
                      </a:lnTo>
                      <a:lnTo>
                        <a:pt x="0" y="0"/>
                      </a:lnTo>
                      <a:lnTo>
                        <a:pt x="144" y="48"/>
                      </a:lnTo>
                    </a:path>
                  </a:pathLst>
                </a:custGeom>
                <a:solidFill>
                  <a:schemeClr val="bg1"/>
                </a:solidFill>
                <a:ln w="254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26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980" y="1242"/>
                  <a:ext cx="323" cy="190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400">
                      <a:solidFill>
                        <a:schemeClr val="tx1"/>
                      </a:solidFill>
                      <a:latin typeface="Verdana" charset="0"/>
                    </a:rPr>
                    <a:t>nop</a:t>
                  </a:r>
                </a:p>
              </p:txBody>
            </p:sp>
            <p:sp>
              <p:nvSpPr>
                <p:cNvPr id="1302670" name="Line 142"/>
                <p:cNvSpPr>
                  <a:spLocks noChangeShapeType="1"/>
                </p:cNvSpPr>
                <p:nvPr/>
              </p:nvSpPr>
              <p:spPr bwMode="auto">
                <a:xfrm>
                  <a:off x="3304" y="1347"/>
                  <a:ext cx="64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1302671" name="Freeform 143"/>
              <p:cNvSpPr>
                <a:spLocks/>
              </p:cNvSpPr>
              <p:nvPr/>
            </p:nvSpPr>
            <p:spPr bwMode="auto">
              <a:xfrm>
                <a:off x="437" y="1300"/>
                <a:ext cx="848" cy="903"/>
              </a:xfrm>
              <a:custGeom>
                <a:avLst/>
                <a:gdLst/>
                <a:ahLst/>
                <a:cxnLst>
                  <a:cxn ang="0">
                    <a:pos x="859" y="0"/>
                  </a:cxn>
                  <a:cxn ang="0">
                    <a:pos x="3" y="0"/>
                  </a:cxn>
                  <a:cxn ang="0">
                    <a:pos x="0" y="903"/>
                  </a:cxn>
                </a:cxnLst>
                <a:rect l="0" t="0" r="r" b="b"/>
                <a:pathLst>
                  <a:path w="859" h="903">
                    <a:moveTo>
                      <a:pt x="859" y="0"/>
                    </a:moveTo>
                    <a:lnTo>
                      <a:pt x="3" y="0"/>
                    </a:lnTo>
                    <a:lnTo>
                      <a:pt x="0" y="903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2" name="Freeform 144"/>
              <p:cNvSpPr>
                <a:spLocks/>
              </p:cNvSpPr>
              <p:nvPr/>
            </p:nvSpPr>
            <p:spPr bwMode="auto">
              <a:xfrm>
                <a:off x="1285" y="1300"/>
                <a:ext cx="1657" cy="13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688" y="0"/>
                  </a:cxn>
                  <a:cxn ang="0">
                    <a:pos x="1688" y="552"/>
                  </a:cxn>
                </a:cxnLst>
                <a:rect l="0" t="0" r="r" b="b"/>
                <a:pathLst>
                  <a:path w="1689" h="553">
                    <a:moveTo>
                      <a:pt x="0" y="0"/>
                    </a:moveTo>
                    <a:lnTo>
                      <a:pt x="1688" y="0"/>
                    </a:lnTo>
                    <a:lnTo>
                      <a:pt x="1688" y="55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3" name="Oval 145"/>
              <p:cNvSpPr>
                <a:spLocks noChangeArrowheads="1"/>
              </p:cNvSpPr>
              <p:nvPr/>
            </p:nvSpPr>
            <p:spPr bwMode="auto">
              <a:xfrm>
                <a:off x="1287" y="1286"/>
                <a:ext cx="32" cy="32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2674" name="Rectangle 146"/>
              <p:cNvSpPr>
                <a:spLocks noChangeArrowheads="1"/>
              </p:cNvSpPr>
              <p:nvPr/>
            </p:nvSpPr>
            <p:spPr bwMode="auto">
              <a:xfrm>
                <a:off x="1015" y="762"/>
                <a:ext cx="31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stall</a:t>
                </a:r>
              </a:p>
            </p:txBody>
          </p:sp>
          <p:sp>
            <p:nvSpPr>
              <p:cNvPr id="1302675" name="Line 147"/>
              <p:cNvSpPr>
                <a:spLocks noChangeShapeType="1"/>
              </p:cNvSpPr>
              <p:nvPr/>
            </p:nvSpPr>
            <p:spPr bwMode="auto">
              <a:xfrm>
                <a:off x="1304" y="912"/>
                <a:ext cx="0" cy="1432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2676" name="Text Box 148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2677" name="Text Box 149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2678" name="Text Box 150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2679" name="Text Box 151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</p:grpSp>
      <p:sp>
        <p:nvSpPr>
          <p:cNvPr id="1302680" name="Rectangle 152"/>
          <p:cNvSpPr>
            <a:spLocks noChangeArrowheads="1"/>
          </p:cNvSpPr>
          <p:nvPr/>
        </p:nvSpPr>
        <p:spPr bwMode="auto">
          <a:xfrm>
            <a:off x="2733675" y="5248275"/>
            <a:ext cx="38830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When does </a:t>
            </a:r>
            <a:r>
              <a:rPr lang="en-US" sz="2000" i="1" u="sng">
                <a:solidFill>
                  <a:schemeClr val="tx1"/>
                </a:solidFill>
                <a:latin typeface="Verdana" charset="0"/>
              </a:rPr>
              <a:t>this</a:t>
            </a:r>
            <a:r>
              <a:rPr lang="en-US" sz="2000" i="1">
                <a:solidFill>
                  <a:schemeClr val="tx1"/>
                </a:solidFill>
                <a:latin typeface="Verdana" charset="0"/>
              </a:rPr>
              <a:t> bypass help?</a:t>
            </a:r>
          </a:p>
        </p:txBody>
      </p:sp>
      <p:grpSp>
        <p:nvGrpSpPr>
          <p:cNvPr id="1302681" name="Group 153"/>
          <p:cNvGrpSpPr>
            <a:grpSpLocks/>
          </p:cNvGrpSpPr>
          <p:nvPr/>
        </p:nvGrpSpPr>
        <p:grpSpPr bwMode="auto">
          <a:xfrm>
            <a:off x="3111500" y="5638800"/>
            <a:ext cx="2667000" cy="838200"/>
            <a:chOff x="1960" y="3664"/>
            <a:chExt cx="1680" cy="528"/>
          </a:xfrm>
        </p:grpSpPr>
        <p:sp>
          <p:nvSpPr>
            <p:cNvPr id="1302682" name="Rectangle 154"/>
            <p:cNvSpPr>
              <a:spLocks noChangeArrowheads="1"/>
            </p:cNvSpPr>
            <p:nvPr/>
          </p:nvSpPr>
          <p:spPr bwMode="auto">
            <a:xfrm>
              <a:off x="2205" y="3713"/>
              <a:ext cx="1435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r1 </a:t>
              </a:r>
              <a:r>
                <a:rPr lang="en-US" sz="2000">
                  <a:solidFill>
                    <a:schemeClr val="accent1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M[r0 + 10]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r1 + 17</a:t>
              </a:r>
            </a:p>
          </p:txBody>
        </p:sp>
        <p:sp>
          <p:nvSpPr>
            <p:cNvPr id="1302683" name="Line 155"/>
            <p:cNvSpPr>
              <a:spLocks noChangeShapeType="1"/>
            </p:cNvSpPr>
            <p:nvPr/>
          </p:nvSpPr>
          <p:spPr bwMode="auto">
            <a:xfrm>
              <a:off x="1960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02684" name="Group 156"/>
          <p:cNvGrpSpPr>
            <a:grpSpLocks/>
          </p:cNvGrpSpPr>
          <p:nvPr/>
        </p:nvGrpSpPr>
        <p:grpSpPr bwMode="auto">
          <a:xfrm>
            <a:off x="6248400" y="5638800"/>
            <a:ext cx="2320925" cy="838200"/>
            <a:chOff x="3936" y="3664"/>
            <a:chExt cx="1462" cy="528"/>
          </a:xfrm>
        </p:grpSpPr>
        <p:sp>
          <p:nvSpPr>
            <p:cNvPr id="1302685" name="Rectangle 157"/>
            <p:cNvSpPr>
              <a:spLocks noChangeArrowheads="1"/>
            </p:cNvSpPr>
            <p:nvPr/>
          </p:nvSpPr>
          <p:spPr bwMode="auto">
            <a:xfrm>
              <a:off x="4141" y="3713"/>
              <a:ext cx="1257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chemeClr val="accent1"/>
                  </a:solidFill>
                  <a:latin typeface="Verdana" charset="0"/>
                </a:rPr>
                <a:t>JAL  500</a:t>
              </a:r>
            </a:p>
            <a:p>
              <a:pPr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r4 </a:t>
              </a:r>
              <a:r>
                <a:rPr lang="en-US" sz="2000">
                  <a:solidFill>
                    <a:srgbClr val="56127A"/>
                  </a:solidFill>
                  <a:latin typeface="Symbol" charset="2"/>
                </a:rPr>
                <a:t></a:t>
              </a:r>
              <a:r>
                <a:rPr lang="en-US" sz="2000">
                  <a:solidFill>
                    <a:srgbClr val="56127A"/>
                  </a:solidFill>
                  <a:latin typeface="Verdana" charset="0"/>
                </a:rPr>
                <a:t>r31 + 17</a:t>
              </a:r>
            </a:p>
          </p:txBody>
        </p:sp>
        <p:sp>
          <p:nvSpPr>
            <p:cNvPr id="1302686" name="Line 158"/>
            <p:cNvSpPr>
              <a:spLocks noChangeShapeType="1"/>
            </p:cNvSpPr>
            <p:nvPr/>
          </p:nvSpPr>
          <p:spPr bwMode="auto">
            <a:xfrm>
              <a:off x="3936" y="3664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02687" name="Text Box 159"/>
          <p:cNvSpPr txBox="1">
            <a:spLocks noChangeArrowheads="1"/>
          </p:cNvSpPr>
          <p:nvPr/>
        </p:nvSpPr>
        <p:spPr bwMode="auto">
          <a:xfrm>
            <a:off x="2143125" y="6283325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yes</a:t>
            </a:r>
          </a:p>
        </p:txBody>
      </p:sp>
      <p:sp>
        <p:nvSpPr>
          <p:cNvPr id="1302688" name="Text Box 160"/>
          <p:cNvSpPr txBox="1">
            <a:spLocks noChangeArrowheads="1"/>
          </p:cNvSpPr>
          <p:nvPr/>
        </p:nvSpPr>
        <p:spPr bwMode="auto">
          <a:xfrm>
            <a:off x="57245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  <p:sp>
        <p:nvSpPr>
          <p:cNvPr id="1302689" name="Text Box 161"/>
          <p:cNvSpPr txBox="1">
            <a:spLocks noChangeArrowheads="1"/>
          </p:cNvSpPr>
          <p:nvPr/>
        </p:nvSpPr>
        <p:spPr bwMode="auto">
          <a:xfrm>
            <a:off x="8061325" y="6283325"/>
            <a:ext cx="498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i="1">
                <a:solidFill>
                  <a:srgbClr val="FF0000"/>
                </a:solidFill>
                <a:latin typeface="Verdana" charset="0"/>
              </a:rPr>
              <a:t>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0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2680" grpId="0" autoUpdateAnimBg="0"/>
      <p:bldP spid="1302687" grpId="0" autoUpdateAnimBg="0"/>
      <p:bldP spid="1302688" grpId="0" autoUpdateAnimBg="0"/>
      <p:bldP spid="1302689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0C8E8-BC41-C543-9A3D-5F35E9F604D6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152400"/>
            <a:ext cx="7162800" cy="1054100"/>
          </a:xfrm>
          <a:noFill/>
          <a:ln/>
        </p:spPr>
        <p:txBody>
          <a:bodyPr lIns="90488" tIns="44450" rIns="90488" bIns="44450"/>
          <a:lstStyle/>
          <a:p>
            <a:pPr>
              <a:lnSpc>
                <a:spcPct val="95000"/>
              </a:lnSpc>
            </a:pPr>
            <a:r>
              <a:rPr lang="en-US"/>
              <a:t>The Bypass Signal</a:t>
            </a:r>
            <a:r>
              <a:rPr lang="en-US" i="1"/>
              <a:t/>
            </a:r>
            <a:br>
              <a:rPr lang="en-US" i="1"/>
            </a:br>
            <a:r>
              <a:rPr lang="en-US" sz="2000" i="1"/>
              <a:t>Deriving it from the Stall Signal</a:t>
            </a:r>
          </a:p>
        </p:txBody>
      </p:sp>
      <p:sp>
        <p:nvSpPr>
          <p:cNvPr id="1303555" name="Rectangle 3"/>
          <p:cNvSpPr>
            <a:spLocks noChangeArrowheads="1"/>
          </p:cNvSpPr>
          <p:nvPr/>
        </p:nvSpPr>
        <p:spPr bwMode="auto">
          <a:xfrm>
            <a:off x="652463" y="3675063"/>
            <a:ext cx="3619500" cy="4095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ASrc = (rs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.re1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303556" name="Rectangle 4"/>
          <p:cNvSpPr>
            <a:spLocks noChangeArrowheads="1"/>
          </p:cNvSpPr>
          <p:nvPr/>
        </p:nvSpPr>
        <p:spPr bwMode="auto">
          <a:xfrm>
            <a:off x="4910138" y="2308225"/>
            <a:ext cx="3624262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we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ALU, ALUi, LW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(ws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  JAL, JALR  	   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 		   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</p:txBody>
      </p:sp>
      <p:sp>
        <p:nvSpPr>
          <p:cNvPr id="1303557" name="Text Box 5"/>
          <p:cNvSpPr txBox="1">
            <a:spLocks noChangeArrowheads="1"/>
          </p:cNvSpPr>
          <p:nvPr/>
        </p:nvSpPr>
        <p:spPr bwMode="auto">
          <a:xfrm>
            <a:off x="593725" y="4235450"/>
            <a:ext cx="7481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No because only ALU and ALUi instructions can benefit from this bypass</a:t>
            </a:r>
          </a:p>
        </p:txBody>
      </p:sp>
      <p:sp>
        <p:nvSpPr>
          <p:cNvPr id="1303558" name="Text Box 6"/>
          <p:cNvSpPr txBox="1">
            <a:spLocks noChangeArrowheads="1"/>
          </p:cNvSpPr>
          <p:nvPr/>
        </p:nvSpPr>
        <p:spPr bwMode="auto">
          <a:xfrm>
            <a:off x="5419725" y="3694113"/>
            <a:ext cx="2090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Is this correct?</a:t>
            </a:r>
            <a:endParaRPr lang="en-US" sz="2000" b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3559" name="Text Box 7"/>
          <p:cNvSpPr txBox="1">
            <a:spLocks noChangeArrowheads="1"/>
          </p:cNvSpPr>
          <p:nvPr/>
        </p:nvSpPr>
        <p:spPr bwMode="auto">
          <a:xfrm>
            <a:off x="631825" y="4989513"/>
            <a:ext cx="681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Split we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E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 into two components: we-bypass, we-stall</a:t>
            </a:r>
            <a:endParaRPr lang="en-US" sz="2000" b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3560" name="Rectangle 8"/>
          <p:cNvSpPr>
            <a:spLocks noChangeArrowheads="1"/>
          </p:cNvSpPr>
          <p:nvPr/>
        </p:nvSpPr>
        <p:spPr bwMode="auto">
          <a:xfrm>
            <a:off x="682625" y="1357313"/>
            <a:ext cx="8140700" cy="78898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56127A"/>
                </a:solidFill>
                <a:latin typeface="Verdana" charset="0"/>
              </a:rPr>
              <a:t>stall = ( ((rs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).re1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</a:p>
          <a:p>
            <a:r>
              <a:rPr lang="en-US" sz="1800">
                <a:solidFill>
                  <a:srgbClr val="56127A"/>
                </a:solidFill>
                <a:latin typeface="Verdana" charset="0"/>
              </a:rPr>
              <a:t>           +((rt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).re2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 </a:t>
            </a:r>
          </a:p>
        </p:txBody>
      </p:sp>
      <p:sp>
        <p:nvSpPr>
          <p:cNvPr id="1303561" name="Rectangle 9"/>
          <p:cNvSpPr>
            <a:spLocks noChangeArrowheads="1"/>
          </p:cNvSpPr>
          <p:nvPr/>
        </p:nvSpPr>
        <p:spPr bwMode="auto">
          <a:xfrm>
            <a:off x="1506538" y="2320925"/>
            <a:ext cx="2752725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ws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rd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ALUi, LW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rt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JAL, JALR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R31</a:t>
            </a:r>
          </a:p>
        </p:txBody>
      </p:sp>
      <p:sp>
        <p:nvSpPr>
          <p:cNvPr id="1303562" name="Line 10"/>
          <p:cNvSpPr>
            <a:spLocks noChangeShapeType="1"/>
          </p:cNvSpPr>
          <p:nvPr/>
        </p:nvSpPr>
        <p:spPr bwMode="auto">
          <a:xfrm>
            <a:off x="1689100" y="1562100"/>
            <a:ext cx="1866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0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3555" grpId="0" animBg="1" autoUpdateAnimBg="0"/>
      <p:bldP spid="1303557" grpId="0" autoUpdateAnimBg="0"/>
      <p:bldP spid="1303558" grpId="0" autoUpdateAnimBg="0"/>
      <p:bldP spid="1303559" grpId="0" autoUpdateAnimBg="0"/>
      <p:bldP spid="13035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10138-387E-1A48-AD53-F7CB922C9F6B}" type="slidenum">
              <a:rPr lang="en-US"/>
              <a:pPr/>
              <a:t>33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4064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Bypass and Stall Signals</a:t>
            </a:r>
            <a:endParaRPr lang="en-US" sz="2000" i="1"/>
          </a:p>
        </p:txBody>
      </p:sp>
      <p:sp>
        <p:nvSpPr>
          <p:cNvPr id="1305603" name="Rectangle 3"/>
          <p:cNvSpPr>
            <a:spLocks noChangeArrowheads="1"/>
          </p:cNvSpPr>
          <p:nvPr/>
        </p:nvSpPr>
        <p:spPr bwMode="auto">
          <a:xfrm>
            <a:off x="592138" y="1901825"/>
            <a:ext cx="34036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we-bypass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ALU, ALUi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(ws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  ... 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  <a:p>
            <a:pPr>
              <a:spcBef>
                <a:spcPct val="0"/>
              </a:spcBef>
            </a:pPr>
            <a:endParaRPr lang="en-US" sz="1800">
              <a:solidFill>
                <a:srgbClr val="56127A"/>
              </a:solidFill>
              <a:latin typeface="Verdana" charset="0"/>
            </a:endParaRPr>
          </a:p>
        </p:txBody>
      </p:sp>
      <p:sp>
        <p:nvSpPr>
          <p:cNvPr id="1305604" name="Text Box 4"/>
          <p:cNvSpPr txBox="1">
            <a:spLocks noChangeArrowheads="1"/>
          </p:cNvSpPr>
          <p:nvPr/>
        </p:nvSpPr>
        <p:spPr bwMode="auto">
          <a:xfrm>
            <a:off x="560388" y="3487738"/>
            <a:ext cx="4703762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ASrc 	= 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we-bypass</a:t>
            </a:r>
            <a:r>
              <a:rPr lang="en-US" sz="1800" baseline="-25000">
                <a:solidFill>
                  <a:srgbClr val="FF0000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. re1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  <p:sp>
        <p:nvSpPr>
          <p:cNvPr id="1305605" name="Text Box 5"/>
          <p:cNvSpPr txBox="1">
            <a:spLocks noChangeArrowheads="1"/>
          </p:cNvSpPr>
          <p:nvPr/>
        </p:nvSpPr>
        <p:spPr bwMode="auto">
          <a:xfrm>
            <a:off x="365125" y="1382713"/>
            <a:ext cx="6818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Split we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E</a:t>
            </a:r>
            <a:r>
              <a:rPr lang="en-US" sz="2000">
                <a:solidFill>
                  <a:schemeClr val="tx1"/>
                </a:solidFill>
                <a:latin typeface="Verdana" charset="0"/>
              </a:rPr>
              <a:t> into two components: we-bypass, we-stall</a:t>
            </a:r>
            <a:endParaRPr lang="en-US" sz="2000" b="1">
              <a:solidFill>
                <a:schemeClr val="tx1"/>
              </a:solidFill>
              <a:latin typeface="Courier New" charset="0"/>
            </a:endParaRPr>
          </a:p>
        </p:txBody>
      </p:sp>
      <p:sp>
        <p:nvSpPr>
          <p:cNvPr id="1305606" name="Rectangle 6"/>
          <p:cNvSpPr>
            <a:spLocks noChangeArrowheads="1"/>
          </p:cNvSpPr>
          <p:nvPr/>
        </p:nvSpPr>
        <p:spPr bwMode="auto">
          <a:xfrm>
            <a:off x="558800" y="4138613"/>
            <a:ext cx="8509000" cy="12017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56127A"/>
                </a:solidFill>
                <a:latin typeface="Verdana" charset="0"/>
              </a:rPr>
              <a:t>stall     = 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</a:t>
            </a:r>
            <a:r>
              <a:rPr lang="en-US" sz="1800">
                <a:solidFill>
                  <a:srgbClr val="FF0000"/>
                </a:solidFill>
                <a:latin typeface="Verdana" charset="0"/>
              </a:rPr>
              <a:t>we-stall</a:t>
            </a:r>
            <a:r>
              <a:rPr lang="en-US" sz="1800" baseline="-25000">
                <a:solidFill>
                  <a:srgbClr val="FF0000"/>
                </a:solidFill>
                <a:latin typeface="Verdana" charset="0"/>
              </a:rPr>
              <a:t>E</a:t>
            </a:r>
            <a:r>
              <a:rPr lang="en-US" sz="180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+ </a:t>
            </a:r>
          </a:p>
          <a:p>
            <a:r>
              <a:rPr lang="en-US" sz="1800">
                <a:solidFill>
                  <a:schemeClr val="tx1"/>
                </a:solidFill>
                <a:latin typeface="Verdana" charset="0"/>
              </a:rPr>
              <a:t>			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 re1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r>
              <a:rPr lang="en-US" sz="1800">
                <a:solidFill>
                  <a:srgbClr val="56127A"/>
                </a:solidFill>
                <a:latin typeface="Verdana" charset="0"/>
              </a:rPr>
              <a:t>              +((rt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 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 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M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+ (rt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= ws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).we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W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). re2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                 </a:t>
            </a:r>
          </a:p>
        </p:txBody>
      </p:sp>
      <p:sp>
        <p:nvSpPr>
          <p:cNvPr id="1305607" name="Rectangle 7"/>
          <p:cNvSpPr>
            <a:spLocks noChangeArrowheads="1"/>
          </p:cNvSpPr>
          <p:nvPr/>
        </p:nvSpPr>
        <p:spPr bwMode="auto">
          <a:xfrm>
            <a:off x="4795838" y="1914525"/>
            <a:ext cx="3327400" cy="11969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we-stall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= </a:t>
            </a:r>
            <a:r>
              <a:rPr lang="en-US" sz="1800" i="1">
                <a:solidFill>
                  <a:srgbClr val="56127A"/>
                </a:solidFill>
                <a:latin typeface="Verdana" charset="0"/>
              </a:rPr>
              <a:t>Case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opcode</a:t>
            </a:r>
            <a:r>
              <a:rPr lang="en-US" sz="1800" baseline="-25000">
                <a:solidFill>
                  <a:srgbClr val="56127A"/>
                </a:solidFill>
                <a:latin typeface="Verdana" charset="0"/>
              </a:rPr>
              <a:t>E</a:t>
            </a:r>
            <a:endParaRPr lang="en-US" sz="1800">
              <a:solidFill>
                <a:srgbClr val="56127A"/>
              </a:solidFill>
              <a:latin typeface="Verdana" charset="0"/>
            </a:endParaRP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LW 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 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(ws 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 0)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      JAL, JALR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on</a:t>
            </a:r>
          </a:p>
          <a:p>
            <a:pPr lvl="1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  <a:latin typeface="Verdana" charset="0"/>
              </a:rPr>
              <a:t>... 		</a:t>
            </a:r>
            <a:r>
              <a:rPr lang="en-US" sz="1800">
                <a:solidFill>
                  <a:srgbClr val="56127A"/>
                </a:solidFill>
                <a:latin typeface="Symbol" charset="2"/>
              </a:rPr>
              <a:t></a:t>
            </a:r>
            <a:r>
              <a:rPr lang="en-US" sz="1800">
                <a:solidFill>
                  <a:srgbClr val="56127A"/>
                </a:solidFill>
                <a:latin typeface="Verdana" charset="0"/>
              </a:rPr>
              <a:t>off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89D36-F895-4447-98A4-B6885852FA62}" type="slidenum">
              <a:rPr lang="en-US"/>
              <a:pPr/>
              <a:t>34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92100" y="406400"/>
            <a:ext cx="7835900" cy="8128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Fully Bypassed Datapath</a:t>
            </a:r>
          </a:p>
        </p:txBody>
      </p:sp>
      <p:grpSp>
        <p:nvGrpSpPr>
          <p:cNvPr id="1306627" name="Group 3"/>
          <p:cNvGrpSpPr>
            <a:grpSpLocks/>
          </p:cNvGrpSpPr>
          <p:nvPr/>
        </p:nvGrpSpPr>
        <p:grpSpPr bwMode="auto">
          <a:xfrm>
            <a:off x="306388" y="1187450"/>
            <a:ext cx="8837612" cy="4121150"/>
            <a:chOff x="183" y="892"/>
            <a:chExt cx="5567" cy="2596"/>
          </a:xfrm>
        </p:grpSpPr>
        <p:sp>
          <p:nvSpPr>
            <p:cNvPr id="1306628" name="Freeform 4"/>
            <p:cNvSpPr>
              <a:spLocks/>
            </p:cNvSpPr>
            <p:nvPr/>
          </p:nvSpPr>
          <p:spPr bwMode="auto">
            <a:xfrm>
              <a:off x="2549" y="1984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29" name="Line 5"/>
            <p:cNvSpPr>
              <a:spLocks noChangeShapeType="1"/>
            </p:cNvSpPr>
            <p:nvPr/>
          </p:nvSpPr>
          <p:spPr bwMode="auto">
            <a:xfrm>
              <a:off x="2648" y="1672"/>
              <a:ext cx="0" cy="3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30" name="Text Box 6"/>
            <p:cNvSpPr txBox="1">
              <a:spLocks noChangeArrowheads="1"/>
            </p:cNvSpPr>
            <p:nvPr/>
          </p:nvSpPr>
          <p:spPr bwMode="auto">
            <a:xfrm>
              <a:off x="2246" y="1580"/>
              <a:ext cx="44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ASrc</a:t>
              </a:r>
            </a:p>
          </p:txBody>
        </p:sp>
        <p:grpSp>
          <p:nvGrpSpPr>
            <p:cNvPr id="1306631" name="Group 7"/>
            <p:cNvGrpSpPr>
              <a:grpSpLocks/>
            </p:cNvGrpSpPr>
            <p:nvPr/>
          </p:nvGrpSpPr>
          <p:grpSpPr bwMode="auto">
            <a:xfrm>
              <a:off x="1381" y="1416"/>
              <a:ext cx="4212" cy="1545"/>
              <a:chOff x="1438" y="1144"/>
              <a:chExt cx="4212" cy="1545"/>
            </a:xfrm>
          </p:grpSpPr>
          <p:grpSp>
            <p:nvGrpSpPr>
              <p:cNvPr id="1306632" name="Group 8"/>
              <p:cNvGrpSpPr>
                <a:grpSpLocks/>
              </p:cNvGrpSpPr>
              <p:nvPr/>
            </p:nvGrpSpPr>
            <p:grpSpPr bwMode="auto">
              <a:xfrm>
                <a:off x="3909" y="1144"/>
                <a:ext cx="221" cy="304"/>
                <a:chOff x="3909" y="1144"/>
                <a:chExt cx="221" cy="304"/>
              </a:xfrm>
            </p:grpSpPr>
            <p:sp>
              <p:nvSpPr>
                <p:cNvPr id="1306633" name="Rectangle 9"/>
                <p:cNvSpPr>
                  <a:spLocks noChangeArrowheads="1"/>
                </p:cNvSpPr>
                <p:nvPr/>
              </p:nvSpPr>
              <p:spPr bwMode="auto">
                <a:xfrm>
                  <a:off x="3965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4" name="Freeform 10"/>
                <p:cNvSpPr>
                  <a:spLocks/>
                </p:cNvSpPr>
                <p:nvPr/>
              </p:nvSpPr>
              <p:spPr bwMode="auto">
                <a:xfrm>
                  <a:off x="3998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35" name="Rectangle 11"/>
                <p:cNvSpPr>
                  <a:spLocks noChangeArrowheads="1"/>
                </p:cNvSpPr>
                <p:nvPr/>
              </p:nvSpPr>
              <p:spPr bwMode="auto">
                <a:xfrm>
                  <a:off x="3909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sp>
            <p:nvSpPr>
              <p:cNvPr id="1306636" name="Freeform 12"/>
              <p:cNvSpPr>
                <a:spLocks/>
              </p:cNvSpPr>
              <p:nvPr/>
            </p:nvSpPr>
            <p:spPr bwMode="auto">
              <a:xfrm>
                <a:off x="1438" y="1312"/>
                <a:ext cx="1905" cy="1377"/>
              </a:xfrm>
              <a:custGeom>
                <a:avLst/>
                <a:gdLst/>
                <a:ahLst/>
                <a:cxnLst>
                  <a:cxn ang="0">
                    <a:pos x="0" y="1376"/>
                  </a:cxn>
                  <a:cxn ang="0">
                    <a:pos x="0" y="0"/>
                  </a:cxn>
                  <a:cxn ang="0">
                    <a:pos x="520" y="0"/>
                  </a:cxn>
                  <a:cxn ang="0">
                    <a:pos x="1904" y="0"/>
                  </a:cxn>
                </a:cxnLst>
                <a:rect l="0" t="0" r="r" b="b"/>
                <a:pathLst>
                  <a:path w="1905" h="1377">
                    <a:moveTo>
                      <a:pt x="0" y="1376"/>
                    </a:moveTo>
                    <a:lnTo>
                      <a:pt x="0" y="0"/>
                    </a:lnTo>
                    <a:lnTo>
                      <a:pt x="520" y="0"/>
                    </a:lnTo>
                    <a:lnTo>
                      <a:pt x="1904" y="0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7" name="Line 13"/>
              <p:cNvSpPr>
                <a:spLocks noChangeShapeType="1"/>
              </p:cNvSpPr>
              <p:nvPr/>
            </p:nvSpPr>
            <p:spPr bwMode="auto">
              <a:xfrm>
                <a:off x="3470" y="1312"/>
                <a:ext cx="48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38" name="Line 14"/>
              <p:cNvSpPr>
                <a:spLocks noChangeShapeType="1"/>
              </p:cNvSpPr>
              <p:nvPr/>
            </p:nvSpPr>
            <p:spPr bwMode="auto">
              <a:xfrm>
                <a:off x="4094" y="1304"/>
                <a:ext cx="136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6639" name="Group 15"/>
              <p:cNvGrpSpPr>
                <a:grpSpLocks/>
              </p:cNvGrpSpPr>
              <p:nvPr/>
            </p:nvGrpSpPr>
            <p:grpSpPr bwMode="auto">
              <a:xfrm>
                <a:off x="3293" y="1144"/>
                <a:ext cx="221" cy="304"/>
                <a:chOff x="3293" y="1144"/>
                <a:chExt cx="221" cy="304"/>
              </a:xfrm>
            </p:grpSpPr>
            <p:sp>
              <p:nvSpPr>
                <p:cNvPr id="1306640" name="Rectangle 16"/>
                <p:cNvSpPr>
                  <a:spLocks noChangeArrowheads="1"/>
                </p:cNvSpPr>
                <p:nvPr/>
              </p:nvSpPr>
              <p:spPr bwMode="auto">
                <a:xfrm>
                  <a:off x="3341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1" name="Freeform 17"/>
                <p:cNvSpPr>
                  <a:spLocks/>
                </p:cNvSpPr>
                <p:nvPr/>
              </p:nvSpPr>
              <p:spPr bwMode="auto">
                <a:xfrm>
                  <a:off x="3374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2" name="Rectangle 18"/>
                <p:cNvSpPr>
                  <a:spLocks noChangeArrowheads="1"/>
                </p:cNvSpPr>
                <p:nvPr/>
              </p:nvSpPr>
              <p:spPr bwMode="auto">
                <a:xfrm>
                  <a:off x="3293" y="1207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  <p:grpSp>
            <p:nvGrpSpPr>
              <p:cNvPr id="1306643" name="Group 19"/>
              <p:cNvGrpSpPr>
                <a:grpSpLocks/>
              </p:cNvGrpSpPr>
              <p:nvPr/>
            </p:nvGrpSpPr>
            <p:grpSpPr bwMode="auto">
              <a:xfrm>
                <a:off x="5429" y="1144"/>
                <a:ext cx="221" cy="304"/>
                <a:chOff x="5429" y="1144"/>
                <a:chExt cx="221" cy="304"/>
              </a:xfrm>
            </p:grpSpPr>
            <p:sp>
              <p:nvSpPr>
                <p:cNvPr id="1306644" name="Rectangle 20"/>
                <p:cNvSpPr>
                  <a:spLocks noChangeArrowheads="1"/>
                </p:cNvSpPr>
                <p:nvPr/>
              </p:nvSpPr>
              <p:spPr bwMode="auto">
                <a:xfrm>
                  <a:off x="5477" y="1144"/>
                  <a:ext cx="109" cy="304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5" name="Freeform 21"/>
                <p:cNvSpPr>
                  <a:spLocks/>
                </p:cNvSpPr>
                <p:nvPr/>
              </p:nvSpPr>
              <p:spPr bwMode="auto">
                <a:xfrm>
                  <a:off x="5510" y="1398"/>
                  <a:ext cx="43" cy="44"/>
                </a:xfrm>
                <a:custGeom>
                  <a:avLst/>
                  <a:gdLst/>
                  <a:ahLst/>
                  <a:cxnLst>
                    <a:cxn ang="0">
                      <a:pos x="0" y="43"/>
                    </a:cxn>
                    <a:cxn ang="0">
                      <a:pos x="21" y="0"/>
                    </a:cxn>
                    <a:cxn ang="0">
                      <a:pos x="42" y="43"/>
                    </a:cxn>
                  </a:cxnLst>
                  <a:rect l="0" t="0" r="r" b="b"/>
                  <a:pathLst>
                    <a:path w="43" h="44">
                      <a:moveTo>
                        <a:pt x="0" y="43"/>
                      </a:moveTo>
                      <a:lnTo>
                        <a:pt x="21" y="0"/>
                      </a:lnTo>
                      <a:lnTo>
                        <a:pt x="42" y="43"/>
                      </a:lnTo>
                    </a:path>
                  </a:pathLst>
                </a:custGeom>
                <a:noFill/>
                <a:ln w="9525" cap="rnd" cmpd="sng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646" name="Rectangle 22"/>
                <p:cNvSpPr>
                  <a:spLocks noChangeArrowheads="1"/>
                </p:cNvSpPr>
                <p:nvPr/>
              </p:nvSpPr>
              <p:spPr bwMode="auto">
                <a:xfrm>
                  <a:off x="5429" y="1191"/>
                  <a:ext cx="221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chemeClr val="tx1"/>
                      </a:solidFill>
                      <a:latin typeface="Verdana" charset="0"/>
                    </a:rPr>
                    <a:t>IR</a:t>
                  </a:r>
                </a:p>
              </p:txBody>
            </p:sp>
          </p:grpSp>
        </p:grpSp>
        <p:sp>
          <p:nvSpPr>
            <p:cNvPr id="1306647" name="Freeform 23"/>
            <p:cNvSpPr>
              <a:spLocks/>
            </p:cNvSpPr>
            <p:nvPr/>
          </p:nvSpPr>
          <p:spPr bwMode="auto">
            <a:xfrm>
              <a:off x="1565" y="1768"/>
              <a:ext cx="3392" cy="712"/>
            </a:xfrm>
            <a:custGeom>
              <a:avLst/>
              <a:gdLst/>
              <a:ahLst/>
              <a:cxnLst>
                <a:cxn ang="0">
                  <a:pos x="3192" y="0"/>
                </a:cxn>
                <a:cxn ang="0">
                  <a:pos x="0" y="0"/>
                </a:cxn>
                <a:cxn ang="0">
                  <a:pos x="0" y="712"/>
                </a:cxn>
                <a:cxn ang="0">
                  <a:pos x="427" y="712"/>
                </a:cxn>
              </a:cxnLst>
              <a:rect l="0" t="0" r="r" b="b"/>
              <a:pathLst>
                <a:path w="3192" h="712">
                  <a:moveTo>
                    <a:pt x="3192" y="0"/>
                  </a:moveTo>
                  <a:lnTo>
                    <a:pt x="0" y="0"/>
                  </a:lnTo>
                  <a:lnTo>
                    <a:pt x="0" y="712"/>
                  </a:lnTo>
                  <a:lnTo>
                    <a:pt x="427" y="71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8" name="Freeform 24"/>
            <p:cNvSpPr>
              <a:spLocks/>
            </p:cNvSpPr>
            <p:nvPr/>
          </p:nvSpPr>
          <p:spPr bwMode="auto">
            <a:xfrm>
              <a:off x="2859" y="2629"/>
              <a:ext cx="1520" cy="39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84"/>
                </a:cxn>
                <a:cxn ang="0">
                  <a:pos x="816" y="384"/>
                </a:cxn>
              </a:cxnLst>
              <a:rect l="0" t="0" r="r" b="b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28575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49" name="Line 25"/>
            <p:cNvSpPr>
              <a:spLocks noChangeShapeType="1"/>
            </p:cNvSpPr>
            <p:nvPr/>
          </p:nvSpPr>
          <p:spPr bwMode="auto">
            <a:xfrm>
              <a:off x="3223" y="2664"/>
              <a:ext cx="3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0" name="Line 26"/>
            <p:cNvSpPr>
              <a:spLocks noChangeShapeType="1"/>
            </p:cNvSpPr>
            <p:nvPr/>
          </p:nvSpPr>
          <p:spPr bwMode="auto">
            <a:xfrm>
              <a:off x="3751" y="2504"/>
              <a:ext cx="6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1" name="Freeform 27"/>
            <p:cNvSpPr>
              <a:spLocks/>
            </p:cNvSpPr>
            <p:nvPr/>
          </p:nvSpPr>
          <p:spPr bwMode="auto">
            <a:xfrm>
              <a:off x="183" y="1192"/>
              <a:ext cx="481" cy="1201"/>
            </a:xfrm>
            <a:custGeom>
              <a:avLst/>
              <a:gdLst/>
              <a:ahLst/>
              <a:cxnLst>
                <a:cxn ang="0">
                  <a:pos x="480" y="0"/>
                </a:cxn>
                <a:cxn ang="0">
                  <a:pos x="0" y="0"/>
                </a:cxn>
                <a:cxn ang="0">
                  <a:pos x="0" y="1200"/>
                </a:cxn>
                <a:cxn ang="0">
                  <a:pos x="192" y="1200"/>
                </a:cxn>
              </a:cxnLst>
              <a:rect l="0" t="0" r="r" b="b"/>
              <a:pathLst>
                <a:path w="481" h="1201">
                  <a:moveTo>
                    <a:pt x="480" y="0"/>
                  </a:moveTo>
                  <a:lnTo>
                    <a:pt x="0" y="0"/>
                  </a:lnTo>
                  <a:lnTo>
                    <a:pt x="0" y="1200"/>
                  </a:lnTo>
                  <a:lnTo>
                    <a:pt x="192" y="120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2" name="Freeform 28"/>
            <p:cNvSpPr>
              <a:spLocks/>
            </p:cNvSpPr>
            <p:nvPr/>
          </p:nvSpPr>
          <p:spPr bwMode="auto">
            <a:xfrm>
              <a:off x="543" y="1760"/>
              <a:ext cx="217" cy="633"/>
            </a:xfrm>
            <a:custGeom>
              <a:avLst/>
              <a:gdLst/>
              <a:ahLst/>
              <a:cxnLst>
                <a:cxn ang="0">
                  <a:pos x="0" y="632"/>
                </a:cxn>
                <a:cxn ang="0">
                  <a:pos x="0" y="56"/>
                </a:cxn>
                <a:cxn ang="0">
                  <a:pos x="0" y="0"/>
                </a:cxn>
                <a:cxn ang="0">
                  <a:pos x="216" y="0"/>
                </a:cxn>
              </a:cxnLst>
              <a:rect l="0" t="0" r="r" b="b"/>
              <a:pathLst>
                <a:path w="21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1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3" name="Freeform 29"/>
            <p:cNvSpPr>
              <a:spLocks/>
            </p:cNvSpPr>
            <p:nvPr/>
          </p:nvSpPr>
          <p:spPr bwMode="auto">
            <a:xfrm>
              <a:off x="519" y="2392"/>
              <a:ext cx="193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4" y="0"/>
                </a:cxn>
                <a:cxn ang="0">
                  <a:pos x="192" y="0"/>
                </a:cxn>
              </a:cxnLst>
              <a:rect l="0" t="0" r="r" b="b"/>
              <a:pathLst>
                <a:path w="193" h="1">
                  <a:moveTo>
                    <a:pt x="0" y="0"/>
                  </a:moveTo>
                  <a:lnTo>
                    <a:pt x="144" y="0"/>
                  </a:lnTo>
                  <a:lnTo>
                    <a:pt x="192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4" name="Freeform 30"/>
            <p:cNvSpPr>
              <a:spLocks/>
            </p:cNvSpPr>
            <p:nvPr/>
          </p:nvSpPr>
          <p:spPr bwMode="auto">
            <a:xfrm>
              <a:off x="647" y="1192"/>
              <a:ext cx="433" cy="425"/>
            </a:xfrm>
            <a:custGeom>
              <a:avLst/>
              <a:gdLst/>
              <a:ahLst/>
              <a:cxnLst>
                <a:cxn ang="0">
                  <a:pos x="432" y="42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3" h="425">
                  <a:moveTo>
                    <a:pt x="432" y="42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5" name="Freeform 31"/>
            <p:cNvSpPr>
              <a:spLocks/>
            </p:cNvSpPr>
            <p:nvPr/>
          </p:nvSpPr>
          <p:spPr bwMode="auto">
            <a:xfrm>
              <a:off x="2173" y="2762"/>
              <a:ext cx="883" cy="246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611" y="238"/>
                </a:cxn>
                <a:cxn ang="0">
                  <a:pos x="611" y="6"/>
                </a:cxn>
                <a:cxn ang="0">
                  <a:pos x="883" y="0"/>
                </a:cxn>
              </a:cxnLst>
              <a:rect l="0" t="0" r="r" b="b"/>
              <a:pathLst>
                <a:path w="883" h="246">
                  <a:moveTo>
                    <a:pt x="0" y="246"/>
                  </a:moveTo>
                  <a:lnTo>
                    <a:pt x="611" y="238"/>
                  </a:lnTo>
                  <a:lnTo>
                    <a:pt x="611" y="6"/>
                  </a:lnTo>
                  <a:lnTo>
                    <a:pt x="883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6" name="Freeform 32"/>
            <p:cNvSpPr>
              <a:spLocks/>
            </p:cNvSpPr>
            <p:nvPr/>
          </p:nvSpPr>
          <p:spPr bwMode="auto">
            <a:xfrm>
              <a:off x="2745" y="2296"/>
              <a:ext cx="53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35" y="0"/>
                </a:cxn>
              </a:cxnLst>
              <a:rect l="0" t="0" r="r" b="b"/>
              <a:pathLst>
                <a:path w="535" h="1">
                  <a:moveTo>
                    <a:pt x="0" y="0"/>
                  </a:moveTo>
                  <a:lnTo>
                    <a:pt x="535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7" name="Freeform 33"/>
            <p:cNvSpPr>
              <a:spLocks/>
            </p:cNvSpPr>
            <p:nvPr/>
          </p:nvSpPr>
          <p:spPr bwMode="auto">
            <a:xfrm flipV="1">
              <a:off x="4872" y="2672"/>
              <a:ext cx="358" cy="4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6" y="0"/>
                </a:cxn>
              </a:cxnLst>
              <a:rect l="0" t="0" r="r" b="b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8" name="Freeform 34"/>
            <p:cNvSpPr>
              <a:spLocks/>
            </p:cNvSpPr>
            <p:nvPr/>
          </p:nvSpPr>
          <p:spPr bwMode="auto">
            <a:xfrm>
              <a:off x="4129" y="2513"/>
              <a:ext cx="1100" cy="7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8"/>
                </a:cxn>
                <a:cxn ang="0">
                  <a:pos x="843" y="728"/>
                </a:cxn>
                <a:cxn ang="0">
                  <a:pos x="841" y="399"/>
                </a:cxn>
                <a:cxn ang="0">
                  <a:pos x="1100" y="399"/>
                </a:cxn>
              </a:cxnLst>
              <a:rect l="0" t="0" r="r" b="b"/>
              <a:pathLst>
                <a:path w="1100" h="728">
                  <a:moveTo>
                    <a:pt x="0" y="0"/>
                  </a:moveTo>
                  <a:lnTo>
                    <a:pt x="0" y="728"/>
                  </a:lnTo>
                  <a:lnTo>
                    <a:pt x="843" y="728"/>
                  </a:lnTo>
                  <a:lnTo>
                    <a:pt x="841" y="399"/>
                  </a:lnTo>
                  <a:lnTo>
                    <a:pt x="1100" y="399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59" name="Freeform 35"/>
            <p:cNvSpPr>
              <a:spLocks/>
            </p:cNvSpPr>
            <p:nvPr/>
          </p:nvSpPr>
          <p:spPr bwMode="auto">
            <a:xfrm>
              <a:off x="1559" y="2584"/>
              <a:ext cx="4017" cy="801"/>
            </a:xfrm>
            <a:custGeom>
              <a:avLst/>
              <a:gdLst/>
              <a:ahLst/>
              <a:cxnLst>
                <a:cxn ang="0">
                  <a:pos x="3408" y="288"/>
                </a:cxn>
                <a:cxn ang="0">
                  <a:pos x="3616" y="288"/>
                </a:cxn>
                <a:cxn ang="0">
                  <a:pos x="3616" y="800"/>
                </a:cxn>
                <a:cxn ang="0">
                  <a:pos x="0" y="800"/>
                </a:cxn>
                <a:cxn ang="0">
                  <a:pos x="0" y="0"/>
                </a:cxn>
                <a:cxn ang="0">
                  <a:pos x="240" y="0"/>
                </a:cxn>
              </a:cxnLst>
              <a:rect l="0" t="0" r="r" b="b"/>
              <a:pathLst>
                <a:path w="3617" h="801">
                  <a:moveTo>
                    <a:pt x="3408" y="288"/>
                  </a:moveTo>
                  <a:lnTo>
                    <a:pt x="3616" y="288"/>
                  </a:lnTo>
                  <a:lnTo>
                    <a:pt x="3616" y="800"/>
                  </a:lnTo>
                  <a:lnTo>
                    <a:pt x="0" y="800"/>
                  </a:lnTo>
                  <a:lnTo>
                    <a:pt x="0" y="0"/>
                  </a:lnTo>
                  <a:lnTo>
                    <a:pt x="24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0" name="Oval 36"/>
            <p:cNvSpPr>
              <a:spLocks noChangeArrowheads="1"/>
            </p:cNvSpPr>
            <p:nvPr/>
          </p:nvSpPr>
          <p:spPr bwMode="auto">
            <a:xfrm>
              <a:off x="2843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661" name="Freeform 37"/>
            <p:cNvSpPr>
              <a:spLocks/>
            </p:cNvSpPr>
            <p:nvPr/>
          </p:nvSpPr>
          <p:spPr bwMode="auto">
            <a:xfrm>
              <a:off x="3061" y="2520"/>
              <a:ext cx="145" cy="289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62" name="Group 38"/>
            <p:cNvGrpSpPr>
              <a:grpSpLocks/>
            </p:cNvGrpSpPr>
            <p:nvPr/>
          </p:nvGrpSpPr>
          <p:grpSpPr bwMode="auto">
            <a:xfrm>
              <a:off x="334" y="2208"/>
              <a:ext cx="239" cy="369"/>
              <a:chOff x="391" y="2136"/>
              <a:chExt cx="239" cy="369"/>
            </a:xfrm>
          </p:grpSpPr>
          <p:sp>
            <p:nvSpPr>
              <p:cNvPr id="1306663" name="Rectangle 39"/>
              <p:cNvSpPr>
                <a:spLocks noChangeArrowheads="1"/>
              </p:cNvSpPr>
              <p:nvPr/>
            </p:nvSpPr>
            <p:spPr bwMode="auto">
              <a:xfrm>
                <a:off x="440" y="2136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4" name="Line 40"/>
              <p:cNvSpPr>
                <a:spLocks noChangeShapeType="1"/>
              </p:cNvSpPr>
              <p:nvPr/>
            </p:nvSpPr>
            <p:spPr bwMode="auto">
              <a:xfrm>
                <a:off x="584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5" name="Rectangle 41"/>
              <p:cNvSpPr>
                <a:spLocks noChangeArrowheads="1"/>
              </p:cNvSpPr>
              <p:nvPr/>
            </p:nvSpPr>
            <p:spPr bwMode="auto">
              <a:xfrm>
                <a:off x="391" y="2260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  <p:sp>
            <p:nvSpPr>
              <p:cNvPr id="1306666" name="Line 42"/>
              <p:cNvSpPr>
                <a:spLocks noChangeShapeType="1"/>
              </p:cNvSpPr>
              <p:nvPr/>
            </p:nvSpPr>
            <p:spPr bwMode="auto">
              <a:xfrm>
                <a:off x="392" y="2320"/>
                <a:ext cx="3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67" name="Freeform 43"/>
              <p:cNvSpPr>
                <a:spLocks/>
              </p:cNvSpPr>
              <p:nvPr/>
            </p:nvSpPr>
            <p:spPr bwMode="auto">
              <a:xfrm>
                <a:off x="480" y="2456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668" name="Line 44"/>
            <p:cNvSpPr>
              <a:spLocks noChangeShapeType="1"/>
            </p:cNvSpPr>
            <p:nvPr/>
          </p:nvSpPr>
          <p:spPr bwMode="auto">
            <a:xfrm>
              <a:off x="2599" y="2632"/>
              <a:ext cx="4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69" name="Group 45"/>
            <p:cNvGrpSpPr>
              <a:grpSpLocks/>
            </p:cNvGrpSpPr>
            <p:nvPr/>
          </p:nvGrpSpPr>
          <p:grpSpPr bwMode="auto">
            <a:xfrm>
              <a:off x="3254" y="2192"/>
              <a:ext cx="180" cy="306"/>
              <a:chOff x="3311" y="2120"/>
              <a:chExt cx="180" cy="306"/>
            </a:xfrm>
          </p:grpSpPr>
          <p:sp>
            <p:nvSpPr>
              <p:cNvPr id="1306670" name="Rectangle 46"/>
              <p:cNvSpPr>
                <a:spLocks noChangeArrowheads="1"/>
              </p:cNvSpPr>
              <p:nvPr/>
            </p:nvSpPr>
            <p:spPr bwMode="auto">
              <a:xfrm>
                <a:off x="3335" y="2120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1" name="Freeform 47"/>
              <p:cNvSpPr>
                <a:spLocks/>
              </p:cNvSpPr>
              <p:nvPr/>
            </p:nvSpPr>
            <p:spPr bwMode="auto">
              <a:xfrm>
                <a:off x="3368" y="2382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2" name="Rectangle 48"/>
              <p:cNvSpPr>
                <a:spLocks noChangeArrowheads="1"/>
              </p:cNvSpPr>
              <p:nvPr/>
            </p:nvSpPr>
            <p:spPr bwMode="auto">
              <a:xfrm>
                <a:off x="3311" y="2195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</a:t>
                </a:r>
              </a:p>
            </p:txBody>
          </p:sp>
        </p:grpSp>
        <p:grpSp>
          <p:nvGrpSpPr>
            <p:cNvPr id="1306673" name="Group 49"/>
            <p:cNvGrpSpPr>
              <a:grpSpLocks/>
            </p:cNvGrpSpPr>
            <p:nvPr/>
          </p:nvGrpSpPr>
          <p:grpSpPr bwMode="auto">
            <a:xfrm>
              <a:off x="3254" y="2528"/>
              <a:ext cx="180" cy="306"/>
              <a:chOff x="3311" y="2456"/>
              <a:chExt cx="180" cy="306"/>
            </a:xfrm>
          </p:grpSpPr>
          <p:sp>
            <p:nvSpPr>
              <p:cNvPr id="1306674" name="Rectangle 50"/>
              <p:cNvSpPr>
                <a:spLocks noChangeArrowheads="1"/>
              </p:cNvSpPr>
              <p:nvPr/>
            </p:nvSpPr>
            <p:spPr bwMode="auto">
              <a:xfrm>
                <a:off x="3335" y="24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5" name="Freeform 51"/>
              <p:cNvSpPr>
                <a:spLocks/>
              </p:cNvSpPr>
              <p:nvPr/>
            </p:nvSpPr>
            <p:spPr bwMode="auto">
              <a:xfrm>
                <a:off x="3368" y="27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6" name="Rectangle 52"/>
              <p:cNvSpPr>
                <a:spLocks noChangeArrowheads="1"/>
              </p:cNvSpPr>
              <p:nvPr/>
            </p:nvSpPr>
            <p:spPr bwMode="auto">
              <a:xfrm>
                <a:off x="3311" y="2539"/>
                <a:ext cx="180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B</a:t>
                </a:r>
              </a:p>
            </p:txBody>
          </p:sp>
        </p:grpSp>
        <p:grpSp>
          <p:nvGrpSpPr>
            <p:cNvPr id="1306677" name="Group 53"/>
            <p:cNvGrpSpPr>
              <a:grpSpLocks/>
            </p:cNvGrpSpPr>
            <p:nvPr/>
          </p:nvGrpSpPr>
          <p:grpSpPr bwMode="auto">
            <a:xfrm>
              <a:off x="3278" y="2864"/>
              <a:ext cx="109" cy="304"/>
              <a:chOff x="3335" y="2792"/>
              <a:chExt cx="109" cy="304"/>
            </a:xfrm>
          </p:grpSpPr>
          <p:sp>
            <p:nvSpPr>
              <p:cNvPr id="1306678" name="Rectangle 54"/>
              <p:cNvSpPr>
                <a:spLocks noChangeArrowheads="1"/>
              </p:cNvSpPr>
              <p:nvPr/>
            </p:nvSpPr>
            <p:spPr bwMode="auto">
              <a:xfrm>
                <a:off x="3335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79" name="Freeform 55"/>
              <p:cNvSpPr>
                <a:spLocks/>
              </p:cNvSpPr>
              <p:nvPr/>
            </p:nvSpPr>
            <p:spPr bwMode="auto">
              <a:xfrm>
                <a:off x="3368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680" name="Group 56"/>
            <p:cNvGrpSpPr>
              <a:grpSpLocks/>
            </p:cNvGrpSpPr>
            <p:nvPr/>
          </p:nvGrpSpPr>
          <p:grpSpPr bwMode="auto">
            <a:xfrm>
              <a:off x="3878" y="2360"/>
              <a:ext cx="173" cy="306"/>
              <a:chOff x="3935" y="2288"/>
              <a:chExt cx="173" cy="306"/>
            </a:xfrm>
          </p:grpSpPr>
          <p:sp>
            <p:nvSpPr>
              <p:cNvPr id="1306681" name="Rectangle 57"/>
              <p:cNvSpPr>
                <a:spLocks noChangeArrowheads="1"/>
              </p:cNvSpPr>
              <p:nvPr/>
            </p:nvSpPr>
            <p:spPr bwMode="auto">
              <a:xfrm>
                <a:off x="3959" y="2288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2" name="Freeform 58"/>
              <p:cNvSpPr>
                <a:spLocks/>
              </p:cNvSpPr>
              <p:nvPr/>
            </p:nvSpPr>
            <p:spPr bwMode="auto">
              <a:xfrm>
                <a:off x="3992" y="2550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3" name="Rectangle 59"/>
              <p:cNvSpPr>
                <a:spLocks noChangeArrowheads="1"/>
              </p:cNvSpPr>
              <p:nvPr/>
            </p:nvSpPr>
            <p:spPr bwMode="auto">
              <a:xfrm>
                <a:off x="3935" y="2363"/>
                <a:ext cx="173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Y</a:t>
                </a:r>
              </a:p>
            </p:txBody>
          </p:sp>
        </p:grpSp>
        <p:grpSp>
          <p:nvGrpSpPr>
            <p:cNvPr id="1306684" name="Group 60"/>
            <p:cNvGrpSpPr>
              <a:grpSpLocks/>
            </p:cNvGrpSpPr>
            <p:nvPr/>
          </p:nvGrpSpPr>
          <p:grpSpPr bwMode="auto">
            <a:xfrm>
              <a:off x="3894" y="2864"/>
              <a:ext cx="109" cy="304"/>
              <a:chOff x="3951" y="2792"/>
              <a:chExt cx="109" cy="304"/>
            </a:xfrm>
          </p:grpSpPr>
          <p:sp>
            <p:nvSpPr>
              <p:cNvPr id="1306685" name="Rectangle 61"/>
              <p:cNvSpPr>
                <a:spLocks noChangeArrowheads="1"/>
              </p:cNvSpPr>
              <p:nvPr/>
            </p:nvSpPr>
            <p:spPr bwMode="auto">
              <a:xfrm>
                <a:off x="3951" y="2792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6" name="Freeform 62"/>
              <p:cNvSpPr>
                <a:spLocks/>
              </p:cNvSpPr>
              <p:nvPr/>
            </p:nvSpPr>
            <p:spPr bwMode="auto">
              <a:xfrm>
                <a:off x="3984" y="3046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687" name="Group 63"/>
            <p:cNvGrpSpPr>
              <a:grpSpLocks/>
            </p:cNvGrpSpPr>
            <p:nvPr/>
          </p:nvGrpSpPr>
          <p:grpSpPr bwMode="auto">
            <a:xfrm>
              <a:off x="5363" y="2728"/>
              <a:ext cx="192" cy="306"/>
              <a:chOff x="5420" y="2656"/>
              <a:chExt cx="192" cy="306"/>
            </a:xfrm>
          </p:grpSpPr>
          <p:sp>
            <p:nvSpPr>
              <p:cNvPr id="1306688" name="Line 64"/>
              <p:cNvSpPr>
                <a:spLocks noChangeShapeType="1"/>
              </p:cNvSpPr>
              <p:nvPr/>
            </p:nvSpPr>
            <p:spPr bwMode="auto">
              <a:xfrm flipH="1">
                <a:off x="5420" y="2800"/>
                <a:ext cx="56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89" name="Rectangle 65"/>
              <p:cNvSpPr>
                <a:spLocks noChangeArrowheads="1"/>
              </p:cNvSpPr>
              <p:nvPr/>
            </p:nvSpPr>
            <p:spPr bwMode="auto">
              <a:xfrm>
                <a:off x="5471" y="2656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0" name="Freeform 66"/>
              <p:cNvSpPr>
                <a:spLocks/>
              </p:cNvSpPr>
              <p:nvPr/>
            </p:nvSpPr>
            <p:spPr bwMode="auto">
              <a:xfrm>
                <a:off x="5504" y="2918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solidFill>
                <a:schemeClr val="accent1"/>
              </a:solidFill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1" name="Rectangle 67"/>
              <p:cNvSpPr>
                <a:spLocks noChangeArrowheads="1"/>
              </p:cNvSpPr>
              <p:nvPr/>
            </p:nvSpPr>
            <p:spPr bwMode="auto">
              <a:xfrm>
                <a:off x="5431" y="2723"/>
                <a:ext cx="181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</a:t>
                </a:r>
              </a:p>
            </p:txBody>
          </p:sp>
        </p:grpSp>
        <p:sp>
          <p:nvSpPr>
            <p:cNvPr id="1306692" name="Rectangle 68"/>
            <p:cNvSpPr>
              <a:spLocks noChangeArrowheads="1"/>
            </p:cNvSpPr>
            <p:nvPr/>
          </p:nvSpPr>
          <p:spPr bwMode="auto">
            <a:xfrm>
              <a:off x="3190" y="3147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MD1</a:t>
              </a:r>
            </a:p>
          </p:txBody>
        </p:sp>
        <p:sp>
          <p:nvSpPr>
            <p:cNvPr id="1306693" name="Rectangle 69"/>
            <p:cNvSpPr>
              <a:spLocks noChangeArrowheads="1"/>
            </p:cNvSpPr>
            <p:nvPr/>
          </p:nvSpPr>
          <p:spPr bwMode="auto">
            <a:xfrm>
              <a:off x="3806" y="3155"/>
              <a:ext cx="330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MD2</a:t>
              </a:r>
            </a:p>
          </p:txBody>
        </p:sp>
        <p:sp>
          <p:nvSpPr>
            <p:cNvPr id="1306694" name="Line 70"/>
            <p:cNvSpPr>
              <a:spLocks noChangeShapeType="1"/>
            </p:cNvSpPr>
            <p:nvPr/>
          </p:nvSpPr>
          <p:spPr bwMode="auto">
            <a:xfrm>
              <a:off x="3135" y="2788"/>
              <a:ext cx="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695" name="Group 71"/>
            <p:cNvGrpSpPr>
              <a:grpSpLocks/>
            </p:cNvGrpSpPr>
            <p:nvPr/>
          </p:nvGrpSpPr>
          <p:grpSpPr bwMode="auto">
            <a:xfrm>
              <a:off x="676" y="2293"/>
              <a:ext cx="566" cy="596"/>
              <a:chOff x="733" y="2221"/>
              <a:chExt cx="566" cy="596"/>
            </a:xfrm>
          </p:grpSpPr>
          <p:sp>
            <p:nvSpPr>
              <p:cNvPr id="1306696" name="Rectangle 72"/>
              <p:cNvSpPr>
                <a:spLocks noChangeArrowheads="1"/>
              </p:cNvSpPr>
              <p:nvPr/>
            </p:nvSpPr>
            <p:spPr bwMode="auto">
              <a:xfrm>
                <a:off x="775" y="2223"/>
                <a:ext cx="472" cy="584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697" name="Rectangle 73"/>
              <p:cNvSpPr>
                <a:spLocks noChangeArrowheads="1"/>
              </p:cNvSpPr>
              <p:nvPr/>
            </p:nvSpPr>
            <p:spPr bwMode="auto">
              <a:xfrm>
                <a:off x="734" y="2221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698" name="Rectangle 74"/>
              <p:cNvSpPr>
                <a:spLocks noChangeArrowheads="1"/>
              </p:cNvSpPr>
              <p:nvPr/>
            </p:nvSpPr>
            <p:spPr bwMode="auto">
              <a:xfrm>
                <a:off x="992" y="2335"/>
                <a:ext cx="289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</p:txBody>
          </p:sp>
          <p:sp>
            <p:nvSpPr>
              <p:cNvPr id="1306699" name="Rectangle 75"/>
              <p:cNvSpPr>
                <a:spLocks noChangeArrowheads="1"/>
              </p:cNvSpPr>
              <p:nvPr/>
            </p:nvSpPr>
            <p:spPr bwMode="auto">
              <a:xfrm>
                <a:off x="733" y="2493"/>
                <a:ext cx="566" cy="324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Inst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</p:grpSp>
        <p:grpSp>
          <p:nvGrpSpPr>
            <p:cNvPr id="1306700" name="Group 76"/>
            <p:cNvGrpSpPr>
              <a:grpSpLocks/>
            </p:cNvGrpSpPr>
            <p:nvPr/>
          </p:nvGrpSpPr>
          <p:grpSpPr bwMode="auto">
            <a:xfrm>
              <a:off x="469" y="1397"/>
              <a:ext cx="601" cy="411"/>
              <a:chOff x="526" y="1325"/>
              <a:chExt cx="601" cy="411"/>
            </a:xfrm>
          </p:grpSpPr>
          <p:sp>
            <p:nvSpPr>
              <p:cNvPr id="1306701" name="Rectangle 77"/>
              <p:cNvSpPr>
                <a:spLocks noChangeArrowheads="1"/>
              </p:cNvSpPr>
              <p:nvPr/>
            </p:nvSpPr>
            <p:spPr bwMode="auto">
              <a:xfrm>
                <a:off x="526" y="1325"/>
                <a:ext cx="29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0x4</a:t>
                </a:r>
              </a:p>
            </p:txBody>
          </p:sp>
          <p:sp>
            <p:nvSpPr>
              <p:cNvPr id="1306702" name="Freeform 78"/>
              <p:cNvSpPr>
                <a:spLocks/>
              </p:cNvSpPr>
              <p:nvPr/>
            </p:nvSpPr>
            <p:spPr bwMode="auto">
              <a:xfrm>
                <a:off x="823" y="1351"/>
                <a:ext cx="241" cy="3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60"/>
                  </a:cxn>
                  <a:cxn ang="0">
                    <a:pos x="48" y="192"/>
                  </a:cxn>
                  <a:cxn ang="0">
                    <a:pos x="0" y="224"/>
                  </a:cxn>
                  <a:cxn ang="0">
                    <a:pos x="0" y="384"/>
                  </a:cxn>
                  <a:cxn ang="0">
                    <a:pos x="240" y="288"/>
                  </a:cxn>
                  <a:cxn ang="0">
                    <a:pos x="240" y="96"/>
                  </a:cxn>
                  <a:cxn ang="0">
                    <a:pos x="0" y="0"/>
                  </a:cxn>
                </a:cxnLst>
                <a:rect l="0" t="0" r="r" b="b"/>
                <a:pathLst>
                  <a:path w="241" h="385">
                    <a:moveTo>
                      <a:pt x="0" y="0"/>
                    </a:moveTo>
                    <a:lnTo>
                      <a:pt x="0" y="160"/>
                    </a:lnTo>
                    <a:lnTo>
                      <a:pt x="48" y="192"/>
                    </a:lnTo>
                    <a:lnTo>
                      <a:pt x="0" y="224"/>
                    </a:lnTo>
                    <a:lnTo>
                      <a:pt x="0" y="384"/>
                    </a:lnTo>
                    <a:lnTo>
                      <a:pt x="240" y="288"/>
                    </a:lnTo>
                    <a:lnTo>
                      <a:pt x="240" y="96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3" name="Line 79"/>
              <p:cNvSpPr>
                <a:spLocks noChangeShapeType="1"/>
              </p:cNvSpPr>
              <p:nvPr/>
            </p:nvSpPr>
            <p:spPr bwMode="auto">
              <a:xfrm>
                <a:off x="779" y="1399"/>
                <a:ext cx="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4" name="Rectangle 80"/>
              <p:cNvSpPr>
                <a:spLocks noChangeArrowheads="1"/>
              </p:cNvSpPr>
              <p:nvPr/>
            </p:nvSpPr>
            <p:spPr bwMode="auto">
              <a:xfrm>
                <a:off x="829" y="1469"/>
                <a:ext cx="268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chemeClr val="tx1"/>
                    </a:solidFill>
                    <a:latin typeface="Verdana" charset="0"/>
                  </a:rPr>
                  <a:t>Add</a:t>
                </a:r>
              </a:p>
            </p:txBody>
          </p:sp>
          <p:sp>
            <p:nvSpPr>
              <p:cNvPr id="1306705" name="Line 81"/>
              <p:cNvSpPr>
                <a:spLocks noChangeShapeType="1"/>
              </p:cNvSpPr>
              <p:nvPr/>
            </p:nvSpPr>
            <p:spPr bwMode="auto">
              <a:xfrm>
                <a:off x="1071" y="1551"/>
                <a:ext cx="5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706" name="Group 82"/>
            <p:cNvGrpSpPr>
              <a:grpSpLocks/>
            </p:cNvGrpSpPr>
            <p:nvPr/>
          </p:nvGrpSpPr>
          <p:grpSpPr bwMode="auto">
            <a:xfrm>
              <a:off x="1181" y="2335"/>
              <a:ext cx="221" cy="304"/>
              <a:chOff x="1238" y="2263"/>
              <a:chExt cx="221" cy="304"/>
            </a:xfrm>
          </p:grpSpPr>
          <p:sp>
            <p:nvSpPr>
              <p:cNvPr id="1306707" name="Line 83"/>
              <p:cNvSpPr>
                <a:spLocks noChangeShapeType="1"/>
              </p:cNvSpPr>
              <p:nvPr/>
            </p:nvSpPr>
            <p:spPr bwMode="auto">
              <a:xfrm>
                <a:off x="1256" y="2424"/>
                <a:ext cx="182" cy="1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8" name="Rectangle 84"/>
              <p:cNvSpPr>
                <a:spLocks noChangeArrowheads="1"/>
              </p:cNvSpPr>
              <p:nvPr/>
            </p:nvSpPr>
            <p:spPr bwMode="auto">
              <a:xfrm>
                <a:off x="1293" y="2263"/>
                <a:ext cx="109" cy="304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09" name="Freeform 85"/>
              <p:cNvSpPr>
                <a:spLocks/>
              </p:cNvSpPr>
              <p:nvPr/>
            </p:nvSpPr>
            <p:spPr bwMode="auto">
              <a:xfrm>
                <a:off x="1326" y="2517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10" name="Rectangle 86"/>
              <p:cNvSpPr>
                <a:spLocks noChangeArrowheads="1"/>
              </p:cNvSpPr>
              <p:nvPr/>
            </p:nvSpPr>
            <p:spPr bwMode="auto">
              <a:xfrm>
                <a:off x="1238" y="2330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</p:grpSp>
        <p:sp>
          <p:nvSpPr>
            <p:cNvPr id="1306711" name="Freeform 87"/>
            <p:cNvSpPr>
              <a:spLocks/>
            </p:cNvSpPr>
            <p:nvPr/>
          </p:nvSpPr>
          <p:spPr bwMode="auto">
            <a:xfrm>
              <a:off x="3562" y="2335"/>
              <a:ext cx="250" cy="3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0"/>
                </a:cxn>
                <a:cxn ang="0">
                  <a:pos x="50" y="192"/>
                </a:cxn>
                <a:cxn ang="0">
                  <a:pos x="0" y="224"/>
                </a:cxn>
                <a:cxn ang="0">
                  <a:pos x="0" y="384"/>
                </a:cxn>
                <a:cxn ang="0">
                  <a:pos x="249" y="288"/>
                </a:cxn>
                <a:cxn ang="0">
                  <a:pos x="249" y="96"/>
                </a:cxn>
                <a:cxn ang="0">
                  <a:pos x="0" y="0"/>
                </a:cxn>
              </a:cxnLst>
              <a:rect l="0" t="0" r="r" b="b"/>
              <a:pathLst>
                <a:path w="250" h="385">
                  <a:moveTo>
                    <a:pt x="0" y="0"/>
                  </a:moveTo>
                  <a:lnTo>
                    <a:pt x="0" y="160"/>
                  </a:lnTo>
                  <a:lnTo>
                    <a:pt x="50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9" y="288"/>
                  </a:lnTo>
                  <a:lnTo>
                    <a:pt x="249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12" name="Rectangle 88"/>
            <p:cNvSpPr>
              <a:spLocks noChangeArrowheads="1"/>
            </p:cNvSpPr>
            <p:nvPr/>
          </p:nvSpPr>
          <p:spPr bwMode="auto">
            <a:xfrm>
              <a:off x="3570" y="2445"/>
              <a:ext cx="272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chemeClr val="tx1"/>
                  </a:solidFill>
                  <a:latin typeface="Verdana" charset="0"/>
                </a:rPr>
                <a:t>ALU</a:t>
              </a:r>
            </a:p>
          </p:txBody>
        </p:sp>
        <p:sp>
          <p:nvSpPr>
            <p:cNvPr id="1306713" name="Freeform 89"/>
            <p:cNvSpPr>
              <a:spLocks/>
            </p:cNvSpPr>
            <p:nvPr/>
          </p:nvSpPr>
          <p:spPr bwMode="auto">
            <a:xfrm>
              <a:off x="5223" y="2665"/>
              <a:ext cx="145" cy="326"/>
            </a:xfrm>
            <a:custGeom>
              <a:avLst/>
              <a:gdLst/>
              <a:ahLst/>
              <a:cxnLst>
                <a:cxn ang="0">
                  <a:pos x="144" y="41"/>
                </a:cxn>
                <a:cxn ang="0">
                  <a:pos x="144" y="284"/>
                </a:cxn>
                <a:cxn ang="0">
                  <a:pos x="0" y="325"/>
                </a:cxn>
                <a:cxn ang="0">
                  <a:pos x="0" y="0"/>
                </a:cxn>
                <a:cxn ang="0">
                  <a:pos x="144" y="41"/>
                </a:cxn>
              </a:cxnLst>
              <a:rect l="0" t="0" r="r" b="b"/>
              <a:pathLst>
                <a:path w="145" h="326">
                  <a:moveTo>
                    <a:pt x="144" y="41"/>
                  </a:moveTo>
                  <a:lnTo>
                    <a:pt x="144" y="284"/>
                  </a:lnTo>
                  <a:lnTo>
                    <a:pt x="0" y="325"/>
                  </a:lnTo>
                  <a:lnTo>
                    <a:pt x="0" y="0"/>
                  </a:lnTo>
                  <a:lnTo>
                    <a:pt x="144" y="41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14" name="Group 90"/>
            <p:cNvGrpSpPr>
              <a:grpSpLocks/>
            </p:cNvGrpSpPr>
            <p:nvPr/>
          </p:nvGrpSpPr>
          <p:grpSpPr bwMode="auto">
            <a:xfrm>
              <a:off x="1383" y="2200"/>
              <a:ext cx="441" cy="769"/>
              <a:chOff x="1383" y="2200"/>
              <a:chExt cx="817" cy="769"/>
            </a:xfrm>
          </p:grpSpPr>
          <p:sp>
            <p:nvSpPr>
              <p:cNvPr id="1306715" name="Freeform 91"/>
              <p:cNvSpPr>
                <a:spLocks/>
              </p:cNvSpPr>
              <p:nvPr/>
            </p:nvSpPr>
            <p:spPr bwMode="auto">
              <a:xfrm>
                <a:off x="1383" y="2296"/>
                <a:ext cx="817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16" y="0"/>
                  </a:cxn>
                </a:cxnLst>
                <a:rect l="0" t="0" r="r" b="b"/>
                <a:pathLst>
                  <a:path w="817" h="1">
                    <a:moveTo>
                      <a:pt x="0" y="0"/>
                    </a:moveTo>
                    <a:lnTo>
                      <a:pt x="816" y="0"/>
                    </a:lnTo>
                  </a:path>
                </a:pathLst>
              </a:custGeom>
              <a:noFill/>
              <a:ln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306716" name="Group 92"/>
              <p:cNvGrpSpPr>
                <a:grpSpLocks/>
              </p:cNvGrpSpPr>
              <p:nvPr/>
            </p:nvGrpSpPr>
            <p:grpSpPr bwMode="auto">
              <a:xfrm>
                <a:off x="1383" y="2200"/>
                <a:ext cx="817" cy="769"/>
                <a:chOff x="1383" y="2200"/>
                <a:chExt cx="817" cy="769"/>
              </a:xfrm>
            </p:grpSpPr>
            <p:sp>
              <p:nvSpPr>
                <p:cNvPr id="1306717" name="Freeform 93"/>
                <p:cNvSpPr>
                  <a:spLocks/>
                </p:cNvSpPr>
                <p:nvPr/>
              </p:nvSpPr>
              <p:spPr bwMode="auto">
                <a:xfrm>
                  <a:off x="1383" y="2200"/>
                  <a:ext cx="817" cy="193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0" y="0"/>
                    </a:cxn>
                    <a:cxn ang="0">
                      <a:pos x="816" y="0"/>
                    </a:cxn>
                  </a:cxnLst>
                  <a:rect l="0" t="0" r="r" b="b"/>
                  <a:pathLst>
                    <a:path w="817" h="193">
                      <a:moveTo>
                        <a:pt x="0" y="192"/>
                      </a:moveTo>
                      <a:lnTo>
                        <a:pt x="0" y="0"/>
                      </a:lnTo>
                      <a:lnTo>
                        <a:pt x="816" y="0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18" name="Freeform 94"/>
                <p:cNvSpPr>
                  <a:spLocks/>
                </p:cNvSpPr>
                <p:nvPr/>
              </p:nvSpPr>
              <p:spPr bwMode="auto">
                <a:xfrm>
                  <a:off x="1383" y="2392"/>
                  <a:ext cx="817" cy="57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384"/>
                    </a:cxn>
                    <a:cxn ang="0">
                      <a:pos x="816" y="384"/>
                    </a:cxn>
                  </a:cxnLst>
                  <a:rect l="0" t="0" r="r" b="b"/>
                  <a:pathLst>
                    <a:path w="817" h="385">
                      <a:moveTo>
                        <a:pt x="0" y="0"/>
                      </a:moveTo>
                      <a:lnTo>
                        <a:pt x="0" y="384"/>
                      </a:lnTo>
                      <a:lnTo>
                        <a:pt x="816" y="384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06719" name="Group 95"/>
            <p:cNvGrpSpPr>
              <a:grpSpLocks/>
            </p:cNvGrpSpPr>
            <p:nvPr/>
          </p:nvGrpSpPr>
          <p:grpSpPr bwMode="auto">
            <a:xfrm>
              <a:off x="1816" y="2841"/>
              <a:ext cx="375" cy="286"/>
              <a:chOff x="1816" y="2841"/>
              <a:chExt cx="375" cy="286"/>
            </a:xfrm>
          </p:grpSpPr>
          <p:sp>
            <p:nvSpPr>
              <p:cNvPr id="1306720" name="Rectangle 96"/>
              <p:cNvSpPr>
                <a:spLocks noChangeArrowheads="1"/>
              </p:cNvSpPr>
              <p:nvPr/>
            </p:nvSpPr>
            <p:spPr bwMode="auto">
              <a:xfrm>
                <a:off x="1816" y="2875"/>
                <a:ext cx="369" cy="21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1" name="Rectangle 97"/>
              <p:cNvSpPr>
                <a:spLocks noChangeArrowheads="1"/>
              </p:cNvSpPr>
              <p:nvPr/>
            </p:nvSpPr>
            <p:spPr bwMode="auto">
              <a:xfrm>
                <a:off x="1850" y="2841"/>
                <a:ext cx="34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Ext</a:t>
                </a:r>
              </a:p>
            </p:txBody>
          </p:sp>
        </p:grpSp>
        <p:grpSp>
          <p:nvGrpSpPr>
            <p:cNvPr id="1306722" name="Group 98"/>
            <p:cNvGrpSpPr>
              <a:grpSpLocks/>
            </p:cNvGrpSpPr>
            <p:nvPr/>
          </p:nvGrpSpPr>
          <p:grpSpPr bwMode="auto">
            <a:xfrm>
              <a:off x="1791" y="2009"/>
              <a:ext cx="444" cy="748"/>
              <a:chOff x="2224" y="1737"/>
              <a:chExt cx="444" cy="748"/>
            </a:xfrm>
          </p:grpSpPr>
          <p:sp>
            <p:nvSpPr>
              <p:cNvPr id="1306723" name="Rectangle 99"/>
              <p:cNvSpPr>
                <a:spLocks noChangeArrowheads="1"/>
              </p:cNvSpPr>
              <p:nvPr/>
            </p:nvSpPr>
            <p:spPr bwMode="auto">
              <a:xfrm>
                <a:off x="2265" y="1787"/>
                <a:ext cx="368" cy="6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24" name="Rectangle 100"/>
              <p:cNvSpPr>
                <a:spLocks noChangeArrowheads="1"/>
              </p:cNvSpPr>
              <p:nvPr/>
            </p:nvSpPr>
            <p:spPr bwMode="auto">
              <a:xfrm>
                <a:off x="2392" y="2037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rd1</a:t>
                </a:r>
              </a:p>
            </p:txBody>
          </p:sp>
          <p:sp>
            <p:nvSpPr>
              <p:cNvPr id="1306725" name="Rectangle 101"/>
              <p:cNvSpPr>
                <a:spLocks noChangeArrowheads="1"/>
              </p:cNvSpPr>
              <p:nvPr/>
            </p:nvSpPr>
            <p:spPr bwMode="auto">
              <a:xfrm>
                <a:off x="2249" y="2295"/>
                <a:ext cx="405" cy="19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GPRs</a:t>
                </a:r>
              </a:p>
            </p:txBody>
          </p:sp>
          <p:sp>
            <p:nvSpPr>
              <p:cNvPr id="1306726" name="Rectangle 102"/>
              <p:cNvSpPr>
                <a:spLocks noChangeArrowheads="1"/>
              </p:cNvSpPr>
              <p:nvPr/>
            </p:nvSpPr>
            <p:spPr bwMode="auto">
              <a:xfrm>
                <a:off x="2224" y="1841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rs1</a:t>
                </a:r>
              </a:p>
            </p:txBody>
          </p:sp>
          <p:sp>
            <p:nvSpPr>
              <p:cNvPr id="1306727" name="Rectangle 103"/>
              <p:cNvSpPr>
                <a:spLocks noChangeArrowheads="1"/>
              </p:cNvSpPr>
              <p:nvPr/>
            </p:nvSpPr>
            <p:spPr bwMode="auto">
              <a:xfrm>
                <a:off x="2224" y="1937"/>
                <a:ext cx="26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rs2</a:t>
                </a:r>
              </a:p>
            </p:txBody>
          </p:sp>
          <p:sp>
            <p:nvSpPr>
              <p:cNvPr id="1306728" name="Rectangle 104"/>
              <p:cNvSpPr>
                <a:spLocks noChangeArrowheads="1"/>
              </p:cNvSpPr>
              <p:nvPr/>
            </p:nvSpPr>
            <p:spPr bwMode="auto">
              <a:xfrm>
                <a:off x="2224" y="2121"/>
                <a:ext cx="243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ws</a:t>
                </a:r>
              </a:p>
            </p:txBody>
          </p:sp>
          <p:sp>
            <p:nvSpPr>
              <p:cNvPr id="1306729" name="Rectangle 105"/>
              <p:cNvSpPr>
                <a:spLocks noChangeArrowheads="1"/>
              </p:cNvSpPr>
              <p:nvPr/>
            </p:nvSpPr>
            <p:spPr bwMode="auto">
              <a:xfrm>
                <a:off x="2224" y="2215"/>
                <a:ext cx="25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</a:t>
                </a:r>
              </a:p>
            </p:txBody>
          </p:sp>
          <p:sp>
            <p:nvSpPr>
              <p:cNvPr id="1306730" name="Rectangle 106"/>
              <p:cNvSpPr>
                <a:spLocks noChangeArrowheads="1"/>
              </p:cNvSpPr>
              <p:nvPr/>
            </p:nvSpPr>
            <p:spPr bwMode="auto">
              <a:xfrm>
                <a:off x="2387" y="2216"/>
                <a:ext cx="27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rd2</a:t>
                </a:r>
              </a:p>
            </p:txBody>
          </p:sp>
          <p:sp>
            <p:nvSpPr>
              <p:cNvPr id="1306731" name="Rectangle 107"/>
              <p:cNvSpPr>
                <a:spLocks noChangeArrowheads="1"/>
              </p:cNvSpPr>
              <p:nvPr/>
            </p:nvSpPr>
            <p:spPr bwMode="auto">
              <a:xfrm>
                <a:off x="2360" y="1737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32" name="Freeform 108"/>
              <p:cNvSpPr>
                <a:spLocks/>
              </p:cNvSpPr>
              <p:nvPr/>
            </p:nvSpPr>
            <p:spPr bwMode="auto">
              <a:xfrm flipV="1">
                <a:off x="2295" y="1789"/>
                <a:ext cx="54" cy="47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06733" name="Group 109"/>
            <p:cNvGrpSpPr>
              <a:grpSpLocks/>
            </p:cNvGrpSpPr>
            <p:nvPr/>
          </p:nvGrpSpPr>
          <p:grpSpPr bwMode="auto">
            <a:xfrm>
              <a:off x="4334" y="2260"/>
              <a:ext cx="586" cy="868"/>
              <a:chOff x="4391" y="2188"/>
              <a:chExt cx="586" cy="868"/>
            </a:xfrm>
          </p:grpSpPr>
          <p:sp>
            <p:nvSpPr>
              <p:cNvPr id="1306734" name="Rectangle 110"/>
              <p:cNvSpPr>
                <a:spLocks noChangeArrowheads="1"/>
              </p:cNvSpPr>
              <p:nvPr/>
            </p:nvSpPr>
            <p:spPr bwMode="auto">
              <a:xfrm>
                <a:off x="4391" y="2865"/>
                <a:ext cx="333" cy="14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9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5" name="Line 111"/>
              <p:cNvSpPr>
                <a:spLocks noChangeShapeType="1"/>
              </p:cNvSpPr>
              <p:nvPr/>
            </p:nvSpPr>
            <p:spPr bwMode="auto">
              <a:xfrm>
                <a:off x="4608" y="2188"/>
                <a:ext cx="0" cy="104"/>
              </a:xfrm>
              <a:prstGeom prst="line">
                <a:avLst/>
              </a:prstGeom>
              <a:noFill/>
              <a:ln w="127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6" name="Rectangle 112"/>
              <p:cNvSpPr>
                <a:spLocks noChangeArrowheads="1"/>
              </p:cNvSpPr>
              <p:nvPr/>
            </p:nvSpPr>
            <p:spPr bwMode="auto">
              <a:xfrm>
                <a:off x="4432" y="2304"/>
                <a:ext cx="488" cy="75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37" name="Rectangle 113"/>
              <p:cNvSpPr>
                <a:spLocks noChangeArrowheads="1"/>
              </p:cNvSpPr>
              <p:nvPr/>
            </p:nvSpPr>
            <p:spPr bwMode="auto">
              <a:xfrm>
                <a:off x="4399" y="2350"/>
                <a:ext cx="332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addr</a:t>
                </a:r>
              </a:p>
            </p:txBody>
          </p:sp>
          <p:sp>
            <p:nvSpPr>
              <p:cNvPr id="1306738" name="Rectangle 114"/>
              <p:cNvSpPr>
                <a:spLocks noChangeArrowheads="1"/>
              </p:cNvSpPr>
              <p:nvPr/>
            </p:nvSpPr>
            <p:spPr bwMode="auto">
              <a:xfrm>
                <a:off x="4391" y="2879"/>
                <a:ext cx="406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wdata</a:t>
                </a:r>
              </a:p>
            </p:txBody>
          </p:sp>
          <p:sp>
            <p:nvSpPr>
              <p:cNvPr id="1306739" name="Rectangle 115"/>
              <p:cNvSpPr>
                <a:spLocks noChangeArrowheads="1"/>
              </p:cNvSpPr>
              <p:nvPr/>
            </p:nvSpPr>
            <p:spPr bwMode="auto">
              <a:xfrm>
                <a:off x="4586" y="2548"/>
                <a:ext cx="368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rdata</a:t>
                </a:r>
              </a:p>
            </p:txBody>
          </p:sp>
          <p:sp>
            <p:nvSpPr>
              <p:cNvPr id="1306740" name="Rectangle 116"/>
              <p:cNvSpPr>
                <a:spLocks noChangeArrowheads="1"/>
              </p:cNvSpPr>
              <p:nvPr/>
            </p:nvSpPr>
            <p:spPr bwMode="auto">
              <a:xfrm>
                <a:off x="4411" y="2648"/>
                <a:ext cx="566" cy="28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Data </a:t>
                </a:r>
              </a:p>
              <a:p>
                <a:pPr>
                  <a:lnSpc>
                    <a:spcPct val="85000"/>
                  </a:lnSpc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306741" name="Rectangle 117"/>
              <p:cNvSpPr>
                <a:spLocks noChangeArrowheads="1"/>
              </p:cNvSpPr>
              <p:nvPr/>
            </p:nvSpPr>
            <p:spPr bwMode="auto">
              <a:xfrm>
                <a:off x="4527" y="2254"/>
                <a:ext cx="250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we</a:t>
                </a:r>
              </a:p>
            </p:txBody>
          </p:sp>
          <p:sp>
            <p:nvSpPr>
              <p:cNvPr id="1306742" name="Freeform 118"/>
              <p:cNvSpPr>
                <a:spLocks/>
              </p:cNvSpPr>
              <p:nvPr/>
            </p:nvSpPr>
            <p:spPr bwMode="auto">
              <a:xfrm flipV="1">
                <a:off x="4468" y="2313"/>
                <a:ext cx="43" cy="44"/>
              </a:xfrm>
              <a:custGeom>
                <a:avLst/>
                <a:gdLst/>
                <a:ahLst/>
                <a:cxnLst>
                  <a:cxn ang="0">
                    <a:pos x="0" y="43"/>
                  </a:cxn>
                  <a:cxn ang="0">
                    <a:pos x="21" y="0"/>
                  </a:cxn>
                  <a:cxn ang="0">
                    <a:pos x="42" y="43"/>
                  </a:cxn>
                </a:cxnLst>
                <a:rect l="0" t="0" r="r" b="b"/>
                <a:pathLst>
                  <a:path w="43" h="44">
                    <a:moveTo>
                      <a:pt x="0" y="43"/>
                    </a:moveTo>
                    <a:lnTo>
                      <a:pt x="21" y="0"/>
                    </a:lnTo>
                    <a:lnTo>
                      <a:pt x="42" y="43"/>
                    </a:lnTo>
                  </a:path>
                </a:pathLst>
              </a:custGeom>
              <a:noFill/>
              <a:ln w="952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43" name="Freeform 119"/>
            <p:cNvSpPr>
              <a:spLocks/>
            </p:cNvSpPr>
            <p:nvPr/>
          </p:nvSpPr>
          <p:spPr bwMode="auto">
            <a:xfrm>
              <a:off x="1377" y="2786"/>
              <a:ext cx="1761" cy="481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0" y="480"/>
                </a:cxn>
                <a:cxn ang="0">
                  <a:pos x="1760" y="480"/>
                </a:cxn>
                <a:cxn ang="0">
                  <a:pos x="1760" y="0"/>
                </a:cxn>
              </a:cxnLst>
              <a:rect l="0" t="0" r="r" b="b"/>
              <a:pathLst>
                <a:path w="1761" h="481">
                  <a:moveTo>
                    <a:pt x="0" y="160"/>
                  </a:moveTo>
                  <a:lnTo>
                    <a:pt x="0" y="480"/>
                  </a:lnTo>
                  <a:lnTo>
                    <a:pt x="1760" y="480"/>
                  </a:lnTo>
                  <a:lnTo>
                    <a:pt x="1760" y="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44" name="Freeform 120"/>
            <p:cNvSpPr>
              <a:spLocks/>
            </p:cNvSpPr>
            <p:nvPr/>
          </p:nvSpPr>
          <p:spPr bwMode="auto">
            <a:xfrm>
              <a:off x="3384" y="1656"/>
              <a:ext cx="321" cy="7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20" y="0"/>
                </a:cxn>
                <a:cxn ang="0">
                  <a:pos x="320" y="744"/>
                </a:cxn>
              </a:cxnLst>
              <a:rect l="0" t="0" r="r" b="b"/>
              <a:pathLst>
                <a:path w="321" h="745">
                  <a:moveTo>
                    <a:pt x="0" y="0"/>
                  </a:moveTo>
                  <a:lnTo>
                    <a:pt x="320" y="0"/>
                  </a:lnTo>
                  <a:lnTo>
                    <a:pt x="320" y="744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45" name="Group 121"/>
            <p:cNvGrpSpPr>
              <a:grpSpLocks/>
            </p:cNvGrpSpPr>
            <p:nvPr/>
          </p:nvGrpSpPr>
          <p:grpSpPr bwMode="auto">
            <a:xfrm>
              <a:off x="4979" y="1576"/>
              <a:ext cx="669" cy="514"/>
              <a:chOff x="4755" y="1768"/>
              <a:chExt cx="893" cy="514"/>
            </a:xfrm>
          </p:grpSpPr>
          <p:grpSp>
            <p:nvGrpSpPr>
              <p:cNvPr id="1306746" name="Group 122"/>
              <p:cNvGrpSpPr>
                <a:grpSpLocks/>
              </p:cNvGrpSpPr>
              <p:nvPr/>
            </p:nvGrpSpPr>
            <p:grpSpPr bwMode="auto">
              <a:xfrm>
                <a:off x="4755" y="1768"/>
                <a:ext cx="851" cy="345"/>
                <a:chOff x="4812" y="1304"/>
                <a:chExt cx="851" cy="345"/>
              </a:xfrm>
            </p:grpSpPr>
            <p:sp>
              <p:nvSpPr>
                <p:cNvPr id="1306747" name="Freeform 123"/>
                <p:cNvSpPr>
                  <a:spLocks/>
                </p:cNvSpPr>
                <p:nvPr/>
              </p:nvSpPr>
              <p:spPr bwMode="auto">
                <a:xfrm>
                  <a:off x="4958" y="1304"/>
                  <a:ext cx="705" cy="313"/>
                </a:xfrm>
                <a:custGeom>
                  <a:avLst/>
                  <a:gdLst/>
                  <a:ahLst/>
                  <a:cxnLst>
                    <a:cxn ang="0">
                      <a:pos x="640" y="0"/>
                    </a:cxn>
                    <a:cxn ang="0">
                      <a:pos x="704" y="0"/>
                    </a:cxn>
                    <a:cxn ang="0">
                      <a:pos x="704" y="312"/>
                    </a:cxn>
                    <a:cxn ang="0">
                      <a:pos x="0" y="312"/>
                    </a:cxn>
                  </a:cxnLst>
                  <a:rect l="0" t="0" r="r" b="b"/>
                  <a:pathLst>
                    <a:path w="705" h="313">
                      <a:moveTo>
                        <a:pt x="640" y="0"/>
                      </a:moveTo>
                      <a:lnTo>
                        <a:pt x="704" y="0"/>
                      </a:lnTo>
                      <a:lnTo>
                        <a:pt x="704" y="312"/>
                      </a:lnTo>
                      <a:lnTo>
                        <a:pt x="0" y="312"/>
                      </a:lnTo>
                    </a:path>
                  </a:pathLst>
                </a:custGeom>
                <a:noFill/>
                <a:ln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6748" name="Line 124"/>
                <p:cNvSpPr>
                  <a:spLocks noChangeShapeType="1"/>
                </p:cNvSpPr>
                <p:nvPr/>
              </p:nvSpPr>
              <p:spPr bwMode="auto">
                <a:xfrm flipH="1">
                  <a:off x="4946" y="1504"/>
                  <a:ext cx="7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1306749" name="Group 125"/>
                <p:cNvGrpSpPr>
                  <a:grpSpLocks/>
                </p:cNvGrpSpPr>
                <p:nvPr/>
              </p:nvGrpSpPr>
              <p:grpSpPr bwMode="auto">
                <a:xfrm>
                  <a:off x="4812" y="1348"/>
                  <a:ext cx="394" cy="301"/>
                  <a:chOff x="4812" y="1348"/>
                  <a:chExt cx="394" cy="301"/>
                </a:xfrm>
              </p:grpSpPr>
              <p:sp>
                <p:nvSpPr>
                  <p:cNvPr id="1306750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4917" y="1348"/>
                    <a:ext cx="289" cy="1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000">
                        <a:solidFill>
                          <a:schemeClr val="tx1"/>
                        </a:solidFill>
                        <a:latin typeface="Verdana" charset="0"/>
                      </a:rPr>
                      <a:t>31</a:t>
                    </a:r>
                  </a:p>
                </p:txBody>
              </p:sp>
              <p:sp>
                <p:nvSpPr>
                  <p:cNvPr id="1306751" name="Freeform 127"/>
                  <p:cNvSpPr>
                    <a:spLocks/>
                  </p:cNvSpPr>
                  <p:nvPr/>
                </p:nvSpPr>
                <p:spPr bwMode="auto">
                  <a:xfrm>
                    <a:off x="4812" y="1360"/>
                    <a:ext cx="145" cy="289"/>
                  </a:xfrm>
                  <a:custGeom>
                    <a:avLst/>
                    <a:gdLst/>
                    <a:ahLst/>
                    <a:cxnLst>
                      <a:cxn ang="0">
                        <a:pos x="0" y="240"/>
                      </a:cxn>
                      <a:cxn ang="0">
                        <a:pos x="0" y="48"/>
                      </a:cxn>
                      <a:cxn ang="0">
                        <a:pos x="144" y="0"/>
                      </a:cxn>
                      <a:cxn ang="0">
                        <a:pos x="144" y="288"/>
                      </a:cxn>
                      <a:cxn ang="0">
                        <a:pos x="0" y="240"/>
                      </a:cxn>
                    </a:cxnLst>
                    <a:rect l="0" t="0" r="r" b="b"/>
                    <a:pathLst>
                      <a:path w="145" h="289">
                        <a:moveTo>
                          <a:pt x="0" y="240"/>
                        </a:moveTo>
                        <a:lnTo>
                          <a:pt x="0" y="48"/>
                        </a:lnTo>
                        <a:lnTo>
                          <a:pt x="144" y="0"/>
                        </a:lnTo>
                        <a:lnTo>
                          <a:pt x="144" y="288"/>
                        </a:lnTo>
                        <a:lnTo>
                          <a:pt x="0" y="240"/>
                        </a:lnTo>
                      </a:path>
                    </a:pathLst>
                  </a:custGeom>
                  <a:solidFill>
                    <a:schemeClr val="bg1"/>
                  </a:solidFill>
                  <a:ln w="254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1306752" name="Freeform 128"/>
              <p:cNvSpPr>
                <a:spLocks/>
              </p:cNvSpPr>
              <p:nvPr/>
            </p:nvSpPr>
            <p:spPr bwMode="auto">
              <a:xfrm>
                <a:off x="4799" y="1882"/>
                <a:ext cx="849" cy="400"/>
              </a:xfrm>
              <a:custGeom>
                <a:avLst/>
                <a:gdLst/>
                <a:ahLst/>
                <a:cxnLst>
                  <a:cxn ang="0">
                    <a:pos x="729" y="0"/>
                  </a:cxn>
                  <a:cxn ang="0">
                    <a:pos x="849" y="0"/>
                  </a:cxn>
                  <a:cxn ang="0">
                    <a:pos x="849" y="400"/>
                  </a:cxn>
                  <a:cxn ang="0">
                    <a:pos x="9" y="400"/>
                  </a:cxn>
                  <a:cxn ang="0">
                    <a:pos x="0" y="202"/>
                  </a:cxn>
                </a:cxnLst>
                <a:rect l="0" t="0" r="r" b="b"/>
                <a:pathLst>
                  <a:path w="849" h="400">
                    <a:moveTo>
                      <a:pt x="729" y="0"/>
                    </a:moveTo>
                    <a:lnTo>
                      <a:pt x="849" y="0"/>
                    </a:lnTo>
                    <a:lnTo>
                      <a:pt x="849" y="400"/>
                    </a:lnTo>
                    <a:lnTo>
                      <a:pt x="9" y="400"/>
                    </a:lnTo>
                    <a:lnTo>
                      <a:pt x="0" y="202"/>
                    </a:lnTo>
                  </a:path>
                </a:pathLst>
              </a:custGeom>
              <a:noFill/>
              <a:ln w="12700" cap="rnd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53" name="Freeform 129"/>
            <p:cNvSpPr>
              <a:spLocks/>
            </p:cNvSpPr>
            <p:nvPr/>
          </p:nvSpPr>
          <p:spPr bwMode="auto">
            <a:xfrm>
              <a:off x="2067" y="1816"/>
              <a:ext cx="2960" cy="274"/>
            </a:xfrm>
            <a:custGeom>
              <a:avLst/>
              <a:gdLst/>
              <a:ahLst/>
              <a:cxnLst>
                <a:cxn ang="0">
                  <a:pos x="2624" y="274"/>
                </a:cxn>
                <a:cxn ang="0">
                  <a:pos x="2365" y="272"/>
                </a:cxn>
                <a:cxn ang="0">
                  <a:pos x="2365" y="0"/>
                </a:cxn>
                <a:cxn ang="0">
                  <a:pos x="0" y="2"/>
                </a:cxn>
                <a:cxn ang="0">
                  <a:pos x="0" y="242"/>
                </a:cxn>
              </a:cxnLst>
              <a:rect l="0" t="0" r="r" b="b"/>
              <a:pathLst>
                <a:path w="2624" h="274">
                  <a:moveTo>
                    <a:pt x="2624" y="274"/>
                  </a:moveTo>
                  <a:lnTo>
                    <a:pt x="2365" y="272"/>
                  </a:lnTo>
                  <a:lnTo>
                    <a:pt x="2365" y="0"/>
                  </a:lnTo>
                  <a:lnTo>
                    <a:pt x="0" y="2"/>
                  </a:lnTo>
                  <a:lnTo>
                    <a:pt x="0" y="24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4" name="Freeform 130"/>
            <p:cNvSpPr>
              <a:spLocks/>
            </p:cNvSpPr>
            <p:nvPr/>
          </p:nvSpPr>
          <p:spPr bwMode="auto">
            <a:xfrm>
              <a:off x="4032" y="1690"/>
              <a:ext cx="521" cy="6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20" y="0"/>
                </a:cxn>
                <a:cxn ang="0">
                  <a:pos x="520" y="680"/>
                </a:cxn>
              </a:cxnLst>
              <a:rect l="0" t="0" r="r" b="b"/>
              <a:pathLst>
                <a:path w="521" h="681">
                  <a:moveTo>
                    <a:pt x="0" y="0"/>
                  </a:moveTo>
                  <a:lnTo>
                    <a:pt x="520" y="0"/>
                  </a:lnTo>
                  <a:lnTo>
                    <a:pt x="520" y="68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55" name="Freeform 131"/>
            <p:cNvSpPr>
              <a:spLocks/>
            </p:cNvSpPr>
            <p:nvPr/>
          </p:nvSpPr>
          <p:spPr bwMode="auto">
            <a:xfrm>
              <a:off x="4548" y="2210"/>
              <a:ext cx="763" cy="4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0" y="0"/>
                </a:cxn>
                <a:cxn ang="0">
                  <a:pos x="763" y="470"/>
                </a:cxn>
              </a:cxnLst>
              <a:rect l="0" t="0" r="r" b="b"/>
              <a:pathLst>
                <a:path w="763" h="470">
                  <a:moveTo>
                    <a:pt x="0" y="0"/>
                  </a:moveTo>
                  <a:lnTo>
                    <a:pt x="760" y="0"/>
                  </a:lnTo>
                  <a:lnTo>
                    <a:pt x="763" y="470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56" name="Group 132"/>
            <p:cNvGrpSpPr>
              <a:grpSpLocks/>
            </p:cNvGrpSpPr>
            <p:nvPr/>
          </p:nvGrpSpPr>
          <p:grpSpPr bwMode="auto">
            <a:xfrm>
              <a:off x="2460" y="1410"/>
              <a:ext cx="547" cy="330"/>
              <a:chOff x="2980" y="1242"/>
              <a:chExt cx="547" cy="330"/>
            </a:xfrm>
          </p:grpSpPr>
          <p:sp>
            <p:nvSpPr>
              <p:cNvPr id="1306757" name="Freeform 133"/>
              <p:cNvSpPr>
                <a:spLocks/>
              </p:cNvSpPr>
              <p:nvPr/>
            </p:nvSpPr>
            <p:spPr bwMode="auto">
              <a:xfrm>
                <a:off x="3382" y="1283"/>
                <a:ext cx="145" cy="289"/>
              </a:xfrm>
              <a:custGeom>
                <a:avLst/>
                <a:gdLst/>
                <a:ahLst/>
                <a:cxnLst>
                  <a:cxn ang="0">
                    <a:pos x="144" y="48"/>
                  </a:cxn>
                  <a:cxn ang="0">
                    <a:pos x="144" y="240"/>
                  </a:cxn>
                  <a:cxn ang="0">
                    <a:pos x="0" y="288"/>
                  </a:cxn>
                  <a:cxn ang="0">
                    <a:pos x="0" y="0"/>
                  </a:cxn>
                  <a:cxn ang="0">
                    <a:pos x="144" y="48"/>
                  </a:cxn>
                </a:cxnLst>
                <a:rect l="0" t="0" r="r" b="b"/>
                <a:pathLst>
                  <a:path w="145" h="289">
                    <a:moveTo>
                      <a:pt x="144" y="48"/>
                    </a:moveTo>
                    <a:lnTo>
                      <a:pt x="144" y="240"/>
                    </a:lnTo>
                    <a:lnTo>
                      <a:pt x="0" y="288"/>
                    </a:lnTo>
                    <a:lnTo>
                      <a:pt x="0" y="0"/>
                    </a:lnTo>
                    <a:lnTo>
                      <a:pt x="144" y="48"/>
                    </a:lnTo>
                  </a:path>
                </a:pathLst>
              </a:custGeom>
              <a:solidFill>
                <a:schemeClr val="bg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58" name="Rectangle 134"/>
              <p:cNvSpPr>
                <a:spLocks noChangeArrowheads="1"/>
              </p:cNvSpPr>
              <p:nvPr/>
            </p:nvSpPr>
            <p:spPr bwMode="auto">
              <a:xfrm>
                <a:off x="2980" y="1242"/>
                <a:ext cx="323" cy="19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400">
                    <a:solidFill>
                      <a:schemeClr val="tx1"/>
                    </a:solidFill>
                    <a:latin typeface="Verdana" charset="0"/>
                  </a:rPr>
                  <a:t>nop</a:t>
                </a:r>
              </a:p>
            </p:txBody>
          </p:sp>
          <p:sp>
            <p:nvSpPr>
              <p:cNvPr id="1306759" name="Line 135"/>
              <p:cNvSpPr>
                <a:spLocks noChangeShapeType="1"/>
              </p:cNvSpPr>
              <p:nvPr/>
            </p:nvSpPr>
            <p:spPr bwMode="auto">
              <a:xfrm>
                <a:off x="3304" y="1347"/>
                <a:ext cx="64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60" name="Freeform 136"/>
            <p:cNvSpPr>
              <a:spLocks/>
            </p:cNvSpPr>
            <p:nvPr/>
          </p:nvSpPr>
          <p:spPr bwMode="auto">
            <a:xfrm>
              <a:off x="437" y="1300"/>
              <a:ext cx="848" cy="903"/>
            </a:xfrm>
            <a:custGeom>
              <a:avLst/>
              <a:gdLst/>
              <a:ahLst/>
              <a:cxnLst>
                <a:cxn ang="0">
                  <a:pos x="859" y="0"/>
                </a:cxn>
                <a:cxn ang="0">
                  <a:pos x="3" y="0"/>
                </a:cxn>
                <a:cxn ang="0">
                  <a:pos x="0" y="903"/>
                </a:cxn>
              </a:cxnLst>
              <a:rect l="0" t="0" r="r" b="b"/>
              <a:pathLst>
                <a:path w="859" h="903">
                  <a:moveTo>
                    <a:pt x="859" y="0"/>
                  </a:moveTo>
                  <a:lnTo>
                    <a:pt x="3" y="0"/>
                  </a:lnTo>
                  <a:lnTo>
                    <a:pt x="0" y="903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1" name="Freeform 137"/>
            <p:cNvSpPr>
              <a:spLocks/>
            </p:cNvSpPr>
            <p:nvPr/>
          </p:nvSpPr>
          <p:spPr bwMode="auto">
            <a:xfrm>
              <a:off x="1285" y="1300"/>
              <a:ext cx="1657" cy="1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8" y="0"/>
                </a:cxn>
                <a:cxn ang="0">
                  <a:pos x="1688" y="552"/>
                </a:cxn>
              </a:cxnLst>
              <a:rect l="0" t="0" r="r" b="b"/>
              <a:pathLst>
                <a:path w="1689" h="553">
                  <a:moveTo>
                    <a:pt x="0" y="0"/>
                  </a:moveTo>
                  <a:lnTo>
                    <a:pt x="1688" y="0"/>
                  </a:lnTo>
                  <a:lnTo>
                    <a:pt x="1688" y="552"/>
                  </a:lnTo>
                </a:path>
              </a:pathLst>
            </a:custGeom>
            <a:noFill/>
            <a:ln w="12700" cap="rnd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2" name="Oval 138"/>
            <p:cNvSpPr>
              <a:spLocks noChangeArrowheads="1"/>
            </p:cNvSpPr>
            <p:nvPr/>
          </p:nvSpPr>
          <p:spPr bwMode="auto">
            <a:xfrm>
              <a:off x="1287" y="1286"/>
              <a:ext cx="32" cy="32"/>
            </a:xfrm>
            <a:prstGeom prst="ellipse">
              <a:avLst/>
            </a:prstGeom>
            <a:solidFill>
              <a:schemeClr val="bg2"/>
            </a:solidFill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3" name="Rectangle 139"/>
            <p:cNvSpPr>
              <a:spLocks noChangeArrowheads="1"/>
            </p:cNvSpPr>
            <p:nvPr/>
          </p:nvSpPr>
          <p:spPr bwMode="auto">
            <a:xfrm>
              <a:off x="959" y="922"/>
              <a:ext cx="31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chemeClr val="tx1"/>
                  </a:solidFill>
                  <a:latin typeface="Verdana" charset="0"/>
                </a:rPr>
                <a:t>stall</a:t>
              </a:r>
            </a:p>
          </p:txBody>
        </p:sp>
        <p:sp>
          <p:nvSpPr>
            <p:cNvPr id="1306764" name="Line 140"/>
            <p:cNvSpPr>
              <a:spLocks noChangeShapeType="1"/>
            </p:cNvSpPr>
            <p:nvPr/>
          </p:nvSpPr>
          <p:spPr bwMode="auto">
            <a:xfrm>
              <a:off x="1304" y="912"/>
              <a:ext cx="0" cy="1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65" name="Text Box 141"/>
            <p:cNvSpPr txBox="1">
              <a:spLocks noChangeArrowheads="1"/>
            </p:cNvSpPr>
            <p:nvPr/>
          </p:nvSpPr>
          <p:spPr bwMode="auto">
            <a:xfrm>
              <a:off x="1342" y="2268"/>
              <a:ext cx="2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D</a:t>
              </a:r>
            </a:p>
          </p:txBody>
        </p:sp>
        <p:sp>
          <p:nvSpPr>
            <p:cNvPr id="1306766" name="Text Box 142"/>
            <p:cNvSpPr txBox="1">
              <a:spLocks noChangeArrowheads="1"/>
            </p:cNvSpPr>
            <p:nvPr/>
          </p:nvSpPr>
          <p:spPr bwMode="auto">
            <a:xfrm>
              <a:off x="3390" y="1308"/>
              <a:ext cx="20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E</a:t>
              </a:r>
            </a:p>
          </p:txBody>
        </p:sp>
        <p:sp>
          <p:nvSpPr>
            <p:cNvPr id="1306767" name="Text Box 143"/>
            <p:cNvSpPr txBox="1">
              <a:spLocks noChangeArrowheads="1"/>
            </p:cNvSpPr>
            <p:nvPr/>
          </p:nvSpPr>
          <p:spPr bwMode="auto">
            <a:xfrm>
              <a:off x="4046" y="1308"/>
              <a:ext cx="23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M</a:t>
              </a:r>
            </a:p>
          </p:txBody>
        </p:sp>
        <p:sp>
          <p:nvSpPr>
            <p:cNvPr id="1306768" name="Text Box 144"/>
            <p:cNvSpPr txBox="1">
              <a:spLocks noChangeArrowheads="1"/>
            </p:cNvSpPr>
            <p:nvPr/>
          </p:nvSpPr>
          <p:spPr bwMode="auto">
            <a:xfrm>
              <a:off x="5491" y="1308"/>
              <a:ext cx="2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i="1">
                  <a:solidFill>
                    <a:schemeClr val="tx1"/>
                  </a:solidFill>
                  <a:latin typeface="Verdana" charset="0"/>
                </a:rPr>
                <a:t>W</a:t>
              </a:r>
            </a:p>
          </p:txBody>
        </p:sp>
        <p:sp>
          <p:nvSpPr>
            <p:cNvPr id="1306769" name="Freeform 145"/>
            <p:cNvSpPr>
              <a:spLocks/>
            </p:cNvSpPr>
            <p:nvPr/>
          </p:nvSpPr>
          <p:spPr bwMode="auto">
            <a:xfrm>
              <a:off x="2549" y="2472"/>
              <a:ext cx="193" cy="473"/>
            </a:xfrm>
            <a:custGeom>
              <a:avLst/>
              <a:gdLst/>
              <a:ahLst/>
              <a:cxnLst>
                <a:cxn ang="0">
                  <a:pos x="144" y="48"/>
                </a:cxn>
                <a:cxn ang="0">
                  <a:pos x="144" y="240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144" y="48"/>
                </a:cxn>
              </a:cxnLst>
              <a:rect l="0" t="0" r="r" b="b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rgbClr val="CFBDC8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0" name="Freeform 146"/>
            <p:cNvSpPr>
              <a:spLocks/>
            </p:cNvSpPr>
            <p:nvPr/>
          </p:nvSpPr>
          <p:spPr bwMode="auto">
            <a:xfrm>
              <a:off x="3384" y="2392"/>
              <a:ext cx="168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8" y="0"/>
                </a:cxn>
              </a:cxnLst>
              <a:rect l="0" t="0" r="r" b="b"/>
              <a:pathLst>
                <a:path w="168" h="1">
                  <a:moveTo>
                    <a:pt x="0" y="0"/>
                  </a:moveTo>
                  <a:lnTo>
                    <a:pt x="168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306771" name="Group 147"/>
            <p:cNvGrpSpPr>
              <a:grpSpLocks/>
            </p:cNvGrpSpPr>
            <p:nvPr/>
          </p:nvGrpSpPr>
          <p:grpSpPr bwMode="auto">
            <a:xfrm>
              <a:off x="2320" y="2168"/>
              <a:ext cx="232" cy="1224"/>
              <a:chOff x="2256" y="2168"/>
              <a:chExt cx="296" cy="1224"/>
            </a:xfrm>
          </p:grpSpPr>
          <p:sp>
            <p:nvSpPr>
              <p:cNvPr id="1306772" name="Freeform 148"/>
              <p:cNvSpPr>
                <a:spLocks/>
              </p:cNvSpPr>
              <p:nvPr/>
            </p:nvSpPr>
            <p:spPr bwMode="auto">
              <a:xfrm>
                <a:off x="2256" y="2168"/>
                <a:ext cx="296" cy="1224"/>
              </a:xfrm>
              <a:custGeom>
                <a:avLst/>
                <a:gdLst/>
                <a:ahLst/>
                <a:cxnLst>
                  <a:cxn ang="0">
                    <a:pos x="0" y="1224"/>
                  </a:cxn>
                  <a:cxn ang="0">
                    <a:pos x="0" y="0"/>
                  </a:cxn>
                  <a:cxn ang="0">
                    <a:pos x="296" y="0"/>
                  </a:cxn>
                </a:cxnLst>
                <a:rect l="0" t="0" r="r" b="b"/>
                <a:pathLst>
                  <a:path w="296" h="1224">
                    <a:moveTo>
                      <a:pt x="0" y="1224"/>
                    </a:moveTo>
                    <a:lnTo>
                      <a:pt x="0" y="0"/>
                    </a:lnTo>
                    <a:lnTo>
                      <a:pt x="296" y="0"/>
                    </a:lnTo>
                  </a:path>
                </a:pathLst>
              </a:custGeom>
              <a:noFill/>
              <a:ln w="57150" cap="flat" cmpd="sng">
                <a:solidFill>
                  <a:srgbClr val="B69CA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06773" name="Line 149"/>
              <p:cNvSpPr>
                <a:spLocks noChangeShapeType="1"/>
              </p:cNvSpPr>
              <p:nvPr/>
            </p:nvSpPr>
            <p:spPr bwMode="auto">
              <a:xfrm>
                <a:off x="2256" y="2664"/>
                <a:ext cx="296" cy="0"/>
              </a:xfrm>
              <a:prstGeom prst="line">
                <a:avLst/>
              </a:prstGeom>
              <a:noFill/>
              <a:ln w="57150">
                <a:solidFill>
                  <a:srgbClr val="B69CAC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306774" name="Line 150"/>
            <p:cNvSpPr>
              <a:spLocks noChangeShapeType="1"/>
            </p:cNvSpPr>
            <p:nvPr/>
          </p:nvSpPr>
          <p:spPr bwMode="auto">
            <a:xfrm>
              <a:off x="2192" y="25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5" name="Line 151"/>
            <p:cNvSpPr>
              <a:spLocks noChangeShapeType="1"/>
            </p:cNvSpPr>
            <p:nvPr/>
          </p:nvSpPr>
          <p:spPr bwMode="auto">
            <a:xfrm>
              <a:off x="2192" y="2392"/>
              <a:ext cx="3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6" name="Freeform 152"/>
            <p:cNvSpPr>
              <a:spLocks/>
            </p:cNvSpPr>
            <p:nvPr/>
          </p:nvSpPr>
          <p:spPr bwMode="auto">
            <a:xfrm>
              <a:off x="2464" y="2312"/>
              <a:ext cx="1392" cy="1000"/>
            </a:xfrm>
            <a:custGeom>
              <a:avLst/>
              <a:gdLst/>
              <a:ahLst/>
              <a:cxnLst>
                <a:cxn ang="0">
                  <a:pos x="1392" y="176"/>
                </a:cxn>
                <a:cxn ang="0">
                  <a:pos x="1392" y="1000"/>
                </a:cxn>
                <a:cxn ang="0">
                  <a:pos x="0" y="1000"/>
                </a:cxn>
                <a:cxn ang="0">
                  <a:pos x="0" y="0"/>
                </a:cxn>
                <a:cxn ang="0">
                  <a:pos x="96" y="8"/>
                </a:cxn>
              </a:cxnLst>
              <a:rect l="0" t="0" r="r" b="b"/>
              <a:pathLst>
                <a:path w="1392" h="1000">
                  <a:moveTo>
                    <a:pt x="1392" y="176"/>
                  </a:moveTo>
                  <a:lnTo>
                    <a:pt x="1392" y="1000"/>
                  </a:lnTo>
                  <a:lnTo>
                    <a:pt x="0" y="1000"/>
                  </a:lnTo>
                  <a:lnTo>
                    <a:pt x="0" y="0"/>
                  </a:lnTo>
                  <a:lnTo>
                    <a:pt x="96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7" name="Line 153"/>
            <p:cNvSpPr>
              <a:spLocks noChangeShapeType="1"/>
            </p:cNvSpPr>
            <p:nvPr/>
          </p:nvSpPr>
          <p:spPr bwMode="auto">
            <a:xfrm>
              <a:off x="2456" y="2904"/>
              <a:ext cx="104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8" name="Freeform 154"/>
            <p:cNvSpPr>
              <a:spLocks/>
            </p:cNvSpPr>
            <p:nvPr/>
          </p:nvSpPr>
          <p:spPr bwMode="auto">
            <a:xfrm>
              <a:off x="2384" y="2240"/>
              <a:ext cx="3008" cy="1248"/>
            </a:xfrm>
            <a:custGeom>
              <a:avLst/>
              <a:gdLst/>
              <a:ahLst/>
              <a:cxnLst>
                <a:cxn ang="0">
                  <a:pos x="3008" y="624"/>
                </a:cxn>
                <a:cxn ang="0">
                  <a:pos x="3008" y="1248"/>
                </a:cxn>
                <a:cxn ang="0">
                  <a:pos x="0" y="1248"/>
                </a:cxn>
                <a:cxn ang="0">
                  <a:pos x="0" y="0"/>
                </a:cxn>
                <a:cxn ang="0">
                  <a:pos x="168" y="8"/>
                </a:cxn>
              </a:cxnLst>
              <a:rect l="0" t="0" r="r" b="b"/>
              <a:pathLst>
                <a:path w="3008" h="1248">
                  <a:moveTo>
                    <a:pt x="3008" y="624"/>
                  </a:moveTo>
                  <a:lnTo>
                    <a:pt x="3008" y="1248"/>
                  </a:lnTo>
                  <a:lnTo>
                    <a:pt x="0" y="1248"/>
                  </a:lnTo>
                  <a:lnTo>
                    <a:pt x="0" y="0"/>
                  </a:lnTo>
                  <a:lnTo>
                    <a:pt x="168" y="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79" name="Line 155"/>
            <p:cNvSpPr>
              <a:spLocks noChangeShapeType="1"/>
            </p:cNvSpPr>
            <p:nvPr/>
          </p:nvSpPr>
          <p:spPr bwMode="auto">
            <a:xfrm>
              <a:off x="2384" y="2784"/>
              <a:ext cx="152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0" name="Freeform 156"/>
            <p:cNvSpPr>
              <a:spLocks/>
            </p:cNvSpPr>
            <p:nvPr/>
          </p:nvSpPr>
          <p:spPr bwMode="auto">
            <a:xfrm>
              <a:off x="2248" y="952"/>
              <a:ext cx="304" cy="15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568"/>
                </a:cxn>
                <a:cxn ang="0">
                  <a:pos x="304" y="1568"/>
                </a:cxn>
              </a:cxnLst>
              <a:rect l="0" t="0" r="r" b="b"/>
              <a:pathLst>
                <a:path w="304" h="1568">
                  <a:moveTo>
                    <a:pt x="0" y="0"/>
                  </a:moveTo>
                  <a:lnTo>
                    <a:pt x="0" y="1568"/>
                  </a:lnTo>
                  <a:lnTo>
                    <a:pt x="304" y="1568"/>
                  </a:lnTo>
                </a:path>
              </a:pathLst>
            </a:custGeom>
            <a:noFill/>
            <a:ln w="57150" cap="flat" cmpd="sng">
              <a:solidFill>
                <a:srgbClr val="B69CAC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1" name="Line 157"/>
            <p:cNvSpPr>
              <a:spLocks noChangeShapeType="1"/>
            </p:cNvSpPr>
            <p:nvPr/>
          </p:nvSpPr>
          <p:spPr bwMode="auto">
            <a:xfrm>
              <a:off x="2248" y="2056"/>
              <a:ext cx="296" cy="0"/>
            </a:xfrm>
            <a:prstGeom prst="line">
              <a:avLst/>
            </a:prstGeom>
            <a:noFill/>
            <a:ln w="57150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2" name="Oval 158"/>
            <p:cNvSpPr>
              <a:spLocks noChangeArrowheads="1"/>
            </p:cNvSpPr>
            <p:nvPr/>
          </p:nvSpPr>
          <p:spPr bwMode="auto">
            <a:xfrm>
              <a:off x="2432" y="287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3" name="Oval 159"/>
            <p:cNvSpPr>
              <a:spLocks noChangeArrowheads="1"/>
            </p:cNvSpPr>
            <p:nvPr/>
          </p:nvSpPr>
          <p:spPr bwMode="auto">
            <a:xfrm>
              <a:off x="2288" y="26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4" name="Oval 160"/>
            <p:cNvSpPr>
              <a:spLocks noChangeArrowheads="1"/>
            </p:cNvSpPr>
            <p:nvPr/>
          </p:nvSpPr>
          <p:spPr bwMode="auto">
            <a:xfrm>
              <a:off x="2352" y="2752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5" name="Oval 161"/>
            <p:cNvSpPr>
              <a:spLocks noChangeArrowheads="1"/>
            </p:cNvSpPr>
            <p:nvPr/>
          </p:nvSpPr>
          <p:spPr bwMode="auto">
            <a:xfrm>
              <a:off x="2216" y="2024"/>
              <a:ext cx="56" cy="56"/>
            </a:xfrm>
            <a:prstGeom prst="ellipse">
              <a:avLst/>
            </a:prstGeom>
            <a:solidFill>
              <a:srgbClr val="CFBDC8"/>
            </a:solidFill>
            <a:ln w="9525">
              <a:solidFill>
                <a:srgbClr val="B69CAC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6" name="Text Box 162"/>
            <p:cNvSpPr txBox="1">
              <a:spLocks noChangeArrowheads="1"/>
            </p:cNvSpPr>
            <p:nvPr/>
          </p:nvSpPr>
          <p:spPr bwMode="auto">
            <a:xfrm>
              <a:off x="2254" y="892"/>
              <a:ext cx="8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>
                  <a:solidFill>
                    <a:schemeClr val="tx1"/>
                  </a:solidFill>
                  <a:latin typeface="Verdana" charset="0"/>
                </a:rPr>
                <a:t>PC for JAL, ...</a:t>
              </a:r>
            </a:p>
          </p:txBody>
        </p:sp>
        <p:sp>
          <p:nvSpPr>
            <p:cNvPr id="1306787" name="Line 163"/>
            <p:cNvSpPr>
              <a:spLocks noChangeShapeType="1"/>
            </p:cNvSpPr>
            <p:nvPr/>
          </p:nvSpPr>
          <p:spPr bwMode="auto">
            <a:xfrm flipV="1">
              <a:off x="2624" y="2912"/>
              <a:ext cx="0" cy="28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6788" name="Text Box 164"/>
            <p:cNvSpPr txBox="1">
              <a:spLocks noChangeArrowheads="1"/>
            </p:cNvSpPr>
            <p:nvPr/>
          </p:nvSpPr>
          <p:spPr bwMode="auto">
            <a:xfrm>
              <a:off x="2590" y="3020"/>
              <a:ext cx="45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BSrc</a:t>
              </a:r>
            </a:p>
          </p:txBody>
        </p:sp>
      </p:grpSp>
      <p:sp>
        <p:nvSpPr>
          <p:cNvPr id="1306789" name="Rectangle 165"/>
          <p:cNvSpPr>
            <a:spLocks noChangeArrowheads="1"/>
          </p:cNvSpPr>
          <p:nvPr/>
        </p:nvSpPr>
        <p:spPr bwMode="auto">
          <a:xfrm>
            <a:off x="182563" y="5021263"/>
            <a:ext cx="2020887" cy="1003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Is there still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a need for the</a:t>
            </a: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stall signal ?</a:t>
            </a:r>
          </a:p>
        </p:txBody>
      </p:sp>
      <p:sp>
        <p:nvSpPr>
          <p:cNvPr id="1306790" name="Rectangle 166"/>
          <p:cNvSpPr>
            <a:spLocks noChangeArrowheads="1"/>
          </p:cNvSpPr>
          <p:nvPr/>
        </p:nvSpPr>
        <p:spPr bwMode="auto">
          <a:xfrm>
            <a:off x="2401888" y="5686425"/>
            <a:ext cx="6421437" cy="711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stall =   (rs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 (opcode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=LW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).(ws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0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.re1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  <a:endParaRPr lang="en-US" sz="2000">
              <a:solidFill>
                <a:srgbClr val="56127A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         + (rt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 (opcode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=LW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).(ws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E</a:t>
            </a:r>
            <a:r>
              <a:rPr lang="en-US" sz="2000">
                <a:solidFill>
                  <a:srgbClr val="56127A"/>
                </a:solidFill>
                <a:latin typeface="Symbol" charset="2"/>
              </a:rPr>
              <a:t>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0</a:t>
            </a:r>
            <a:r>
              <a:rPr lang="en-US">
                <a:solidFill>
                  <a:srgbClr val="56127A"/>
                </a:solidFill>
                <a:latin typeface="Verdana" charset="0"/>
              </a:rPr>
              <a:t> )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.re2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7C0D5-A6EA-A94B-9DCE-3D957E33E768}" type="slidenum">
              <a:rPr lang="en-US"/>
              <a:pPr/>
              <a:t>35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0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457200"/>
            <a:ext cx="7162800" cy="8001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Resolving Data Hazards (3)</a:t>
            </a:r>
          </a:p>
        </p:txBody>
      </p:sp>
      <p:sp>
        <p:nvSpPr>
          <p:cNvPr id="1307651" name="Rectangle 3"/>
          <p:cNvSpPr>
            <a:spLocks noChangeArrowheads="1"/>
          </p:cNvSpPr>
          <p:nvPr/>
        </p:nvSpPr>
        <p:spPr bwMode="auto">
          <a:xfrm>
            <a:off x="911225" y="2146300"/>
            <a:ext cx="7623175" cy="37830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Strategy 3:</a:t>
            </a: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/>
            </a:r>
            <a:br>
              <a:rPr lang="en-US" sz="2400" i="1" dirty="0">
                <a:solidFill>
                  <a:schemeClr val="tx1"/>
                </a:solidFill>
                <a:latin typeface="Verdana" charset="0"/>
              </a:rPr>
            </a:b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Speculate on the dependence. Two cases:</a:t>
            </a:r>
          </a:p>
          <a:p>
            <a:pPr>
              <a:spcBef>
                <a:spcPct val="0"/>
              </a:spcBef>
            </a:pPr>
            <a:endParaRPr lang="en-US" sz="2400" i="1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i="1" dirty="0">
                <a:solidFill>
                  <a:schemeClr val="tx1"/>
                </a:solidFill>
                <a:latin typeface="Verdana" charset="0"/>
              </a:rPr>
              <a:t>	Guessed correctly</a:t>
            </a:r>
            <a:r>
              <a:rPr lang="en-US" sz="2400" i="1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do nothing</a:t>
            </a:r>
          </a:p>
          <a:p>
            <a:pPr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400" dirty="0">
                <a:solidFill>
                  <a:schemeClr val="tx1"/>
                </a:solidFill>
                <a:latin typeface="Verdana" charset="0"/>
              </a:rPr>
              <a:t>	Guessed incorrectly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Wingdings"/>
                <a:ea typeface="Wingdings"/>
                <a:cs typeface="Wingdings"/>
                <a:sym typeface="Wingdings" charset="2"/>
              </a:rPr>
              <a:t>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kill </a:t>
            </a:r>
            <a:r>
              <a:rPr lang="en-US" sz="2400" dirty="0">
                <a:solidFill>
                  <a:schemeClr val="tx1"/>
                </a:solidFill>
                <a:latin typeface="Verdana" charset="0"/>
                <a:sym typeface="Wingdings" charset="2"/>
              </a:rPr>
              <a:t>and </a:t>
            </a: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restart</a:t>
            </a:r>
          </a:p>
          <a:p>
            <a:pPr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Verdana" charset="0"/>
              <a:sym typeface="Wingdings" charset="2"/>
            </a:endParaRPr>
          </a:p>
          <a:p>
            <a:pPr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Verdana" charset="0"/>
                <a:sym typeface="Wingdings" charset="2"/>
              </a:rPr>
              <a:t>…. We’ll later see examples of this approach in more complex processors.</a:t>
            </a:r>
            <a:endParaRPr lang="en-US" sz="2400" i="1" dirty="0">
              <a:solidFill>
                <a:srgbClr val="FF0000"/>
              </a:solidFill>
              <a:latin typeface="Verdana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7651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3671D-20B0-1448-88AA-753B272022C5}" type="slidenum">
              <a:rPr lang="en-US"/>
              <a:pPr/>
              <a:t>36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7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Time: Control Hazards</a:t>
            </a:r>
          </a:p>
        </p:txBody>
      </p:sp>
      <p:sp>
        <p:nvSpPr>
          <p:cNvPr id="137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Branches/Jumps</a:t>
            </a:r>
          </a:p>
          <a:p>
            <a:r>
              <a:rPr lang="en-US"/>
              <a:t>Exceptions/Interrupts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8A5D7-9533-7E41-A64A-7880921C6759}" type="slidenum">
              <a:rPr lang="en-US"/>
              <a:pPr/>
              <a:t>37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These slides contain material developed and copyright by:</a:t>
            </a:r>
          </a:p>
          <a:p>
            <a:pPr lvl="1"/>
            <a:r>
              <a:rPr lang="en-US"/>
              <a:t>Arvind (MIT)</a:t>
            </a:r>
          </a:p>
          <a:p>
            <a:pPr lvl="1"/>
            <a:r>
              <a:rPr lang="en-US"/>
              <a:t>Krste Asanovic (MIT/UCB)</a:t>
            </a:r>
          </a:p>
          <a:p>
            <a:pPr lvl="1"/>
            <a:r>
              <a:rPr lang="en-US"/>
              <a:t>Joel Emer (Intel/MIT)</a:t>
            </a:r>
          </a:p>
          <a:p>
            <a:pPr lvl="1"/>
            <a:r>
              <a:rPr lang="en-US"/>
              <a:t>James Hoe (CMU)</a:t>
            </a:r>
          </a:p>
          <a:p>
            <a:pPr lvl="1"/>
            <a:r>
              <a:rPr lang="en-US"/>
              <a:t>John Kubiatowicz (UCB)</a:t>
            </a:r>
          </a:p>
          <a:p>
            <a:pPr lvl="1"/>
            <a:r>
              <a:rPr lang="en-US"/>
              <a:t>David Patterson (UCB)</a:t>
            </a:r>
          </a:p>
          <a:p>
            <a:pPr lvl="1"/>
            <a:endParaRPr lang="en-US"/>
          </a:p>
          <a:p>
            <a:r>
              <a:rPr lang="en-US"/>
              <a:t>MIT material derived from course 6.823</a:t>
            </a:r>
          </a:p>
          <a:p>
            <a:r>
              <a:rPr lang="en-US"/>
              <a:t>UCB material derived from course CS252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37A1-7863-304C-B24D-C49CD8F9FF69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2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47700"/>
            <a:ext cx="7162800" cy="533400"/>
          </a:xfrm>
        </p:spPr>
        <p:txBody>
          <a:bodyPr/>
          <a:lstStyle/>
          <a:p>
            <a:r>
              <a:rPr lang="en-US"/>
              <a:t>Pipelined MIPS</a:t>
            </a:r>
          </a:p>
        </p:txBody>
      </p:sp>
      <p:sp>
        <p:nvSpPr>
          <p:cNvPr id="132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6513"/>
            <a:ext cx="7772400" cy="4789487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200"/>
              <a:t>To pipeline MIPS:</a:t>
            </a:r>
          </a:p>
          <a:p>
            <a:endParaRPr lang="en-US" sz="3200"/>
          </a:p>
          <a:p>
            <a:r>
              <a:rPr lang="en-US" sz="3200"/>
              <a:t>First build MIPS without pipelining with CPI=1 </a:t>
            </a:r>
          </a:p>
          <a:p>
            <a:endParaRPr lang="en-US" sz="3200"/>
          </a:p>
          <a:p>
            <a:r>
              <a:rPr lang="en-US" sz="3200"/>
              <a:t>Next, add pipeline registers to reduce cycle time while maintaining CPI=1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40B12C-8877-6543-81C7-80EC3944DB28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80901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88" y="492125"/>
            <a:ext cx="8189912" cy="6858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</a:t>
            </a:r>
            <a:r>
              <a:rPr lang="en-US" dirty="0" err="1" smtClean="0"/>
              <a:t>Unpipelined</a:t>
            </a:r>
            <a:r>
              <a:rPr lang="en-US" dirty="0" smtClean="0"/>
              <a:t> </a:t>
            </a:r>
            <a:r>
              <a:rPr lang="en-US" dirty="0" err="1"/>
              <a:t>Datapath</a:t>
            </a:r>
            <a:r>
              <a:rPr lang="en-US" dirty="0"/>
              <a:t> for MIPS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08038" y="2444750"/>
            <a:ext cx="777875" cy="630238"/>
            <a:chOff x="509" y="1540"/>
            <a:chExt cx="490" cy="397"/>
          </a:xfrm>
        </p:grpSpPr>
        <p:sp>
          <p:nvSpPr>
            <p:cNvPr id="81033" name="Rectangle 4"/>
            <p:cNvSpPr>
              <a:spLocks noChangeArrowheads="1"/>
            </p:cNvSpPr>
            <p:nvPr/>
          </p:nvSpPr>
          <p:spPr bwMode="auto">
            <a:xfrm>
              <a:off x="509" y="1540"/>
              <a:ext cx="243" cy="1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0x4</a:t>
              </a:r>
            </a:p>
          </p:txBody>
        </p:sp>
        <p:sp>
          <p:nvSpPr>
            <p:cNvPr id="81034" name="Freeform 5"/>
            <p:cNvSpPr>
              <a:spLocks/>
            </p:cNvSpPr>
            <p:nvPr/>
          </p:nvSpPr>
          <p:spPr bwMode="auto">
            <a:xfrm>
              <a:off x="758" y="1552"/>
              <a:ext cx="241" cy="385"/>
            </a:xfrm>
            <a:custGeom>
              <a:avLst/>
              <a:gdLst>
                <a:gd name="T0" fmla="*/ 0 w 241"/>
                <a:gd name="T1" fmla="*/ 0 h 385"/>
                <a:gd name="T2" fmla="*/ 0 w 241"/>
                <a:gd name="T3" fmla="*/ 160 h 385"/>
                <a:gd name="T4" fmla="*/ 48 w 241"/>
                <a:gd name="T5" fmla="*/ 192 h 385"/>
                <a:gd name="T6" fmla="*/ 0 w 241"/>
                <a:gd name="T7" fmla="*/ 224 h 385"/>
                <a:gd name="T8" fmla="*/ 0 w 241"/>
                <a:gd name="T9" fmla="*/ 384 h 385"/>
                <a:gd name="T10" fmla="*/ 240 w 241"/>
                <a:gd name="T11" fmla="*/ 288 h 385"/>
                <a:gd name="T12" fmla="*/ 240 w 241"/>
                <a:gd name="T13" fmla="*/ 96 h 385"/>
                <a:gd name="T14" fmla="*/ 0 w 241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1"/>
                <a:gd name="T25" fmla="*/ 0 h 385"/>
                <a:gd name="T26" fmla="*/ 241 w 241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1" h="385">
                  <a:moveTo>
                    <a:pt x="0" y="0"/>
                  </a:moveTo>
                  <a:lnTo>
                    <a:pt x="0" y="160"/>
                  </a:lnTo>
                  <a:lnTo>
                    <a:pt x="48" y="192"/>
                  </a:lnTo>
                  <a:lnTo>
                    <a:pt x="0" y="224"/>
                  </a:lnTo>
                  <a:lnTo>
                    <a:pt x="0" y="384"/>
                  </a:lnTo>
                  <a:lnTo>
                    <a:pt x="240" y="288"/>
                  </a:lnTo>
                  <a:lnTo>
                    <a:pt x="240" y="96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5" name="Line 6"/>
            <p:cNvSpPr>
              <a:spLocks noChangeShapeType="1"/>
            </p:cNvSpPr>
            <p:nvPr/>
          </p:nvSpPr>
          <p:spPr bwMode="auto">
            <a:xfrm>
              <a:off x="714" y="160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36" name="Line 7"/>
            <p:cNvSpPr>
              <a:spLocks noChangeShapeType="1"/>
            </p:cNvSpPr>
            <p:nvPr/>
          </p:nvSpPr>
          <p:spPr bwMode="auto">
            <a:xfrm>
              <a:off x="714" y="188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03" name="Freeform 8"/>
          <p:cNvSpPr>
            <a:spLocks/>
          </p:cNvSpPr>
          <p:nvPr/>
        </p:nvSpPr>
        <p:spPr bwMode="auto">
          <a:xfrm>
            <a:off x="288925" y="1943100"/>
            <a:ext cx="893763" cy="2046288"/>
          </a:xfrm>
          <a:custGeom>
            <a:avLst/>
            <a:gdLst>
              <a:gd name="T0" fmla="*/ 562 w 563"/>
              <a:gd name="T1" fmla="*/ 0 h 1289"/>
              <a:gd name="T2" fmla="*/ 2 w 563"/>
              <a:gd name="T3" fmla="*/ 0 h 1289"/>
              <a:gd name="T4" fmla="*/ 0 w 563"/>
              <a:gd name="T5" fmla="*/ 1288 h 1289"/>
              <a:gd name="T6" fmla="*/ 192 w 563"/>
              <a:gd name="T7" fmla="*/ 1288 h 1289"/>
              <a:gd name="T8" fmla="*/ 0 60000 65536"/>
              <a:gd name="T9" fmla="*/ 0 60000 65536"/>
              <a:gd name="T10" fmla="*/ 0 60000 65536"/>
              <a:gd name="T11" fmla="*/ 0 60000 65536"/>
              <a:gd name="T12" fmla="*/ 0 w 563"/>
              <a:gd name="T13" fmla="*/ 0 h 1289"/>
              <a:gd name="T14" fmla="*/ 563 w 563"/>
              <a:gd name="T15" fmla="*/ 1289 h 12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3" h="1289">
                <a:moveTo>
                  <a:pt x="562" y="0"/>
                </a:moveTo>
                <a:lnTo>
                  <a:pt x="2" y="0"/>
                </a:lnTo>
                <a:lnTo>
                  <a:pt x="0" y="1288"/>
                </a:lnTo>
                <a:lnTo>
                  <a:pt x="192" y="1288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4" name="Freeform 9"/>
          <p:cNvSpPr>
            <a:spLocks/>
          </p:cNvSpPr>
          <p:nvPr/>
        </p:nvSpPr>
        <p:spPr bwMode="auto">
          <a:xfrm>
            <a:off x="6537325" y="4156075"/>
            <a:ext cx="1752600" cy="1279525"/>
          </a:xfrm>
          <a:custGeom>
            <a:avLst/>
            <a:gdLst>
              <a:gd name="T0" fmla="*/ 2 w 1104"/>
              <a:gd name="T1" fmla="*/ 0 h 806"/>
              <a:gd name="T2" fmla="*/ 0 w 1104"/>
              <a:gd name="T3" fmla="*/ 806 h 806"/>
              <a:gd name="T4" fmla="*/ 784 w 1104"/>
              <a:gd name="T5" fmla="*/ 806 h 806"/>
              <a:gd name="T6" fmla="*/ 784 w 1104"/>
              <a:gd name="T7" fmla="*/ 326 h 806"/>
              <a:gd name="T8" fmla="*/ 1104 w 1104"/>
              <a:gd name="T9" fmla="*/ 326 h 80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04"/>
              <a:gd name="T16" fmla="*/ 0 h 806"/>
              <a:gd name="T17" fmla="*/ 1104 w 1104"/>
              <a:gd name="T18" fmla="*/ 806 h 80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04" h="806">
                <a:moveTo>
                  <a:pt x="2" y="0"/>
                </a:moveTo>
                <a:lnTo>
                  <a:pt x="0" y="806"/>
                </a:lnTo>
                <a:lnTo>
                  <a:pt x="784" y="806"/>
                </a:lnTo>
                <a:lnTo>
                  <a:pt x="784" y="326"/>
                </a:lnTo>
                <a:lnTo>
                  <a:pt x="1104" y="326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Freeform 10"/>
          <p:cNvSpPr>
            <a:spLocks/>
          </p:cNvSpPr>
          <p:nvPr/>
        </p:nvSpPr>
        <p:spPr bwMode="auto">
          <a:xfrm>
            <a:off x="3108325" y="4292600"/>
            <a:ext cx="5570538" cy="1830388"/>
          </a:xfrm>
          <a:custGeom>
            <a:avLst/>
            <a:gdLst>
              <a:gd name="T0" fmla="*/ 3392 w 3509"/>
              <a:gd name="T1" fmla="*/ 200 h 1153"/>
              <a:gd name="T2" fmla="*/ 3508 w 3509"/>
              <a:gd name="T3" fmla="*/ 200 h 1153"/>
              <a:gd name="T4" fmla="*/ 3504 w 3509"/>
              <a:gd name="T5" fmla="*/ 1152 h 1153"/>
              <a:gd name="T6" fmla="*/ 0 w 3509"/>
              <a:gd name="T7" fmla="*/ 1152 h 1153"/>
              <a:gd name="T8" fmla="*/ 0 w 3509"/>
              <a:gd name="T9" fmla="*/ 0 h 1153"/>
              <a:gd name="T10" fmla="*/ 240 w 3509"/>
              <a:gd name="T11" fmla="*/ 0 h 115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509"/>
              <a:gd name="T19" fmla="*/ 0 h 1153"/>
              <a:gd name="T20" fmla="*/ 3509 w 3509"/>
              <a:gd name="T21" fmla="*/ 1153 h 115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509" h="1153">
                <a:moveTo>
                  <a:pt x="3392" y="200"/>
                </a:moveTo>
                <a:lnTo>
                  <a:pt x="3508" y="200"/>
                </a:lnTo>
                <a:lnTo>
                  <a:pt x="3504" y="1152"/>
                </a:lnTo>
                <a:lnTo>
                  <a:pt x="0" y="1152"/>
                </a:ln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3792538" y="1390650"/>
            <a:ext cx="8493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RegWrite</a:t>
            </a:r>
          </a:p>
        </p:txBody>
      </p:sp>
      <p:sp>
        <p:nvSpPr>
          <p:cNvPr id="80907" name="Rectangle 12"/>
          <p:cNvSpPr>
            <a:spLocks noChangeArrowheads="1"/>
          </p:cNvSpPr>
          <p:nvPr/>
        </p:nvSpPr>
        <p:spPr bwMode="auto">
          <a:xfrm>
            <a:off x="1227138" y="2673350"/>
            <a:ext cx="4064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08" name="Freeform 13"/>
          <p:cNvSpPr>
            <a:spLocks/>
          </p:cNvSpPr>
          <p:nvPr/>
        </p:nvSpPr>
        <p:spPr bwMode="auto">
          <a:xfrm>
            <a:off x="5534025" y="2654300"/>
            <a:ext cx="382588" cy="611188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noFill/>
          <a:ln w="28575" cap="rnd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5545138" y="2851150"/>
            <a:ext cx="406400" cy="241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000">
                <a:solidFill>
                  <a:srgbClr val="56127A"/>
                </a:solidFill>
              </a:rPr>
              <a:t>Add</a:t>
            </a:r>
          </a:p>
        </p:txBody>
      </p:sp>
      <p:sp>
        <p:nvSpPr>
          <p:cNvPr id="80910" name="Freeform 15"/>
          <p:cNvSpPr>
            <a:spLocks/>
          </p:cNvSpPr>
          <p:nvPr/>
        </p:nvSpPr>
        <p:spPr bwMode="auto">
          <a:xfrm>
            <a:off x="1609725" y="2768600"/>
            <a:ext cx="3913188" cy="1588"/>
          </a:xfrm>
          <a:custGeom>
            <a:avLst/>
            <a:gdLst>
              <a:gd name="T0" fmla="*/ 0 w 2465"/>
              <a:gd name="T1" fmla="*/ 0 h 1"/>
              <a:gd name="T2" fmla="*/ 370 w 2465"/>
              <a:gd name="T3" fmla="*/ 0 h 1"/>
              <a:gd name="T4" fmla="*/ 358 w 2465"/>
              <a:gd name="T5" fmla="*/ 0 h 1"/>
              <a:gd name="T6" fmla="*/ 2464 w 2465"/>
              <a:gd name="T7" fmla="*/ 0 h 1"/>
              <a:gd name="T8" fmla="*/ 0 60000 65536"/>
              <a:gd name="T9" fmla="*/ 0 60000 65536"/>
              <a:gd name="T10" fmla="*/ 0 60000 65536"/>
              <a:gd name="T11" fmla="*/ 0 60000 65536"/>
              <a:gd name="T12" fmla="*/ 0 w 2465"/>
              <a:gd name="T13" fmla="*/ 0 h 1"/>
              <a:gd name="T14" fmla="*/ 2465 w 2465"/>
              <a:gd name="T15" fmla="*/ 1 h 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65" h="1">
                <a:moveTo>
                  <a:pt x="0" y="0"/>
                </a:moveTo>
                <a:lnTo>
                  <a:pt x="370" y="0"/>
                </a:lnTo>
                <a:lnTo>
                  <a:pt x="358" y="0"/>
                </a:lnTo>
                <a:lnTo>
                  <a:pt x="2464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1" name="Freeform 16"/>
          <p:cNvSpPr>
            <a:spLocks/>
          </p:cNvSpPr>
          <p:nvPr/>
        </p:nvSpPr>
        <p:spPr bwMode="auto">
          <a:xfrm flipH="1">
            <a:off x="3776663" y="1498600"/>
            <a:ext cx="42862" cy="1944688"/>
          </a:xfrm>
          <a:custGeom>
            <a:avLst/>
            <a:gdLst>
              <a:gd name="T0" fmla="*/ 0 w 1"/>
              <a:gd name="T1" fmla="*/ 0 h 1537"/>
              <a:gd name="T2" fmla="*/ 0 w 1"/>
              <a:gd name="T3" fmla="*/ 1536 h 1537"/>
              <a:gd name="T4" fmla="*/ 0 60000 65536"/>
              <a:gd name="T5" fmla="*/ 0 60000 65536"/>
              <a:gd name="T6" fmla="*/ 0 w 1"/>
              <a:gd name="T7" fmla="*/ 0 h 1537"/>
              <a:gd name="T8" fmla="*/ 1 w 1"/>
              <a:gd name="T9" fmla="*/ 1537 h 15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1537">
                <a:moveTo>
                  <a:pt x="0" y="0"/>
                </a:moveTo>
                <a:lnTo>
                  <a:pt x="0" y="1536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6848475" y="1390650"/>
            <a:ext cx="2171700" cy="3740150"/>
            <a:chOff x="4314" y="876"/>
            <a:chExt cx="1368" cy="2356"/>
          </a:xfrm>
        </p:grpSpPr>
        <p:sp>
          <p:nvSpPr>
            <p:cNvPr id="81016" name="Rectangle 18"/>
            <p:cNvSpPr>
              <a:spLocks noChangeArrowheads="1"/>
            </p:cNvSpPr>
            <p:nvPr/>
          </p:nvSpPr>
          <p:spPr bwMode="auto">
            <a:xfrm>
              <a:off x="4314" y="2212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1017" name="Line 19"/>
            <p:cNvSpPr>
              <a:spLocks noChangeShapeType="1"/>
            </p:cNvSpPr>
            <p:nvPr/>
          </p:nvSpPr>
          <p:spPr bwMode="auto">
            <a:xfrm>
              <a:off x="4422" y="239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8" name="Freeform 20"/>
            <p:cNvSpPr>
              <a:spLocks/>
            </p:cNvSpPr>
            <p:nvPr/>
          </p:nvSpPr>
          <p:spPr bwMode="auto">
            <a:xfrm>
              <a:off x="4856" y="2848"/>
              <a:ext cx="367" cy="1"/>
            </a:xfrm>
            <a:custGeom>
              <a:avLst/>
              <a:gdLst>
                <a:gd name="T0" fmla="*/ 0 w 367"/>
                <a:gd name="T1" fmla="*/ 0 h 1"/>
                <a:gd name="T2" fmla="*/ 366 w 367"/>
                <a:gd name="T3" fmla="*/ 0 h 1"/>
                <a:gd name="T4" fmla="*/ 0 60000 65536"/>
                <a:gd name="T5" fmla="*/ 0 60000 65536"/>
                <a:gd name="T6" fmla="*/ 0 w 367"/>
                <a:gd name="T7" fmla="*/ 0 h 1"/>
                <a:gd name="T8" fmla="*/ 367 w 36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67" h="1">
                  <a:moveTo>
                    <a:pt x="0" y="0"/>
                  </a:moveTo>
                  <a:lnTo>
                    <a:pt x="36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19" name="Rectangle 21"/>
            <p:cNvSpPr>
              <a:spLocks noChangeArrowheads="1"/>
            </p:cNvSpPr>
            <p:nvPr/>
          </p:nvSpPr>
          <p:spPr bwMode="auto">
            <a:xfrm>
              <a:off x="5253" y="876"/>
              <a:ext cx="429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WBSrc</a:t>
              </a:r>
            </a:p>
          </p:txBody>
        </p:sp>
        <p:sp>
          <p:nvSpPr>
            <p:cNvPr id="81020" name="Rectangle 22"/>
            <p:cNvSpPr>
              <a:spLocks noChangeArrowheads="1"/>
            </p:cNvSpPr>
            <p:nvPr/>
          </p:nvSpPr>
          <p:spPr bwMode="auto">
            <a:xfrm>
              <a:off x="4573" y="876"/>
              <a:ext cx="573" cy="17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MemWrite</a:t>
              </a:r>
            </a:p>
          </p:txBody>
        </p:sp>
        <p:sp>
          <p:nvSpPr>
            <p:cNvPr id="81021" name="Freeform 23"/>
            <p:cNvSpPr>
              <a:spLocks/>
            </p:cNvSpPr>
            <p:nvPr/>
          </p:nvSpPr>
          <p:spPr bwMode="auto">
            <a:xfrm>
              <a:off x="5197" y="2749"/>
              <a:ext cx="145" cy="401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2" name="Freeform 24"/>
            <p:cNvSpPr>
              <a:spLocks/>
            </p:cNvSpPr>
            <p:nvPr/>
          </p:nvSpPr>
          <p:spPr bwMode="auto">
            <a:xfrm>
              <a:off x="5271" y="936"/>
              <a:ext cx="48" cy="1815"/>
            </a:xfrm>
            <a:custGeom>
              <a:avLst/>
              <a:gdLst>
                <a:gd name="T0" fmla="*/ 0 w 1"/>
                <a:gd name="T1" fmla="*/ 0 h 2169"/>
                <a:gd name="T2" fmla="*/ 0 w 1"/>
                <a:gd name="T3" fmla="*/ 2168 h 2169"/>
                <a:gd name="T4" fmla="*/ 0 60000 65536"/>
                <a:gd name="T5" fmla="*/ 0 60000 65536"/>
                <a:gd name="T6" fmla="*/ 0 w 1"/>
                <a:gd name="T7" fmla="*/ 0 h 2169"/>
                <a:gd name="T8" fmla="*/ 1 w 1"/>
                <a:gd name="T9" fmla="*/ 2169 h 216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169">
                  <a:moveTo>
                    <a:pt x="0" y="0"/>
                  </a:moveTo>
                  <a:lnTo>
                    <a:pt x="0" y="2168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3" name="Freeform 25"/>
            <p:cNvSpPr>
              <a:spLocks/>
            </p:cNvSpPr>
            <p:nvPr/>
          </p:nvSpPr>
          <p:spPr bwMode="auto">
            <a:xfrm>
              <a:off x="4582" y="936"/>
              <a:ext cx="1" cy="1542"/>
            </a:xfrm>
            <a:custGeom>
              <a:avLst/>
              <a:gdLst>
                <a:gd name="T0" fmla="*/ 0 w 1"/>
                <a:gd name="T1" fmla="*/ 0 h 1793"/>
                <a:gd name="T2" fmla="*/ 0 w 1"/>
                <a:gd name="T3" fmla="*/ 1792 h 1793"/>
                <a:gd name="T4" fmla="*/ 0 60000 65536"/>
                <a:gd name="T5" fmla="*/ 0 60000 65536"/>
                <a:gd name="T6" fmla="*/ 0 w 1"/>
                <a:gd name="T7" fmla="*/ 0 h 1793"/>
                <a:gd name="T8" fmla="*/ 1 w 1"/>
                <a:gd name="T9" fmla="*/ 1793 h 179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793">
                  <a:moveTo>
                    <a:pt x="0" y="0"/>
                  </a:moveTo>
                  <a:lnTo>
                    <a:pt x="0" y="1792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4" name="Rectangle 26"/>
            <p:cNvSpPr>
              <a:spLocks noChangeArrowheads="1"/>
            </p:cNvSpPr>
            <p:nvPr/>
          </p:nvSpPr>
          <p:spPr bwMode="auto">
            <a:xfrm>
              <a:off x="4360" y="2480"/>
              <a:ext cx="488" cy="75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025" name="Rectangle 27"/>
            <p:cNvSpPr>
              <a:spLocks noChangeArrowheads="1"/>
            </p:cNvSpPr>
            <p:nvPr/>
          </p:nvSpPr>
          <p:spPr bwMode="auto">
            <a:xfrm>
              <a:off x="4335" y="2526"/>
              <a:ext cx="306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addr</a:t>
              </a:r>
            </a:p>
          </p:txBody>
        </p:sp>
        <p:sp>
          <p:nvSpPr>
            <p:cNvPr id="81026" name="Rectangle 28"/>
            <p:cNvSpPr>
              <a:spLocks noChangeArrowheads="1"/>
            </p:cNvSpPr>
            <p:nvPr/>
          </p:nvSpPr>
          <p:spPr bwMode="auto">
            <a:xfrm>
              <a:off x="4335" y="3055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wdata</a:t>
              </a:r>
            </a:p>
          </p:txBody>
        </p:sp>
        <p:sp>
          <p:nvSpPr>
            <p:cNvPr id="81027" name="Rectangle 29"/>
            <p:cNvSpPr>
              <a:spLocks noChangeArrowheads="1"/>
            </p:cNvSpPr>
            <p:nvPr/>
          </p:nvSpPr>
          <p:spPr bwMode="auto">
            <a:xfrm>
              <a:off x="4554" y="2724"/>
              <a:ext cx="33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rdata</a:t>
              </a:r>
            </a:p>
          </p:txBody>
        </p:sp>
        <p:sp>
          <p:nvSpPr>
            <p:cNvPr id="81028" name="Rectangle 30"/>
            <p:cNvSpPr>
              <a:spLocks noChangeArrowheads="1"/>
            </p:cNvSpPr>
            <p:nvPr/>
          </p:nvSpPr>
          <p:spPr bwMode="auto">
            <a:xfrm>
              <a:off x="4351" y="2788"/>
              <a:ext cx="518" cy="32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Data </a:t>
              </a:r>
            </a:p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Memory</a:t>
              </a:r>
            </a:p>
          </p:txBody>
        </p:sp>
        <p:sp>
          <p:nvSpPr>
            <p:cNvPr id="81029" name="Rectangle 31"/>
            <p:cNvSpPr>
              <a:spLocks noChangeArrowheads="1"/>
            </p:cNvSpPr>
            <p:nvPr/>
          </p:nvSpPr>
          <p:spPr bwMode="auto">
            <a:xfrm>
              <a:off x="4455" y="2430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4" name="Group 32"/>
            <p:cNvGrpSpPr>
              <a:grpSpLocks/>
            </p:cNvGrpSpPr>
            <p:nvPr/>
          </p:nvGrpSpPr>
          <p:grpSpPr bwMode="auto">
            <a:xfrm>
              <a:off x="4388" y="2481"/>
              <a:ext cx="51" cy="55"/>
              <a:chOff x="2815" y="1407"/>
              <a:chExt cx="51" cy="55"/>
            </a:xfrm>
          </p:grpSpPr>
          <p:sp>
            <p:nvSpPr>
              <p:cNvPr id="81031" name="Line 33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32" name="Line 34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530225" y="2984500"/>
            <a:ext cx="6391275" cy="3503613"/>
            <a:chOff x="334" y="1880"/>
            <a:chExt cx="4026" cy="2207"/>
          </a:xfrm>
        </p:grpSpPr>
        <p:sp>
          <p:nvSpPr>
            <p:cNvPr id="80932" name="Line 36"/>
            <p:cNvSpPr>
              <a:spLocks noChangeShapeType="1"/>
            </p:cNvSpPr>
            <p:nvPr/>
          </p:nvSpPr>
          <p:spPr bwMode="auto">
            <a:xfrm>
              <a:off x="3750" y="2624"/>
              <a:ext cx="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3" name="Freeform 37"/>
            <p:cNvSpPr>
              <a:spLocks/>
            </p:cNvSpPr>
            <p:nvPr/>
          </p:nvSpPr>
          <p:spPr bwMode="auto">
            <a:xfrm flipV="1">
              <a:off x="2590" y="2880"/>
              <a:ext cx="681" cy="193"/>
            </a:xfrm>
            <a:custGeom>
              <a:avLst/>
              <a:gdLst>
                <a:gd name="T0" fmla="*/ 0 w 681"/>
                <a:gd name="T1" fmla="*/ 0 h 193"/>
                <a:gd name="T2" fmla="*/ 208 w 681"/>
                <a:gd name="T3" fmla="*/ 0 h 193"/>
                <a:gd name="T4" fmla="*/ 208 w 681"/>
                <a:gd name="T5" fmla="*/ 192 h 193"/>
                <a:gd name="T6" fmla="*/ 680 w 681"/>
                <a:gd name="T7" fmla="*/ 192 h 19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1"/>
                <a:gd name="T13" fmla="*/ 0 h 193"/>
                <a:gd name="T14" fmla="*/ 681 w 681"/>
                <a:gd name="T15" fmla="*/ 193 h 19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1" h="193">
                  <a:moveTo>
                    <a:pt x="0" y="0"/>
                  </a:moveTo>
                  <a:lnTo>
                    <a:pt x="208" y="0"/>
                  </a:lnTo>
                  <a:lnTo>
                    <a:pt x="208" y="192"/>
                  </a:lnTo>
                  <a:lnTo>
                    <a:pt x="680" y="192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4" name="Rectangle 38"/>
            <p:cNvSpPr>
              <a:spLocks noChangeArrowheads="1"/>
            </p:cNvSpPr>
            <p:nvPr/>
          </p:nvSpPr>
          <p:spPr bwMode="auto">
            <a:xfrm>
              <a:off x="1621" y="3913"/>
              <a:ext cx="45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RegDst</a:t>
              </a:r>
            </a:p>
          </p:txBody>
        </p:sp>
        <p:sp>
          <p:nvSpPr>
            <p:cNvPr id="80935" name="Freeform 39"/>
            <p:cNvSpPr>
              <a:spLocks/>
            </p:cNvSpPr>
            <p:nvPr/>
          </p:nvSpPr>
          <p:spPr bwMode="auto">
            <a:xfrm>
              <a:off x="552" y="1880"/>
              <a:ext cx="207" cy="633"/>
            </a:xfrm>
            <a:custGeom>
              <a:avLst/>
              <a:gdLst>
                <a:gd name="T0" fmla="*/ 0 w 207"/>
                <a:gd name="T1" fmla="*/ 632 h 633"/>
                <a:gd name="T2" fmla="*/ 0 w 207"/>
                <a:gd name="T3" fmla="*/ 56 h 633"/>
                <a:gd name="T4" fmla="*/ 0 w 207"/>
                <a:gd name="T5" fmla="*/ 0 h 633"/>
                <a:gd name="T6" fmla="*/ 206 w 207"/>
                <a:gd name="T7" fmla="*/ 0 h 6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7"/>
                <a:gd name="T13" fmla="*/ 0 h 633"/>
                <a:gd name="T14" fmla="*/ 207 w 207"/>
                <a:gd name="T15" fmla="*/ 633 h 6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7" h="633">
                  <a:moveTo>
                    <a:pt x="0" y="632"/>
                  </a:moveTo>
                  <a:lnTo>
                    <a:pt x="0" y="56"/>
                  </a:lnTo>
                  <a:lnTo>
                    <a:pt x="0" y="0"/>
                  </a:lnTo>
                  <a:lnTo>
                    <a:pt x="20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6" name="Freeform 40"/>
            <p:cNvSpPr>
              <a:spLocks/>
            </p:cNvSpPr>
            <p:nvPr/>
          </p:nvSpPr>
          <p:spPr bwMode="auto">
            <a:xfrm>
              <a:off x="1382" y="2320"/>
              <a:ext cx="817" cy="193"/>
            </a:xfrm>
            <a:custGeom>
              <a:avLst/>
              <a:gdLst>
                <a:gd name="T0" fmla="*/ 0 w 817"/>
                <a:gd name="T1" fmla="*/ 192 h 193"/>
                <a:gd name="T2" fmla="*/ 0 w 817"/>
                <a:gd name="T3" fmla="*/ 0 h 193"/>
                <a:gd name="T4" fmla="*/ 816 w 817"/>
                <a:gd name="T5" fmla="*/ 0 h 193"/>
                <a:gd name="T6" fmla="*/ 0 60000 65536"/>
                <a:gd name="T7" fmla="*/ 0 60000 65536"/>
                <a:gd name="T8" fmla="*/ 0 60000 65536"/>
                <a:gd name="T9" fmla="*/ 0 w 817"/>
                <a:gd name="T10" fmla="*/ 0 h 193"/>
                <a:gd name="T11" fmla="*/ 817 w 817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193">
                  <a:moveTo>
                    <a:pt x="0" y="192"/>
                  </a:moveTo>
                  <a:lnTo>
                    <a:pt x="0" y="0"/>
                  </a:ln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7" name="Freeform 41"/>
            <p:cNvSpPr>
              <a:spLocks/>
            </p:cNvSpPr>
            <p:nvPr/>
          </p:nvSpPr>
          <p:spPr bwMode="auto">
            <a:xfrm>
              <a:off x="1382" y="2416"/>
              <a:ext cx="817" cy="1"/>
            </a:xfrm>
            <a:custGeom>
              <a:avLst/>
              <a:gdLst>
                <a:gd name="T0" fmla="*/ 0 w 817"/>
                <a:gd name="T1" fmla="*/ 0 h 1"/>
                <a:gd name="T2" fmla="*/ 816 w 817"/>
                <a:gd name="T3" fmla="*/ 0 h 1"/>
                <a:gd name="T4" fmla="*/ 0 60000 65536"/>
                <a:gd name="T5" fmla="*/ 0 60000 65536"/>
                <a:gd name="T6" fmla="*/ 0 w 817"/>
                <a:gd name="T7" fmla="*/ 0 h 1"/>
                <a:gd name="T8" fmla="*/ 817 w 81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17" h="1">
                  <a:moveTo>
                    <a:pt x="0" y="0"/>
                  </a:moveTo>
                  <a:lnTo>
                    <a:pt x="816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8" name="Freeform 42"/>
            <p:cNvSpPr>
              <a:spLocks/>
            </p:cNvSpPr>
            <p:nvPr/>
          </p:nvSpPr>
          <p:spPr bwMode="auto">
            <a:xfrm>
              <a:off x="1382" y="2512"/>
              <a:ext cx="385" cy="193"/>
            </a:xfrm>
            <a:custGeom>
              <a:avLst/>
              <a:gdLst>
                <a:gd name="T0" fmla="*/ 0 w 385"/>
                <a:gd name="T1" fmla="*/ 0 h 193"/>
                <a:gd name="T2" fmla="*/ 0 w 385"/>
                <a:gd name="T3" fmla="*/ 192 h 193"/>
                <a:gd name="T4" fmla="*/ 384 w 385"/>
                <a:gd name="T5" fmla="*/ 192 h 193"/>
                <a:gd name="T6" fmla="*/ 0 60000 65536"/>
                <a:gd name="T7" fmla="*/ 0 60000 65536"/>
                <a:gd name="T8" fmla="*/ 0 60000 65536"/>
                <a:gd name="T9" fmla="*/ 0 w 385"/>
                <a:gd name="T10" fmla="*/ 0 h 193"/>
                <a:gd name="T11" fmla="*/ 385 w 385"/>
                <a:gd name="T12" fmla="*/ 193 h 19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5" h="193">
                  <a:moveTo>
                    <a:pt x="0" y="0"/>
                  </a:moveTo>
                  <a:lnTo>
                    <a:pt x="0" y="192"/>
                  </a:lnTo>
                  <a:lnTo>
                    <a:pt x="384" y="192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9" name="Freeform 43"/>
            <p:cNvSpPr>
              <a:spLocks/>
            </p:cNvSpPr>
            <p:nvPr/>
          </p:nvSpPr>
          <p:spPr bwMode="auto">
            <a:xfrm>
              <a:off x="1382" y="2704"/>
              <a:ext cx="817" cy="385"/>
            </a:xfrm>
            <a:custGeom>
              <a:avLst/>
              <a:gdLst>
                <a:gd name="T0" fmla="*/ 0 w 817"/>
                <a:gd name="T1" fmla="*/ 0 h 385"/>
                <a:gd name="T2" fmla="*/ 0 w 817"/>
                <a:gd name="T3" fmla="*/ 384 h 385"/>
                <a:gd name="T4" fmla="*/ 816 w 817"/>
                <a:gd name="T5" fmla="*/ 384 h 385"/>
                <a:gd name="T6" fmla="*/ 0 60000 65536"/>
                <a:gd name="T7" fmla="*/ 0 60000 65536"/>
                <a:gd name="T8" fmla="*/ 0 60000 65536"/>
                <a:gd name="T9" fmla="*/ 0 w 817"/>
                <a:gd name="T10" fmla="*/ 0 h 385"/>
                <a:gd name="T11" fmla="*/ 817 w 817"/>
                <a:gd name="T12" fmla="*/ 385 h 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17" h="385">
                  <a:moveTo>
                    <a:pt x="0" y="0"/>
                  </a:moveTo>
                  <a:lnTo>
                    <a:pt x="0" y="384"/>
                  </a:lnTo>
                  <a:lnTo>
                    <a:pt x="816" y="384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0" name="Freeform 44"/>
            <p:cNvSpPr>
              <a:spLocks/>
            </p:cNvSpPr>
            <p:nvPr/>
          </p:nvSpPr>
          <p:spPr bwMode="auto">
            <a:xfrm>
              <a:off x="1958" y="2608"/>
              <a:ext cx="241" cy="1"/>
            </a:xfrm>
            <a:custGeom>
              <a:avLst/>
              <a:gdLst>
                <a:gd name="T0" fmla="*/ 0 w 241"/>
                <a:gd name="T1" fmla="*/ 0 h 1"/>
                <a:gd name="T2" fmla="*/ 240 w 241"/>
                <a:gd name="T3" fmla="*/ 0 h 1"/>
                <a:gd name="T4" fmla="*/ 0 60000 65536"/>
                <a:gd name="T5" fmla="*/ 0 60000 65536"/>
                <a:gd name="T6" fmla="*/ 0 w 241"/>
                <a:gd name="T7" fmla="*/ 0 h 1"/>
                <a:gd name="T8" fmla="*/ 241 w 241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1" h="1">
                  <a:moveTo>
                    <a:pt x="0" y="0"/>
                  </a:moveTo>
                  <a:lnTo>
                    <a:pt x="240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1" name="Freeform 45"/>
            <p:cNvSpPr>
              <a:spLocks/>
            </p:cNvSpPr>
            <p:nvPr/>
          </p:nvSpPr>
          <p:spPr bwMode="auto">
            <a:xfrm>
              <a:off x="2574" y="2512"/>
              <a:ext cx="897" cy="1"/>
            </a:xfrm>
            <a:custGeom>
              <a:avLst/>
              <a:gdLst>
                <a:gd name="T0" fmla="*/ 0 w 897"/>
                <a:gd name="T1" fmla="*/ 0 h 1"/>
                <a:gd name="T2" fmla="*/ 896 w 897"/>
                <a:gd name="T3" fmla="*/ 0 h 1"/>
                <a:gd name="T4" fmla="*/ 0 60000 65536"/>
                <a:gd name="T5" fmla="*/ 0 60000 65536"/>
                <a:gd name="T6" fmla="*/ 0 w 897"/>
                <a:gd name="T7" fmla="*/ 0 h 1"/>
                <a:gd name="T8" fmla="*/ 897 w 89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97" h="1">
                  <a:moveTo>
                    <a:pt x="0" y="0"/>
                  </a:moveTo>
                  <a:lnTo>
                    <a:pt x="89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2" name="Freeform 46"/>
            <p:cNvSpPr>
              <a:spLocks/>
            </p:cNvSpPr>
            <p:nvPr/>
          </p:nvSpPr>
          <p:spPr bwMode="auto">
            <a:xfrm>
              <a:off x="1382" y="3088"/>
              <a:ext cx="1345" cy="241"/>
            </a:xfrm>
            <a:custGeom>
              <a:avLst/>
              <a:gdLst>
                <a:gd name="T0" fmla="*/ 0 w 1345"/>
                <a:gd name="T1" fmla="*/ 0 h 241"/>
                <a:gd name="T2" fmla="*/ 0 w 1345"/>
                <a:gd name="T3" fmla="*/ 240 h 241"/>
                <a:gd name="T4" fmla="*/ 1344 w 1345"/>
                <a:gd name="T5" fmla="*/ 240 h 241"/>
                <a:gd name="T6" fmla="*/ 0 60000 65536"/>
                <a:gd name="T7" fmla="*/ 0 60000 65536"/>
                <a:gd name="T8" fmla="*/ 0 60000 65536"/>
                <a:gd name="T9" fmla="*/ 0 w 1345"/>
                <a:gd name="T10" fmla="*/ 0 h 241"/>
                <a:gd name="T11" fmla="*/ 1345 w 1345"/>
                <a:gd name="T12" fmla="*/ 241 h 24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345" h="241">
                  <a:moveTo>
                    <a:pt x="0" y="0"/>
                  </a:moveTo>
                  <a:lnTo>
                    <a:pt x="0" y="240"/>
                  </a:lnTo>
                  <a:lnTo>
                    <a:pt x="1344" y="24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3" name="Freeform 47"/>
            <p:cNvSpPr>
              <a:spLocks/>
            </p:cNvSpPr>
            <p:nvPr/>
          </p:nvSpPr>
          <p:spPr bwMode="auto">
            <a:xfrm>
              <a:off x="3094" y="2800"/>
              <a:ext cx="545" cy="521"/>
            </a:xfrm>
            <a:custGeom>
              <a:avLst/>
              <a:gdLst>
                <a:gd name="T0" fmla="*/ 0 w 545"/>
                <a:gd name="T1" fmla="*/ 520 h 521"/>
                <a:gd name="T2" fmla="*/ 544 w 545"/>
                <a:gd name="T3" fmla="*/ 520 h 521"/>
                <a:gd name="T4" fmla="*/ 544 w 545"/>
                <a:gd name="T5" fmla="*/ 0 h 521"/>
                <a:gd name="T6" fmla="*/ 0 60000 65536"/>
                <a:gd name="T7" fmla="*/ 0 60000 65536"/>
                <a:gd name="T8" fmla="*/ 0 60000 65536"/>
                <a:gd name="T9" fmla="*/ 0 w 545"/>
                <a:gd name="T10" fmla="*/ 0 h 521"/>
                <a:gd name="T11" fmla="*/ 545 w 545"/>
                <a:gd name="T12" fmla="*/ 521 h 52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45" h="521">
                  <a:moveTo>
                    <a:pt x="0" y="520"/>
                  </a:moveTo>
                  <a:lnTo>
                    <a:pt x="544" y="520"/>
                  </a:lnTo>
                  <a:lnTo>
                    <a:pt x="544" y="0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4" name="Freeform 48"/>
            <p:cNvSpPr>
              <a:spLocks/>
            </p:cNvSpPr>
            <p:nvPr/>
          </p:nvSpPr>
          <p:spPr bwMode="auto">
            <a:xfrm>
              <a:off x="2542" y="2704"/>
              <a:ext cx="713" cy="27"/>
            </a:xfrm>
            <a:custGeom>
              <a:avLst/>
              <a:gdLst>
                <a:gd name="T0" fmla="*/ 0 w 337"/>
                <a:gd name="T1" fmla="*/ 0 h 1"/>
                <a:gd name="T2" fmla="*/ 336 w 337"/>
                <a:gd name="T3" fmla="*/ 0 h 1"/>
                <a:gd name="T4" fmla="*/ 0 60000 65536"/>
                <a:gd name="T5" fmla="*/ 0 60000 65536"/>
                <a:gd name="T6" fmla="*/ 0 w 337"/>
                <a:gd name="T7" fmla="*/ 0 h 1"/>
                <a:gd name="T8" fmla="*/ 337 w 337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7" h="1">
                  <a:moveTo>
                    <a:pt x="0" y="0"/>
                  </a:moveTo>
                  <a:lnTo>
                    <a:pt x="336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5" name="Line 49"/>
            <p:cNvSpPr>
              <a:spLocks noChangeShapeType="1"/>
            </p:cNvSpPr>
            <p:nvPr/>
          </p:nvSpPr>
          <p:spPr bwMode="auto">
            <a:xfrm>
              <a:off x="1214" y="2608"/>
              <a:ext cx="1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6" name="Rectangle 50"/>
            <p:cNvSpPr>
              <a:spLocks noChangeArrowheads="1"/>
            </p:cNvSpPr>
            <p:nvPr/>
          </p:nvSpPr>
          <p:spPr bwMode="auto">
            <a:xfrm>
              <a:off x="3117" y="3916"/>
              <a:ext cx="338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BSrc</a:t>
              </a:r>
            </a:p>
          </p:txBody>
        </p:sp>
        <p:sp>
          <p:nvSpPr>
            <p:cNvPr id="80947" name="Oval 51"/>
            <p:cNvSpPr>
              <a:spLocks noChangeArrowheads="1"/>
            </p:cNvSpPr>
            <p:nvPr/>
          </p:nvSpPr>
          <p:spPr bwMode="auto">
            <a:xfrm>
              <a:off x="2786" y="2860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8" name="Oval 52"/>
            <p:cNvSpPr>
              <a:spLocks noChangeArrowheads="1"/>
            </p:cNvSpPr>
            <p:nvPr/>
          </p:nvSpPr>
          <p:spPr bwMode="auto">
            <a:xfrm>
              <a:off x="1370" y="2596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49" name="Oval 53"/>
            <p:cNvSpPr>
              <a:spLocks noChangeArrowheads="1"/>
            </p:cNvSpPr>
            <p:nvPr/>
          </p:nvSpPr>
          <p:spPr bwMode="auto">
            <a:xfrm>
              <a:off x="4098" y="260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0" name="Line 54"/>
            <p:cNvSpPr>
              <a:spLocks noChangeShapeType="1"/>
            </p:cNvSpPr>
            <p:nvPr/>
          </p:nvSpPr>
          <p:spPr bwMode="auto">
            <a:xfrm>
              <a:off x="1382" y="3332"/>
              <a:ext cx="0" cy="5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1" name="Rectangle 55"/>
            <p:cNvSpPr>
              <a:spLocks noChangeArrowheads="1"/>
            </p:cNvSpPr>
            <p:nvPr/>
          </p:nvSpPr>
          <p:spPr bwMode="auto">
            <a:xfrm>
              <a:off x="2197" y="3913"/>
              <a:ext cx="40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ExtSel</a:t>
              </a:r>
            </a:p>
          </p:txBody>
        </p:sp>
        <p:sp>
          <p:nvSpPr>
            <p:cNvPr id="80952" name="Rectangle 56"/>
            <p:cNvSpPr>
              <a:spLocks noChangeArrowheads="1"/>
            </p:cNvSpPr>
            <p:nvPr/>
          </p:nvSpPr>
          <p:spPr bwMode="auto">
            <a:xfrm>
              <a:off x="1189" y="3913"/>
              <a:ext cx="48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OpCode</a:t>
              </a:r>
            </a:p>
          </p:txBody>
        </p:sp>
        <p:sp>
          <p:nvSpPr>
            <p:cNvPr id="80953" name="Line 57"/>
            <p:cNvSpPr>
              <a:spLocks noChangeShapeType="1"/>
            </p:cNvSpPr>
            <p:nvPr/>
          </p:nvSpPr>
          <p:spPr bwMode="auto">
            <a:xfrm flipH="1">
              <a:off x="1720" y="2704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4" name="Line 58"/>
            <p:cNvSpPr>
              <a:spLocks noChangeShapeType="1"/>
            </p:cNvSpPr>
            <p:nvPr/>
          </p:nvSpPr>
          <p:spPr bwMode="auto">
            <a:xfrm flipH="1">
              <a:off x="1912" y="2608"/>
              <a:ext cx="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5" name="Line 59"/>
            <p:cNvSpPr>
              <a:spLocks noChangeShapeType="1"/>
            </p:cNvSpPr>
            <p:nvPr/>
          </p:nvSpPr>
          <p:spPr bwMode="auto">
            <a:xfrm>
              <a:off x="2154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6" name="Line 60"/>
            <p:cNvSpPr>
              <a:spLocks noChangeShapeType="1"/>
            </p:cNvSpPr>
            <p:nvPr/>
          </p:nvSpPr>
          <p:spPr bwMode="auto">
            <a:xfrm>
              <a:off x="2154" y="2608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7" name="Line 61"/>
            <p:cNvSpPr>
              <a:spLocks noChangeShapeType="1"/>
            </p:cNvSpPr>
            <p:nvPr/>
          </p:nvSpPr>
          <p:spPr bwMode="auto">
            <a:xfrm>
              <a:off x="2154" y="2320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8" name="Line 62"/>
            <p:cNvSpPr>
              <a:spLocks noChangeShapeType="1"/>
            </p:cNvSpPr>
            <p:nvPr/>
          </p:nvSpPr>
          <p:spPr bwMode="auto">
            <a:xfrm>
              <a:off x="2154" y="2416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59" name="Rectangle 63"/>
            <p:cNvSpPr>
              <a:spLocks noChangeArrowheads="1"/>
            </p:cNvSpPr>
            <p:nvPr/>
          </p:nvSpPr>
          <p:spPr bwMode="auto">
            <a:xfrm>
              <a:off x="3757" y="2702"/>
              <a:ext cx="162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z</a:t>
              </a:r>
            </a:p>
          </p:txBody>
        </p:sp>
        <p:sp>
          <p:nvSpPr>
            <p:cNvPr id="80960" name="Line 64"/>
            <p:cNvSpPr>
              <a:spLocks noChangeShapeType="1"/>
            </p:cNvSpPr>
            <p:nvPr/>
          </p:nvSpPr>
          <p:spPr bwMode="auto">
            <a:xfrm>
              <a:off x="3738" y="2704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1" name="Line 65"/>
            <p:cNvSpPr>
              <a:spLocks noChangeShapeType="1"/>
            </p:cNvSpPr>
            <p:nvPr/>
          </p:nvSpPr>
          <p:spPr bwMode="auto">
            <a:xfrm>
              <a:off x="3450" y="2512"/>
              <a:ext cx="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2" name="Line 66"/>
            <p:cNvSpPr>
              <a:spLocks noChangeShapeType="1"/>
            </p:cNvSpPr>
            <p:nvPr/>
          </p:nvSpPr>
          <p:spPr bwMode="auto">
            <a:xfrm>
              <a:off x="3638" y="2804"/>
              <a:ext cx="0" cy="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3" name="Freeform 67"/>
            <p:cNvSpPr>
              <a:spLocks/>
            </p:cNvSpPr>
            <p:nvPr/>
          </p:nvSpPr>
          <p:spPr bwMode="auto">
            <a:xfrm>
              <a:off x="3260" y="2656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solidFill>
              <a:schemeClr val="bg1"/>
            </a:solidFill>
            <a:ln w="25400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4" name="Line 68"/>
            <p:cNvSpPr>
              <a:spLocks noChangeShapeType="1"/>
            </p:cNvSpPr>
            <p:nvPr/>
          </p:nvSpPr>
          <p:spPr bwMode="auto">
            <a:xfrm flipH="1">
              <a:off x="3204" y="2896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5" name="Line 69"/>
            <p:cNvSpPr>
              <a:spLocks noChangeShapeType="1"/>
            </p:cNvSpPr>
            <p:nvPr/>
          </p:nvSpPr>
          <p:spPr bwMode="auto">
            <a:xfrm flipH="1">
              <a:off x="3204" y="2704"/>
              <a:ext cx="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6" name="Line 70"/>
            <p:cNvSpPr>
              <a:spLocks noChangeShapeType="1"/>
            </p:cNvSpPr>
            <p:nvPr/>
          </p:nvSpPr>
          <p:spPr bwMode="auto">
            <a:xfrm flipH="1">
              <a:off x="3396" y="2800"/>
              <a:ext cx="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7" name="Rectangle 71"/>
            <p:cNvSpPr>
              <a:spLocks noChangeArrowheads="1"/>
            </p:cNvSpPr>
            <p:nvPr/>
          </p:nvSpPr>
          <p:spPr bwMode="auto">
            <a:xfrm>
              <a:off x="2709" y="3913"/>
              <a:ext cx="39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OpSel</a:t>
              </a:r>
            </a:p>
          </p:txBody>
        </p:sp>
        <p:sp>
          <p:nvSpPr>
            <p:cNvPr id="80968" name="Line 72"/>
            <p:cNvSpPr>
              <a:spLocks noChangeShapeType="1"/>
            </p:cNvSpPr>
            <p:nvPr/>
          </p:nvSpPr>
          <p:spPr bwMode="auto">
            <a:xfrm>
              <a:off x="2662" y="3328"/>
              <a:ext cx="3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69" name="Rectangle 73"/>
            <p:cNvSpPr>
              <a:spLocks noChangeArrowheads="1"/>
            </p:cNvSpPr>
            <p:nvPr/>
          </p:nvSpPr>
          <p:spPr bwMode="auto">
            <a:xfrm>
              <a:off x="2141" y="1960"/>
              <a:ext cx="212" cy="1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solidFill>
                    <a:srgbClr val="56127A"/>
                  </a:solidFill>
                </a:rPr>
                <a:t>clk</a:t>
              </a:r>
            </a:p>
          </p:txBody>
        </p:sp>
        <p:sp>
          <p:nvSpPr>
            <p:cNvPr id="80970" name="Line 74"/>
            <p:cNvSpPr>
              <a:spLocks noChangeShapeType="1"/>
            </p:cNvSpPr>
            <p:nvPr/>
          </p:nvSpPr>
          <p:spPr bwMode="auto">
            <a:xfrm>
              <a:off x="2254" y="2112"/>
              <a:ext cx="0" cy="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1" name="Oval 75"/>
            <p:cNvSpPr>
              <a:spLocks noChangeArrowheads="1"/>
            </p:cNvSpPr>
            <p:nvPr/>
          </p:nvSpPr>
          <p:spPr bwMode="auto">
            <a:xfrm>
              <a:off x="2994" y="2684"/>
              <a:ext cx="32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2" name="Freeform 76"/>
            <p:cNvSpPr>
              <a:spLocks/>
            </p:cNvSpPr>
            <p:nvPr/>
          </p:nvSpPr>
          <p:spPr bwMode="auto">
            <a:xfrm>
              <a:off x="1830" y="2726"/>
              <a:ext cx="1" cy="1199"/>
            </a:xfrm>
            <a:custGeom>
              <a:avLst/>
              <a:gdLst>
                <a:gd name="T0" fmla="*/ 0 w 1"/>
                <a:gd name="T1" fmla="*/ 1344 h 1345"/>
                <a:gd name="T2" fmla="*/ 0 w 1"/>
                <a:gd name="T3" fmla="*/ 0 h 1345"/>
                <a:gd name="T4" fmla="*/ 0 60000 65536"/>
                <a:gd name="T5" fmla="*/ 0 60000 65536"/>
                <a:gd name="T6" fmla="*/ 0 w 1"/>
                <a:gd name="T7" fmla="*/ 0 h 1345"/>
                <a:gd name="T8" fmla="*/ 1 w 1"/>
                <a:gd name="T9" fmla="*/ 1345 h 134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345">
                  <a:moveTo>
                    <a:pt x="0" y="1344"/>
                  </a:moveTo>
                  <a:lnTo>
                    <a:pt x="0" y="0"/>
                  </a:lnTo>
                </a:path>
              </a:pathLst>
            </a:custGeom>
            <a:noFill/>
            <a:ln w="12700" cap="rnd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3" name="Line 77"/>
            <p:cNvSpPr>
              <a:spLocks noChangeShapeType="1"/>
            </p:cNvSpPr>
            <p:nvPr/>
          </p:nvSpPr>
          <p:spPr bwMode="auto">
            <a:xfrm flipV="1">
              <a:off x="2382" y="3185"/>
              <a:ext cx="0" cy="764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4" name="Line 78"/>
            <p:cNvSpPr>
              <a:spLocks noChangeShapeType="1"/>
            </p:cNvSpPr>
            <p:nvPr/>
          </p:nvSpPr>
          <p:spPr bwMode="auto">
            <a:xfrm flipV="1">
              <a:off x="2886" y="3439"/>
              <a:ext cx="0" cy="51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5" name="Line 79"/>
            <p:cNvSpPr>
              <a:spLocks noChangeShapeType="1"/>
            </p:cNvSpPr>
            <p:nvPr/>
          </p:nvSpPr>
          <p:spPr bwMode="auto">
            <a:xfrm>
              <a:off x="3326" y="2908"/>
              <a:ext cx="0" cy="10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6" name="Line 80"/>
            <p:cNvSpPr>
              <a:spLocks noChangeShapeType="1"/>
            </p:cNvSpPr>
            <p:nvPr/>
          </p:nvSpPr>
          <p:spPr bwMode="auto">
            <a:xfrm>
              <a:off x="3766" y="2709"/>
              <a:ext cx="2" cy="12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7" name="Rectangle 81"/>
            <p:cNvSpPr>
              <a:spLocks noChangeArrowheads="1"/>
            </p:cNvSpPr>
            <p:nvPr/>
          </p:nvSpPr>
          <p:spPr bwMode="auto">
            <a:xfrm>
              <a:off x="3632" y="3911"/>
              <a:ext cx="370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 b="1">
                  <a:solidFill>
                    <a:srgbClr val="56127A"/>
                  </a:solidFill>
                </a:rPr>
                <a:t>zero?</a:t>
              </a:r>
            </a:p>
          </p:txBody>
        </p:sp>
        <p:sp>
          <p:nvSpPr>
            <p:cNvPr id="80978" name="Freeform 82"/>
            <p:cNvSpPr>
              <a:spLocks/>
            </p:cNvSpPr>
            <p:nvPr/>
          </p:nvSpPr>
          <p:spPr bwMode="auto">
            <a:xfrm>
              <a:off x="1773" y="2462"/>
              <a:ext cx="145" cy="289"/>
            </a:xfrm>
            <a:custGeom>
              <a:avLst/>
              <a:gdLst>
                <a:gd name="T0" fmla="*/ 144 w 145"/>
                <a:gd name="T1" fmla="*/ 48 h 289"/>
                <a:gd name="T2" fmla="*/ 144 w 145"/>
                <a:gd name="T3" fmla="*/ 240 h 289"/>
                <a:gd name="T4" fmla="*/ 0 w 145"/>
                <a:gd name="T5" fmla="*/ 288 h 289"/>
                <a:gd name="T6" fmla="*/ 0 w 145"/>
                <a:gd name="T7" fmla="*/ 0 h 289"/>
                <a:gd name="T8" fmla="*/ 144 w 145"/>
                <a:gd name="T9" fmla="*/ 48 h 2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5"/>
                <a:gd name="T16" fmla="*/ 0 h 289"/>
                <a:gd name="T17" fmla="*/ 145 w 145"/>
                <a:gd name="T18" fmla="*/ 289 h 28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5" h="289">
                  <a:moveTo>
                    <a:pt x="144" y="48"/>
                  </a:moveTo>
                  <a:lnTo>
                    <a:pt x="144" y="240"/>
                  </a:lnTo>
                  <a:lnTo>
                    <a:pt x="0" y="288"/>
                  </a:lnTo>
                  <a:lnTo>
                    <a:pt x="0" y="0"/>
                  </a:lnTo>
                  <a:lnTo>
                    <a:pt x="144" y="48"/>
                  </a:lnTo>
                </a:path>
              </a:pathLst>
            </a:custGeom>
            <a:noFill/>
            <a:ln w="28575" cap="rnd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79" name="Freeform 83"/>
            <p:cNvSpPr>
              <a:spLocks/>
            </p:cNvSpPr>
            <p:nvPr/>
          </p:nvSpPr>
          <p:spPr bwMode="auto">
            <a:xfrm>
              <a:off x="1537" y="2415"/>
              <a:ext cx="241" cy="213"/>
            </a:xfrm>
            <a:custGeom>
              <a:avLst/>
              <a:gdLst>
                <a:gd name="T0" fmla="*/ 0 w 241"/>
                <a:gd name="T1" fmla="*/ 0 h 117"/>
                <a:gd name="T2" fmla="*/ 0 w 241"/>
                <a:gd name="T3" fmla="*/ 116 h 117"/>
                <a:gd name="T4" fmla="*/ 240 w 241"/>
                <a:gd name="T5" fmla="*/ 116 h 117"/>
                <a:gd name="T6" fmla="*/ 0 60000 65536"/>
                <a:gd name="T7" fmla="*/ 0 60000 65536"/>
                <a:gd name="T8" fmla="*/ 0 60000 65536"/>
                <a:gd name="T9" fmla="*/ 0 w 241"/>
                <a:gd name="T10" fmla="*/ 0 h 117"/>
                <a:gd name="T11" fmla="*/ 241 w 241"/>
                <a:gd name="T12" fmla="*/ 117 h 11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1" h="117">
                  <a:moveTo>
                    <a:pt x="0" y="0"/>
                  </a:moveTo>
                  <a:lnTo>
                    <a:pt x="0" y="116"/>
                  </a:lnTo>
                  <a:lnTo>
                    <a:pt x="240" y="116"/>
                  </a:lnTo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334" y="2330"/>
              <a:ext cx="890" cy="662"/>
              <a:chOff x="326" y="2386"/>
              <a:chExt cx="890" cy="662"/>
            </a:xfrm>
          </p:grpSpPr>
          <p:sp>
            <p:nvSpPr>
              <p:cNvPr id="81003" name="Rectangle 85"/>
              <p:cNvSpPr>
                <a:spLocks noChangeArrowheads="1"/>
              </p:cNvSpPr>
              <p:nvPr/>
            </p:nvSpPr>
            <p:spPr bwMode="auto">
              <a:xfrm>
                <a:off x="326" y="2766"/>
                <a:ext cx="212" cy="15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000">
                    <a:solidFill>
                      <a:srgbClr val="56127A"/>
                    </a:solidFill>
                  </a:rPr>
                  <a:t>clk</a:t>
                </a:r>
              </a:p>
            </p:txBody>
          </p:sp>
          <p:sp>
            <p:nvSpPr>
              <p:cNvPr id="81004" name="Line 86"/>
              <p:cNvSpPr>
                <a:spLocks noChangeShapeType="1"/>
              </p:cNvSpPr>
              <p:nvPr/>
            </p:nvSpPr>
            <p:spPr bwMode="auto">
              <a:xfrm>
                <a:off x="431" y="2742"/>
                <a:ext cx="0" cy="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7" name="Group 87"/>
              <p:cNvGrpSpPr>
                <a:grpSpLocks/>
              </p:cNvGrpSpPr>
              <p:nvPr/>
            </p:nvGrpSpPr>
            <p:grpSpPr bwMode="auto">
              <a:xfrm>
                <a:off x="333" y="2386"/>
                <a:ext cx="883" cy="662"/>
                <a:chOff x="333" y="2386"/>
                <a:chExt cx="883" cy="662"/>
              </a:xfrm>
            </p:grpSpPr>
            <p:sp>
              <p:nvSpPr>
                <p:cNvPr id="81006" name="Freeform 88"/>
                <p:cNvSpPr>
                  <a:spLocks/>
                </p:cNvSpPr>
                <p:nvPr/>
              </p:nvSpPr>
              <p:spPr bwMode="auto">
                <a:xfrm>
                  <a:off x="517" y="2567"/>
                  <a:ext cx="189" cy="1"/>
                </a:xfrm>
                <a:custGeom>
                  <a:avLst/>
                  <a:gdLst>
                    <a:gd name="T0" fmla="*/ 0 w 189"/>
                    <a:gd name="T1" fmla="*/ 0 h 1"/>
                    <a:gd name="T2" fmla="*/ 141 w 189"/>
                    <a:gd name="T3" fmla="*/ 0 h 1"/>
                    <a:gd name="T4" fmla="*/ 188 w 189"/>
                    <a:gd name="T5" fmla="*/ 0 h 1"/>
                    <a:gd name="T6" fmla="*/ 0 60000 65536"/>
                    <a:gd name="T7" fmla="*/ 0 60000 65536"/>
                    <a:gd name="T8" fmla="*/ 0 60000 65536"/>
                    <a:gd name="T9" fmla="*/ 0 w 189"/>
                    <a:gd name="T10" fmla="*/ 0 h 1"/>
                    <a:gd name="T11" fmla="*/ 189 w 189"/>
                    <a:gd name="T12" fmla="*/ 1 h 1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9" h="1">
                      <a:moveTo>
                        <a:pt x="0" y="0"/>
                      </a:moveTo>
                      <a:lnTo>
                        <a:pt x="141" y="0"/>
                      </a:lnTo>
                      <a:lnTo>
                        <a:pt x="188" y="0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8" name="Group 89"/>
                <p:cNvGrpSpPr>
                  <a:grpSpLocks/>
                </p:cNvGrpSpPr>
                <p:nvPr/>
              </p:nvGrpSpPr>
              <p:grpSpPr bwMode="auto">
                <a:xfrm>
                  <a:off x="684" y="2452"/>
                  <a:ext cx="532" cy="596"/>
                  <a:chOff x="684" y="2452"/>
                  <a:chExt cx="532" cy="596"/>
                </a:xfrm>
              </p:grpSpPr>
              <p:sp>
                <p:nvSpPr>
                  <p:cNvPr id="8101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717" y="2454"/>
                    <a:ext cx="466" cy="576"/>
                  </a:xfrm>
                  <a:prstGeom prst="rect">
                    <a:avLst/>
                  </a:prstGeom>
                  <a:noFill/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8101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684" y="2452"/>
                    <a:ext cx="306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addr</a:t>
                    </a:r>
                  </a:p>
                </p:txBody>
              </p:sp>
              <p:sp>
                <p:nvSpPr>
                  <p:cNvPr id="81014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953" y="2554"/>
                    <a:ext cx="263" cy="17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200">
                        <a:solidFill>
                          <a:srgbClr val="56127A"/>
                        </a:solidFill>
                      </a:rPr>
                      <a:t>inst</a:t>
                    </a:r>
                  </a:p>
                </p:txBody>
              </p:sp>
              <p:sp>
                <p:nvSpPr>
                  <p:cNvPr id="81015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691" y="2724"/>
                    <a:ext cx="518" cy="324"/>
                  </a:xfrm>
                  <a:prstGeom prst="rect">
                    <a:avLst/>
                  </a:prstGeom>
                  <a:noFill/>
                  <a:ln w="25400">
                    <a:noFill/>
                    <a:miter lim="800000"/>
                    <a:headEnd/>
                    <a:tailEnd/>
                  </a:ln>
                </p:spPr>
                <p:txBody>
                  <a:bodyPr wrap="none" lIns="90488" tIns="44450" rIns="90488" bIns="44450">
                    <a:prstTxWarp prst="textNoShape">
                      <a:avLst/>
                    </a:prstTxWarp>
                    <a:spAutoFit/>
                  </a:bodyPr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Inst.</a:t>
                    </a: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US" sz="1400">
                        <a:solidFill>
                          <a:srgbClr val="56127A"/>
                        </a:solidFill>
                      </a:rPr>
                      <a:t>Memory</a:t>
                    </a:r>
                  </a:p>
                </p:txBody>
              </p:sp>
            </p:grpSp>
            <p:sp>
              <p:nvSpPr>
                <p:cNvPr id="81008" name="Rectangle 94"/>
                <p:cNvSpPr>
                  <a:spLocks noChangeArrowheads="1"/>
                </p:cNvSpPr>
                <p:nvPr/>
              </p:nvSpPr>
              <p:spPr bwMode="auto">
                <a:xfrm>
                  <a:off x="382" y="2386"/>
                  <a:ext cx="127" cy="362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09" name="Line 95"/>
                <p:cNvSpPr>
                  <a:spLocks noChangeShapeType="1"/>
                </p:cNvSpPr>
                <p:nvPr/>
              </p:nvSpPr>
              <p:spPr bwMode="auto">
                <a:xfrm>
                  <a:off x="525" y="2567"/>
                  <a:ext cx="30" cy="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1010" name="Rectangle 96"/>
                <p:cNvSpPr>
                  <a:spLocks noChangeArrowheads="1"/>
                </p:cNvSpPr>
                <p:nvPr/>
              </p:nvSpPr>
              <p:spPr bwMode="auto">
                <a:xfrm>
                  <a:off x="333" y="2494"/>
                  <a:ext cx="247" cy="17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prstTxWarp prst="textNoShape">
                    <a:avLst/>
                  </a:prstTxWarp>
                  <a:spAutoFit/>
                </a:bodyPr>
                <a:lstStyle/>
                <a:p>
                  <a:pPr>
                    <a:spcBef>
                      <a:spcPct val="0"/>
                    </a:spcBef>
                  </a:pPr>
                  <a:r>
                    <a:rPr lang="en-US" sz="1200">
                      <a:solidFill>
                        <a:srgbClr val="56127A"/>
                      </a:solidFill>
                    </a:rPr>
                    <a:t>PC</a:t>
                  </a:r>
                </a:p>
              </p:txBody>
            </p:sp>
            <p:sp>
              <p:nvSpPr>
                <p:cNvPr id="81011" name="Freeform 97"/>
                <p:cNvSpPr>
                  <a:spLocks/>
                </p:cNvSpPr>
                <p:nvPr/>
              </p:nvSpPr>
              <p:spPr bwMode="auto">
                <a:xfrm>
                  <a:off x="422" y="2701"/>
                  <a:ext cx="48" cy="48"/>
                </a:xfrm>
                <a:custGeom>
                  <a:avLst/>
                  <a:gdLst>
                    <a:gd name="T0" fmla="*/ 0 w 48"/>
                    <a:gd name="T1" fmla="*/ 47 h 48"/>
                    <a:gd name="T2" fmla="*/ 24 w 48"/>
                    <a:gd name="T3" fmla="*/ 0 h 48"/>
                    <a:gd name="T4" fmla="*/ 47 w 48"/>
                    <a:gd name="T5" fmla="*/ 47 h 48"/>
                    <a:gd name="T6" fmla="*/ 0 60000 65536"/>
                    <a:gd name="T7" fmla="*/ 0 60000 65536"/>
                    <a:gd name="T8" fmla="*/ 0 60000 65536"/>
                    <a:gd name="T9" fmla="*/ 0 w 48"/>
                    <a:gd name="T10" fmla="*/ 0 h 48"/>
                    <a:gd name="T11" fmla="*/ 48 w 48"/>
                    <a:gd name="T12" fmla="*/ 48 h 4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8" h="48">
                      <a:moveTo>
                        <a:pt x="0" y="47"/>
                      </a:moveTo>
                      <a:lnTo>
                        <a:pt x="24" y="0"/>
                      </a:lnTo>
                      <a:lnTo>
                        <a:pt x="47" y="47"/>
                      </a:lnTo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80981" name="Rectangle 98"/>
            <p:cNvSpPr>
              <a:spLocks noChangeArrowheads="1"/>
            </p:cNvSpPr>
            <p:nvPr/>
          </p:nvSpPr>
          <p:spPr bwMode="auto">
            <a:xfrm>
              <a:off x="2201" y="2185"/>
              <a:ext cx="360" cy="67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82" name="Rectangle 99"/>
            <p:cNvSpPr>
              <a:spLocks noChangeArrowheads="1"/>
            </p:cNvSpPr>
            <p:nvPr/>
          </p:nvSpPr>
          <p:spPr bwMode="auto">
            <a:xfrm>
              <a:off x="2355" y="2439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rd1</a:t>
              </a:r>
            </a:p>
          </p:txBody>
        </p:sp>
        <p:sp>
          <p:nvSpPr>
            <p:cNvPr id="80983" name="Rectangle 100"/>
            <p:cNvSpPr>
              <a:spLocks noChangeArrowheads="1"/>
            </p:cNvSpPr>
            <p:nvPr/>
          </p:nvSpPr>
          <p:spPr bwMode="auto">
            <a:xfrm>
              <a:off x="2184" y="2693"/>
              <a:ext cx="413" cy="19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400">
                  <a:solidFill>
                    <a:srgbClr val="56127A"/>
                  </a:solidFill>
                </a:rPr>
                <a:t>GPRs</a:t>
              </a:r>
            </a:p>
          </p:txBody>
        </p:sp>
        <p:sp>
          <p:nvSpPr>
            <p:cNvPr id="80984" name="Rectangle 101"/>
            <p:cNvSpPr>
              <a:spLocks noChangeArrowheads="1"/>
            </p:cNvSpPr>
            <p:nvPr/>
          </p:nvSpPr>
          <p:spPr bwMode="auto">
            <a:xfrm>
              <a:off x="2168" y="2246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rs1</a:t>
              </a:r>
            </a:p>
          </p:txBody>
        </p:sp>
        <p:sp>
          <p:nvSpPr>
            <p:cNvPr id="80985" name="Rectangle 102"/>
            <p:cNvSpPr>
              <a:spLocks noChangeArrowheads="1"/>
            </p:cNvSpPr>
            <p:nvPr/>
          </p:nvSpPr>
          <p:spPr bwMode="auto">
            <a:xfrm>
              <a:off x="2168" y="2341"/>
              <a:ext cx="24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rs2</a:t>
              </a:r>
            </a:p>
          </p:txBody>
        </p:sp>
        <p:sp>
          <p:nvSpPr>
            <p:cNvPr id="80986" name="Rectangle 103"/>
            <p:cNvSpPr>
              <a:spLocks noChangeArrowheads="1"/>
            </p:cNvSpPr>
            <p:nvPr/>
          </p:nvSpPr>
          <p:spPr bwMode="auto">
            <a:xfrm>
              <a:off x="2168" y="2522"/>
              <a:ext cx="231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ws</a:t>
              </a:r>
            </a:p>
          </p:txBody>
        </p:sp>
        <p:sp>
          <p:nvSpPr>
            <p:cNvPr id="80987" name="Rectangle 104"/>
            <p:cNvSpPr>
              <a:spLocks noChangeArrowheads="1"/>
            </p:cNvSpPr>
            <p:nvPr/>
          </p:nvSpPr>
          <p:spPr bwMode="auto">
            <a:xfrm>
              <a:off x="2168" y="2614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wd</a:t>
              </a:r>
            </a:p>
          </p:txBody>
        </p:sp>
        <p:sp>
          <p:nvSpPr>
            <p:cNvPr id="80988" name="Rectangle 105"/>
            <p:cNvSpPr>
              <a:spLocks noChangeArrowheads="1"/>
            </p:cNvSpPr>
            <p:nvPr/>
          </p:nvSpPr>
          <p:spPr bwMode="auto">
            <a:xfrm>
              <a:off x="2360" y="2615"/>
              <a:ext cx="253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rd2</a:t>
              </a:r>
            </a:p>
          </p:txBody>
        </p:sp>
        <p:sp>
          <p:nvSpPr>
            <p:cNvPr id="80989" name="Rectangle 106"/>
            <p:cNvSpPr>
              <a:spLocks noChangeArrowheads="1"/>
            </p:cNvSpPr>
            <p:nvPr/>
          </p:nvSpPr>
          <p:spPr bwMode="auto">
            <a:xfrm>
              <a:off x="2293" y="2143"/>
              <a:ext cx="237" cy="1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200">
                  <a:solidFill>
                    <a:srgbClr val="56127A"/>
                  </a:solidFill>
                </a:rPr>
                <a:t>we</a:t>
              </a:r>
            </a:p>
          </p:txBody>
        </p:sp>
        <p:grpSp>
          <p:nvGrpSpPr>
            <p:cNvPr id="9" name="Group 107"/>
            <p:cNvGrpSpPr>
              <a:grpSpLocks/>
            </p:cNvGrpSpPr>
            <p:nvPr/>
          </p:nvGrpSpPr>
          <p:grpSpPr bwMode="auto">
            <a:xfrm>
              <a:off x="2200" y="2940"/>
              <a:ext cx="360" cy="286"/>
              <a:chOff x="2192" y="2996"/>
              <a:chExt cx="360" cy="286"/>
            </a:xfrm>
          </p:grpSpPr>
          <p:sp>
            <p:nvSpPr>
              <p:cNvPr id="81001" name="Rectangle 108"/>
              <p:cNvSpPr>
                <a:spLocks noChangeArrowheads="1"/>
              </p:cNvSpPr>
              <p:nvPr/>
            </p:nvSpPr>
            <p:spPr bwMode="auto">
              <a:xfrm>
                <a:off x="2192" y="3030"/>
                <a:ext cx="360" cy="198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2" name="Rectangle 109"/>
              <p:cNvSpPr>
                <a:spLocks noChangeArrowheads="1"/>
              </p:cNvSpPr>
              <p:nvPr/>
            </p:nvSpPr>
            <p:spPr bwMode="auto">
              <a:xfrm>
                <a:off x="2208" y="2996"/>
                <a:ext cx="301" cy="28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Imm</a:t>
                </a:r>
              </a:p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Ext</a:t>
                </a:r>
              </a:p>
            </p:txBody>
          </p:sp>
        </p:grpSp>
        <p:grpSp>
          <p:nvGrpSpPr>
            <p:cNvPr id="10" name="Group 110"/>
            <p:cNvGrpSpPr>
              <a:grpSpLocks/>
            </p:cNvGrpSpPr>
            <p:nvPr/>
          </p:nvGrpSpPr>
          <p:grpSpPr bwMode="auto">
            <a:xfrm>
              <a:off x="3472" y="2460"/>
              <a:ext cx="301" cy="380"/>
              <a:chOff x="3464" y="2516"/>
              <a:chExt cx="301" cy="380"/>
            </a:xfrm>
          </p:grpSpPr>
          <p:sp>
            <p:nvSpPr>
              <p:cNvPr id="80999" name="Freeform 111"/>
              <p:cNvSpPr>
                <a:spLocks/>
              </p:cNvSpPr>
              <p:nvPr/>
            </p:nvSpPr>
            <p:spPr bwMode="auto">
              <a:xfrm>
                <a:off x="3487" y="2516"/>
                <a:ext cx="236" cy="380"/>
              </a:xfrm>
              <a:custGeom>
                <a:avLst/>
                <a:gdLst>
                  <a:gd name="T0" fmla="*/ 0 w 236"/>
                  <a:gd name="T1" fmla="*/ 0 h 380"/>
                  <a:gd name="T2" fmla="*/ 0 w 236"/>
                  <a:gd name="T3" fmla="*/ 158 h 380"/>
                  <a:gd name="T4" fmla="*/ 47 w 236"/>
                  <a:gd name="T5" fmla="*/ 190 h 380"/>
                  <a:gd name="T6" fmla="*/ 0 w 236"/>
                  <a:gd name="T7" fmla="*/ 221 h 380"/>
                  <a:gd name="T8" fmla="*/ 0 w 236"/>
                  <a:gd name="T9" fmla="*/ 379 h 380"/>
                  <a:gd name="T10" fmla="*/ 235 w 236"/>
                  <a:gd name="T11" fmla="*/ 284 h 380"/>
                  <a:gd name="T12" fmla="*/ 235 w 236"/>
                  <a:gd name="T13" fmla="*/ 95 h 380"/>
                  <a:gd name="T14" fmla="*/ 0 w 236"/>
                  <a:gd name="T15" fmla="*/ 0 h 38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6"/>
                  <a:gd name="T25" fmla="*/ 0 h 380"/>
                  <a:gd name="T26" fmla="*/ 236 w 236"/>
                  <a:gd name="T27" fmla="*/ 380 h 38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6" h="380">
                    <a:moveTo>
                      <a:pt x="0" y="0"/>
                    </a:moveTo>
                    <a:lnTo>
                      <a:pt x="0" y="158"/>
                    </a:lnTo>
                    <a:lnTo>
                      <a:pt x="47" y="190"/>
                    </a:lnTo>
                    <a:lnTo>
                      <a:pt x="0" y="221"/>
                    </a:lnTo>
                    <a:lnTo>
                      <a:pt x="0" y="379"/>
                    </a:lnTo>
                    <a:lnTo>
                      <a:pt x="235" y="284"/>
                    </a:lnTo>
                    <a:lnTo>
                      <a:pt x="235" y="95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1"/>
              </a:solidFill>
              <a:ln w="254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000" name="Rectangle 112"/>
              <p:cNvSpPr>
                <a:spLocks noChangeArrowheads="1"/>
              </p:cNvSpPr>
              <p:nvPr/>
            </p:nvSpPr>
            <p:spPr bwMode="auto">
              <a:xfrm>
                <a:off x="3464" y="2634"/>
                <a:ext cx="301" cy="17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</p:txBody>
          </p:sp>
        </p:grpSp>
        <p:grpSp>
          <p:nvGrpSpPr>
            <p:cNvPr id="11" name="Group 113"/>
            <p:cNvGrpSpPr>
              <a:grpSpLocks/>
            </p:cNvGrpSpPr>
            <p:nvPr/>
          </p:nvGrpSpPr>
          <p:grpSpPr bwMode="auto">
            <a:xfrm>
              <a:off x="2228" y="2184"/>
              <a:ext cx="51" cy="55"/>
              <a:chOff x="2815" y="1407"/>
              <a:chExt cx="51" cy="55"/>
            </a:xfrm>
          </p:grpSpPr>
          <p:sp>
            <p:nvSpPr>
              <p:cNvPr id="80997" name="Line 114"/>
              <p:cNvSpPr>
                <a:spLocks noChangeShapeType="1"/>
              </p:cNvSpPr>
              <p:nvPr/>
            </p:nvSpPr>
            <p:spPr bwMode="auto">
              <a:xfrm>
                <a:off x="2815" y="1407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8" name="Line 115"/>
              <p:cNvSpPr>
                <a:spLocks noChangeShapeType="1"/>
              </p:cNvSpPr>
              <p:nvPr/>
            </p:nvSpPr>
            <p:spPr bwMode="auto">
              <a:xfrm flipH="1">
                <a:off x="2842" y="1410"/>
                <a:ext cx="24" cy="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2711" y="3226"/>
              <a:ext cx="423" cy="228"/>
              <a:chOff x="2576" y="2405"/>
              <a:chExt cx="423" cy="228"/>
            </a:xfrm>
          </p:grpSpPr>
          <p:sp>
            <p:nvSpPr>
              <p:cNvPr id="80995" name="Rectangle 117"/>
              <p:cNvSpPr>
                <a:spLocks noChangeArrowheads="1"/>
              </p:cNvSpPr>
              <p:nvPr/>
            </p:nvSpPr>
            <p:spPr bwMode="auto">
              <a:xfrm>
                <a:off x="2609" y="2405"/>
                <a:ext cx="361" cy="1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996" name="Rectangle 118"/>
              <p:cNvSpPr>
                <a:spLocks noChangeArrowheads="1"/>
              </p:cNvSpPr>
              <p:nvPr/>
            </p:nvSpPr>
            <p:spPr bwMode="auto">
              <a:xfrm>
                <a:off x="2576" y="2405"/>
                <a:ext cx="423" cy="22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ALU</a:t>
                </a:r>
              </a:p>
              <a:p>
                <a:pPr algn="ctr">
                  <a:lnSpc>
                    <a:spcPct val="75000"/>
                  </a:lnSpc>
                  <a:spcBef>
                    <a:spcPct val="0"/>
                  </a:spcBef>
                </a:pPr>
                <a:r>
                  <a:rPr lang="en-US" sz="1200">
                    <a:solidFill>
                      <a:srgbClr val="56127A"/>
                    </a:solidFill>
                  </a:rPr>
                  <a:t>Control</a:t>
                </a:r>
              </a:p>
            </p:txBody>
          </p:sp>
        </p:grpSp>
        <p:sp>
          <p:nvSpPr>
            <p:cNvPr id="80994" name="Freeform 119"/>
            <p:cNvSpPr>
              <a:spLocks/>
            </p:cNvSpPr>
            <p:nvPr/>
          </p:nvSpPr>
          <p:spPr bwMode="auto">
            <a:xfrm flipV="1">
              <a:off x="3006" y="2704"/>
              <a:ext cx="1354" cy="433"/>
            </a:xfrm>
            <a:custGeom>
              <a:avLst/>
              <a:gdLst>
                <a:gd name="T0" fmla="*/ 0 w 1505"/>
                <a:gd name="T1" fmla="*/ 200 h 201"/>
                <a:gd name="T2" fmla="*/ 0 w 1505"/>
                <a:gd name="T3" fmla="*/ 0 h 201"/>
                <a:gd name="T4" fmla="*/ 1504 w 1505"/>
                <a:gd name="T5" fmla="*/ 0 h 201"/>
                <a:gd name="T6" fmla="*/ 0 60000 65536"/>
                <a:gd name="T7" fmla="*/ 0 60000 65536"/>
                <a:gd name="T8" fmla="*/ 0 60000 65536"/>
                <a:gd name="T9" fmla="*/ 0 w 1505"/>
                <a:gd name="T10" fmla="*/ 0 h 201"/>
                <a:gd name="T11" fmla="*/ 1505 w 1505"/>
                <a:gd name="T12" fmla="*/ 201 h 2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505" h="201">
                  <a:moveTo>
                    <a:pt x="0" y="200"/>
                  </a:moveTo>
                  <a:lnTo>
                    <a:pt x="0" y="0"/>
                  </a:lnTo>
                  <a:lnTo>
                    <a:pt x="1504" y="0"/>
                  </a:ln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0914" name="Freeform 120"/>
          <p:cNvSpPr>
            <a:spLocks/>
          </p:cNvSpPr>
          <p:nvPr/>
        </p:nvSpPr>
        <p:spPr bwMode="auto">
          <a:xfrm>
            <a:off x="4445000" y="3149600"/>
            <a:ext cx="1104900" cy="1409700"/>
          </a:xfrm>
          <a:custGeom>
            <a:avLst/>
            <a:gdLst>
              <a:gd name="T0" fmla="*/ 0 w 696"/>
              <a:gd name="T1" fmla="*/ 888 h 888"/>
              <a:gd name="T2" fmla="*/ 0 w 696"/>
              <a:gd name="T3" fmla="*/ 0 h 888"/>
              <a:gd name="T4" fmla="*/ 696 w 696"/>
              <a:gd name="T5" fmla="*/ 0 h 888"/>
              <a:gd name="T6" fmla="*/ 0 60000 65536"/>
              <a:gd name="T7" fmla="*/ 0 60000 65536"/>
              <a:gd name="T8" fmla="*/ 0 60000 65536"/>
              <a:gd name="T9" fmla="*/ 0 w 696"/>
              <a:gd name="T10" fmla="*/ 0 h 888"/>
              <a:gd name="T11" fmla="*/ 696 w 69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96" h="888">
                <a:moveTo>
                  <a:pt x="0" y="888"/>
                </a:moveTo>
                <a:lnTo>
                  <a:pt x="0" y="0"/>
                </a:lnTo>
                <a:lnTo>
                  <a:pt x="696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5" name="Freeform 121"/>
          <p:cNvSpPr>
            <a:spLocks/>
          </p:cNvSpPr>
          <p:nvPr/>
        </p:nvSpPr>
        <p:spPr bwMode="auto">
          <a:xfrm>
            <a:off x="4432300" y="2349500"/>
            <a:ext cx="3859213" cy="2514600"/>
          </a:xfrm>
          <a:custGeom>
            <a:avLst/>
            <a:gdLst>
              <a:gd name="T0" fmla="*/ 0 w 2408"/>
              <a:gd name="T1" fmla="*/ 280 h 1632"/>
              <a:gd name="T2" fmla="*/ 0 w 2408"/>
              <a:gd name="T3" fmla="*/ 0 h 1632"/>
              <a:gd name="T4" fmla="*/ 2192 w 2408"/>
              <a:gd name="T5" fmla="*/ 0 h 1632"/>
              <a:gd name="T6" fmla="*/ 2200 w 2408"/>
              <a:gd name="T7" fmla="*/ 1632 h 1632"/>
              <a:gd name="T8" fmla="*/ 2408 w 2408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8"/>
              <a:gd name="T16" fmla="*/ 0 h 1632"/>
              <a:gd name="T17" fmla="*/ 2408 w 2408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8" h="1632">
                <a:moveTo>
                  <a:pt x="0" y="280"/>
                </a:moveTo>
                <a:lnTo>
                  <a:pt x="0" y="0"/>
                </a:lnTo>
                <a:lnTo>
                  <a:pt x="2192" y="0"/>
                </a:lnTo>
                <a:lnTo>
                  <a:pt x="2200" y="1632"/>
                </a:lnTo>
                <a:lnTo>
                  <a:pt x="2408" y="163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6" name="Line 122"/>
          <p:cNvSpPr>
            <a:spLocks noChangeShapeType="1"/>
          </p:cNvSpPr>
          <p:nvPr/>
        </p:nvSpPr>
        <p:spPr bwMode="auto">
          <a:xfrm>
            <a:off x="2565400" y="4025900"/>
            <a:ext cx="266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7" name="Text Box 123"/>
          <p:cNvSpPr txBox="1">
            <a:spLocks noChangeArrowheads="1"/>
          </p:cNvSpPr>
          <p:nvPr/>
        </p:nvSpPr>
        <p:spPr bwMode="auto">
          <a:xfrm>
            <a:off x="2473325" y="3821113"/>
            <a:ext cx="3667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  <a:latin typeface="Courier New" charset="0"/>
              </a:rPr>
              <a:t>31</a:t>
            </a:r>
          </a:p>
        </p:txBody>
      </p:sp>
      <p:sp>
        <p:nvSpPr>
          <p:cNvPr id="80918" name="Freeform 124"/>
          <p:cNvSpPr>
            <a:spLocks/>
          </p:cNvSpPr>
          <p:nvPr/>
        </p:nvSpPr>
        <p:spPr bwMode="auto">
          <a:xfrm>
            <a:off x="1371600" y="1836738"/>
            <a:ext cx="3625850" cy="2152650"/>
          </a:xfrm>
          <a:custGeom>
            <a:avLst/>
            <a:gdLst>
              <a:gd name="T0" fmla="*/ 2284 w 2284"/>
              <a:gd name="T1" fmla="*/ 1356 h 1356"/>
              <a:gd name="T2" fmla="*/ 2280 w 2284"/>
              <a:gd name="T3" fmla="*/ 0 h 1356"/>
              <a:gd name="T4" fmla="*/ 0 w 2284"/>
              <a:gd name="T5" fmla="*/ 1 h 1356"/>
              <a:gd name="T6" fmla="*/ 0 60000 65536"/>
              <a:gd name="T7" fmla="*/ 0 60000 65536"/>
              <a:gd name="T8" fmla="*/ 0 60000 65536"/>
              <a:gd name="T9" fmla="*/ 0 w 2284"/>
              <a:gd name="T10" fmla="*/ 0 h 1356"/>
              <a:gd name="T11" fmla="*/ 2284 w 2284"/>
              <a:gd name="T12" fmla="*/ 1356 h 13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4" h="1356">
                <a:moveTo>
                  <a:pt x="2284" y="1356"/>
                </a:moveTo>
                <a:lnTo>
                  <a:pt x="2280" y="0"/>
                </a:lnTo>
                <a:lnTo>
                  <a:pt x="0" y="1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9" name="Rectangle 125"/>
          <p:cNvSpPr>
            <a:spLocks noChangeArrowheads="1"/>
          </p:cNvSpPr>
          <p:nvPr/>
        </p:nvSpPr>
        <p:spPr bwMode="auto">
          <a:xfrm>
            <a:off x="1219200" y="1254125"/>
            <a:ext cx="6381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PCSrc</a:t>
            </a:r>
          </a:p>
        </p:txBody>
      </p:sp>
      <p:sp>
        <p:nvSpPr>
          <p:cNvPr id="80920" name="Rectangle 126"/>
          <p:cNvSpPr>
            <a:spLocks noChangeArrowheads="1"/>
          </p:cNvSpPr>
          <p:nvPr/>
        </p:nvSpPr>
        <p:spPr bwMode="auto">
          <a:xfrm>
            <a:off x="1371600" y="1447800"/>
            <a:ext cx="336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80921" name="Freeform 127"/>
          <p:cNvSpPr>
            <a:spLocks/>
          </p:cNvSpPr>
          <p:nvPr/>
        </p:nvSpPr>
        <p:spPr bwMode="auto">
          <a:xfrm>
            <a:off x="1182688" y="1600200"/>
            <a:ext cx="188912" cy="736600"/>
          </a:xfrm>
          <a:custGeom>
            <a:avLst/>
            <a:gdLst>
              <a:gd name="T0" fmla="*/ 0 w 145"/>
              <a:gd name="T1" fmla="*/ 48 h 377"/>
              <a:gd name="T2" fmla="*/ 0 w 145"/>
              <a:gd name="T3" fmla="*/ 328 h 377"/>
              <a:gd name="T4" fmla="*/ 144 w 145"/>
              <a:gd name="T5" fmla="*/ 376 h 377"/>
              <a:gd name="T6" fmla="*/ 144 w 145"/>
              <a:gd name="T7" fmla="*/ 0 h 377"/>
              <a:gd name="T8" fmla="*/ 0 w 145"/>
              <a:gd name="T9" fmla="*/ 48 h 37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5"/>
              <a:gd name="T16" fmla="*/ 0 h 377"/>
              <a:gd name="T17" fmla="*/ 145 w 145"/>
              <a:gd name="T18" fmla="*/ 377 h 37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5" h="377">
                <a:moveTo>
                  <a:pt x="0" y="48"/>
                </a:moveTo>
                <a:lnTo>
                  <a:pt x="0" y="328"/>
                </a:lnTo>
                <a:lnTo>
                  <a:pt x="144" y="376"/>
                </a:lnTo>
                <a:lnTo>
                  <a:pt x="144" y="0"/>
                </a:lnTo>
                <a:lnTo>
                  <a:pt x="0" y="48"/>
                </a:lnTo>
              </a:path>
            </a:pathLst>
          </a:custGeom>
          <a:solidFill>
            <a:schemeClr val="accent1"/>
          </a:solidFill>
          <a:ln w="9525" cap="rnd">
            <a:solidFill>
              <a:srgbClr val="FF0000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2" name="Freeform 128"/>
          <p:cNvSpPr>
            <a:spLocks/>
          </p:cNvSpPr>
          <p:nvPr/>
        </p:nvSpPr>
        <p:spPr bwMode="auto">
          <a:xfrm flipH="1">
            <a:off x="1239838" y="1371600"/>
            <a:ext cx="42862" cy="265113"/>
          </a:xfrm>
          <a:custGeom>
            <a:avLst/>
            <a:gdLst>
              <a:gd name="T0" fmla="*/ 0 w 1"/>
              <a:gd name="T1" fmla="*/ 0 h 380"/>
              <a:gd name="T2" fmla="*/ 0 w 1"/>
              <a:gd name="T3" fmla="*/ 379 h 380"/>
              <a:gd name="T4" fmla="*/ 0 60000 65536"/>
              <a:gd name="T5" fmla="*/ 0 60000 65536"/>
              <a:gd name="T6" fmla="*/ 0 w 1"/>
              <a:gd name="T7" fmla="*/ 0 h 380"/>
              <a:gd name="T8" fmla="*/ 1 w 1"/>
              <a:gd name="T9" fmla="*/ 380 h 3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80">
                <a:moveTo>
                  <a:pt x="0" y="0"/>
                </a:moveTo>
                <a:lnTo>
                  <a:pt x="0" y="379"/>
                </a:lnTo>
              </a:path>
            </a:pathLst>
          </a:custGeom>
          <a:noFill/>
          <a:ln w="12700" cap="rnd">
            <a:solidFill>
              <a:srgbClr val="FF0000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3" name="Freeform 129"/>
          <p:cNvSpPr>
            <a:spLocks/>
          </p:cNvSpPr>
          <p:nvPr/>
        </p:nvSpPr>
        <p:spPr bwMode="auto">
          <a:xfrm>
            <a:off x="1371600" y="2209800"/>
            <a:ext cx="304800" cy="547688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4" name="Freeform 130"/>
          <p:cNvSpPr>
            <a:spLocks/>
          </p:cNvSpPr>
          <p:nvPr/>
        </p:nvSpPr>
        <p:spPr bwMode="auto">
          <a:xfrm>
            <a:off x="1371600" y="1662113"/>
            <a:ext cx="5330825" cy="1309687"/>
          </a:xfrm>
          <a:custGeom>
            <a:avLst/>
            <a:gdLst>
              <a:gd name="T0" fmla="*/ 2857 w 3358"/>
              <a:gd name="T1" fmla="*/ 825 h 825"/>
              <a:gd name="T2" fmla="*/ 3358 w 3358"/>
              <a:gd name="T3" fmla="*/ 825 h 825"/>
              <a:gd name="T4" fmla="*/ 3358 w 3358"/>
              <a:gd name="T5" fmla="*/ 429 h 825"/>
              <a:gd name="T6" fmla="*/ 3358 w 3358"/>
              <a:gd name="T7" fmla="*/ 0 h 825"/>
              <a:gd name="T8" fmla="*/ 0 w 3358"/>
              <a:gd name="T9" fmla="*/ 0 h 8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58"/>
              <a:gd name="T16" fmla="*/ 0 h 825"/>
              <a:gd name="T17" fmla="*/ 3358 w 3358"/>
              <a:gd name="T18" fmla="*/ 825 h 8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58" h="825">
                <a:moveTo>
                  <a:pt x="2857" y="825"/>
                </a:moveTo>
                <a:lnTo>
                  <a:pt x="3358" y="825"/>
                </a:lnTo>
                <a:lnTo>
                  <a:pt x="3358" y="429"/>
                </a:lnTo>
                <a:lnTo>
                  <a:pt x="3358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5" name="Rectangle 131"/>
          <p:cNvSpPr>
            <a:spLocks noChangeArrowheads="1"/>
          </p:cNvSpPr>
          <p:nvPr/>
        </p:nvSpPr>
        <p:spPr bwMode="auto">
          <a:xfrm>
            <a:off x="1371600" y="1630363"/>
            <a:ext cx="4714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rind</a:t>
            </a:r>
          </a:p>
        </p:txBody>
      </p:sp>
      <p:sp>
        <p:nvSpPr>
          <p:cNvPr id="80926" name="Rectangle 132"/>
          <p:cNvSpPr>
            <a:spLocks noChangeArrowheads="1"/>
          </p:cNvSpPr>
          <p:nvPr/>
        </p:nvSpPr>
        <p:spPr bwMode="auto">
          <a:xfrm>
            <a:off x="1371600" y="1782763"/>
            <a:ext cx="4889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jabs</a:t>
            </a:r>
          </a:p>
        </p:txBody>
      </p:sp>
      <p:sp>
        <p:nvSpPr>
          <p:cNvPr id="80927" name="Oval 133"/>
          <p:cNvSpPr>
            <a:spLocks noChangeArrowheads="1"/>
          </p:cNvSpPr>
          <p:nvPr/>
        </p:nvSpPr>
        <p:spPr bwMode="auto">
          <a:xfrm>
            <a:off x="1866900" y="2209800"/>
            <a:ext cx="419100" cy="203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8" name="Line 134"/>
          <p:cNvSpPr>
            <a:spLocks noChangeShapeType="1"/>
          </p:cNvSpPr>
          <p:nvPr/>
        </p:nvSpPr>
        <p:spPr bwMode="auto">
          <a:xfrm flipH="1" flipV="1">
            <a:off x="2193925" y="2413000"/>
            <a:ext cx="0" cy="127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29" name="Line 135"/>
          <p:cNvSpPr>
            <a:spLocks noChangeShapeType="1"/>
          </p:cNvSpPr>
          <p:nvPr/>
        </p:nvSpPr>
        <p:spPr bwMode="auto">
          <a:xfrm flipH="1" flipV="1">
            <a:off x="1943100" y="2403475"/>
            <a:ext cx="0" cy="354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oval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0" name="Freeform 136"/>
          <p:cNvSpPr>
            <a:spLocks/>
          </p:cNvSpPr>
          <p:nvPr/>
        </p:nvSpPr>
        <p:spPr bwMode="auto">
          <a:xfrm>
            <a:off x="1371600" y="2043113"/>
            <a:ext cx="685800" cy="166687"/>
          </a:xfrm>
          <a:custGeom>
            <a:avLst/>
            <a:gdLst>
              <a:gd name="T0" fmla="*/ 222 w 223"/>
              <a:gd name="T1" fmla="*/ 392 h 393"/>
              <a:gd name="T2" fmla="*/ 222 w 223"/>
              <a:gd name="T3" fmla="*/ 0 h 393"/>
              <a:gd name="T4" fmla="*/ 0 w 223"/>
              <a:gd name="T5" fmla="*/ 0 h 393"/>
              <a:gd name="T6" fmla="*/ 0 60000 65536"/>
              <a:gd name="T7" fmla="*/ 0 60000 65536"/>
              <a:gd name="T8" fmla="*/ 0 60000 65536"/>
              <a:gd name="T9" fmla="*/ 0 w 223"/>
              <a:gd name="T10" fmla="*/ 0 h 393"/>
              <a:gd name="T11" fmla="*/ 223 w 223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3" h="393">
                <a:moveTo>
                  <a:pt x="222" y="392"/>
                </a:moveTo>
                <a:lnTo>
                  <a:pt x="222" y="0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31" name="Rectangle 137"/>
          <p:cNvSpPr>
            <a:spLocks noChangeArrowheads="1"/>
          </p:cNvSpPr>
          <p:nvPr/>
        </p:nvSpPr>
        <p:spPr bwMode="auto">
          <a:xfrm>
            <a:off x="1370013" y="1981200"/>
            <a:ext cx="5349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1200" b="1">
                <a:solidFill>
                  <a:srgbClr val="56127A"/>
                </a:solidFill>
              </a:rPr>
              <a:t>pc+4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1E356-6445-654E-AB2D-4426D4767952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1233922" name="Group 2"/>
          <p:cNvGraphicFramePr>
            <a:graphicFrameLocks noGrp="1"/>
          </p:cNvGraphicFramePr>
          <p:nvPr/>
        </p:nvGraphicFramePr>
        <p:xfrm>
          <a:off x="533400" y="1320800"/>
          <a:ext cx="8280400" cy="4105276"/>
        </p:xfrm>
        <a:graphic>
          <a:graphicData uri="http://schemas.openxmlformats.org/drawingml/2006/table">
            <a:tbl>
              <a:tblPr/>
              <a:tblGrid>
                <a:gridCol w="1038225"/>
                <a:gridCol w="900113"/>
                <a:gridCol w="765175"/>
                <a:gridCol w="860425"/>
                <a:gridCol w="950912"/>
                <a:gridCol w="852488"/>
                <a:gridCol w="887412"/>
                <a:gridCol w="963613"/>
                <a:gridCol w="1062037"/>
              </a:tblGrid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ExtSel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OpSel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MemW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WBSrc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RegDst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PCSrc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ALUiu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BEQZ</a:t>
                      </a:r>
                      <a:r>
                        <a:rPr kumimoji="0" lang="en-US" sz="16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z=1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JALR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7177" name="Rectangle 134"/>
          <p:cNvSpPr>
            <a:spLocks noGrp="1" noChangeArrowheads="1"/>
          </p:cNvSpPr>
          <p:nvPr>
            <p:ph type="title"/>
          </p:nvPr>
        </p:nvSpPr>
        <p:spPr>
          <a:xfrm>
            <a:off x="342900" y="482600"/>
            <a:ext cx="8153400" cy="66675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Lecture 3: Hardwired </a:t>
            </a:r>
            <a:r>
              <a:rPr lang="en-US" dirty="0"/>
              <a:t>Control Table</a:t>
            </a:r>
            <a:endParaRPr lang="en-US" sz="2000" i="1" dirty="0"/>
          </a:p>
        </p:txBody>
      </p:sp>
      <p:sp>
        <p:nvSpPr>
          <p:cNvPr id="87178" name="Rectangle 135"/>
          <p:cNvSpPr>
            <a:spLocks noChangeArrowheads="1"/>
          </p:cNvSpPr>
          <p:nvPr/>
        </p:nvSpPr>
        <p:spPr bwMode="auto">
          <a:xfrm>
            <a:off x="685800" y="5915025"/>
            <a:ext cx="6581775" cy="6381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BSrc = Reg / Imm		WBSrc = ALU / Mem / PC    </a:t>
            </a:r>
          </a:p>
          <a:p>
            <a:pPr>
              <a:spcBef>
                <a:spcPct val="0"/>
              </a:spcBef>
            </a:pPr>
            <a:r>
              <a:rPr lang="en-US" sz="1800">
                <a:solidFill>
                  <a:schemeClr val="bg2"/>
                </a:solidFill>
              </a:rPr>
              <a:t>RegDst = rt / rd / R31	PCSrc = pc+4 / br / rind / jabs	</a:t>
            </a:r>
          </a:p>
        </p:txBody>
      </p:sp>
      <p:grpSp>
        <p:nvGrpSpPr>
          <p:cNvPr id="2" name="Group 136"/>
          <p:cNvGrpSpPr>
            <a:grpSpLocks/>
          </p:cNvGrpSpPr>
          <p:nvPr/>
        </p:nvGrpSpPr>
        <p:grpSpPr bwMode="auto">
          <a:xfrm>
            <a:off x="1943100" y="5041900"/>
            <a:ext cx="6607175" cy="368300"/>
            <a:chOff x="1224" y="3176"/>
            <a:chExt cx="4162" cy="232"/>
          </a:xfrm>
        </p:grpSpPr>
        <p:grpSp>
          <p:nvGrpSpPr>
            <p:cNvPr id="3" name="Group 137"/>
            <p:cNvGrpSpPr>
              <a:grpSpLocks/>
            </p:cNvGrpSpPr>
            <p:nvPr/>
          </p:nvGrpSpPr>
          <p:grpSpPr bwMode="auto">
            <a:xfrm>
              <a:off x="1224" y="3176"/>
              <a:ext cx="1764" cy="231"/>
              <a:chOff x="1248" y="4032"/>
              <a:chExt cx="1764" cy="277"/>
            </a:xfrm>
          </p:grpSpPr>
          <p:sp>
            <p:nvSpPr>
              <p:cNvPr id="87275" name="Text Box 138"/>
              <p:cNvSpPr txBox="1">
                <a:spLocks noChangeArrowheads="1"/>
              </p:cNvSpPr>
              <p:nvPr/>
            </p:nvSpPr>
            <p:spPr bwMode="auto">
              <a:xfrm>
                <a:off x="1248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6" name="Text Box 139"/>
              <p:cNvSpPr txBox="1">
                <a:spLocks noChangeArrowheads="1"/>
              </p:cNvSpPr>
              <p:nvPr/>
            </p:nvSpPr>
            <p:spPr bwMode="auto">
              <a:xfrm>
                <a:off x="1728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7" name="Text Box 140"/>
              <p:cNvSpPr txBox="1">
                <a:spLocks noChangeArrowheads="1"/>
              </p:cNvSpPr>
              <p:nvPr/>
            </p:nvSpPr>
            <p:spPr bwMode="auto">
              <a:xfrm>
                <a:off x="2256" y="4032"/>
                <a:ext cx="172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*</a:t>
                </a:r>
              </a:p>
            </p:txBody>
          </p:sp>
          <p:sp>
            <p:nvSpPr>
              <p:cNvPr id="87278" name="Text Box 141"/>
              <p:cNvSpPr txBox="1">
                <a:spLocks noChangeArrowheads="1"/>
              </p:cNvSpPr>
              <p:nvPr/>
            </p:nvSpPr>
            <p:spPr bwMode="auto">
              <a:xfrm>
                <a:off x="2736" y="4032"/>
                <a:ext cx="2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800">
                    <a:solidFill>
                      <a:srgbClr val="56127A"/>
                    </a:solidFill>
                  </a:rPr>
                  <a:t>no</a:t>
                </a:r>
              </a:p>
            </p:txBody>
          </p:sp>
        </p:grpSp>
        <p:sp>
          <p:nvSpPr>
            <p:cNvPr id="87271" name="Text Box 142"/>
            <p:cNvSpPr txBox="1">
              <a:spLocks noChangeArrowheads="1"/>
            </p:cNvSpPr>
            <p:nvPr/>
          </p:nvSpPr>
          <p:spPr bwMode="auto">
            <a:xfrm>
              <a:off x="3308" y="3176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72" name="Text Box 143"/>
            <p:cNvSpPr txBox="1">
              <a:spLocks noChangeArrowheads="1"/>
            </p:cNvSpPr>
            <p:nvPr/>
          </p:nvSpPr>
          <p:spPr bwMode="auto">
            <a:xfrm>
              <a:off x="5030" y="3176"/>
              <a:ext cx="35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rind</a:t>
              </a:r>
            </a:p>
          </p:txBody>
        </p:sp>
        <p:sp>
          <p:nvSpPr>
            <p:cNvPr id="87273" name="Text Box 144"/>
            <p:cNvSpPr txBox="1">
              <a:spLocks noChangeArrowheads="1"/>
            </p:cNvSpPr>
            <p:nvPr/>
          </p:nvSpPr>
          <p:spPr bwMode="auto">
            <a:xfrm>
              <a:off x="3852" y="3176"/>
              <a:ext cx="31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</a:t>
              </a:r>
            </a:p>
          </p:txBody>
        </p:sp>
        <p:sp>
          <p:nvSpPr>
            <p:cNvPr id="87274" name="Text Box 145"/>
            <p:cNvSpPr txBox="1">
              <a:spLocks noChangeArrowheads="1"/>
            </p:cNvSpPr>
            <p:nvPr/>
          </p:nvSpPr>
          <p:spPr bwMode="auto">
            <a:xfrm>
              <a:off x="4372" y="3177"/>
              <a:ext cx="38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R31</a:t>
              </a:r>
            </a:p>
          </p:txBody>
        </p:sp>
      </p:grpSp>
      <p:sp>
        <p:nvSpPr>
          <p:cNvPr id="1234066" name="Text Box 146"/>
          <p:cNvSpPr txBox="1">
            <a:spLocks noChangeArrowheads="1"/>
          </p:cNvSpPr>
          <p:nvPr/>
        </p:nvSpPr>
        <p:spPr bwMode="auto">
          <a:xfrm>
            <a:off x="7985125" y="4721225"/>
            <a:ext cx="565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rind</a:t>
            </a:r>
          </a:p>
        </p:txBody>
      </p:sp>
      <p:grpSp>
        <p:nvGrpSpPr>
          <p:cNvPr id="4" name="Group 147"/>
          <p:cNvGrpSpPr>
            <a:grpSpLocks/>
          </p:cNvGrpSpPr>
          <p:nvPr/>
        </p:nvGrpSpPr>
        <p:grpSpPr bwMode="auto">
          <a:xfrm>
            <a:off x="1928813" y="4721225"/>
            <a:ext cx="1906587" cy="366713"/>
            <a:chOff x="1215" y="2974"/>
            <a:chExt cx="1201" cy="231"/>
          </a:xfrm>
        </p:grpSpPr>
        <p:sp>
          <p:nvSpPr>
            <p:cNvPr id="87267" name="Text Box 148"/>
            <p:cNvSpPr txBox="1">
              <a:spLocks noChangeArrowheads="1"/>
            </p:cNvSpPr>
            <p:nvPr/>
          </p:nvSpPr>
          <p:spPr bwMode="auto">
            <a:xfrm>
              <a:off x="1215" y="297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8" name="Text Box 149"/>
            <p:cNvSpPr txBox="1">
              <a:spLocks noChangeArrowheads="1"/>
            </p:cNvSpPr>
            <p:nvPr/>
          </p:nvSpPr>
          <p:spPr bwMode="auto">
            <a:xfrm>
              <a:off x="1736" y="297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9" name="Text Box 150"/>
            <p:cNvSpPr txBox="1">
              <a:spLocks noChangeArrowheads="1"/>
            </p:cNvSpPr>
            <p:nvPr/>
          </p:nvSpPr>
          <p:spPr bwMode="auto">
            <a:xfrm>
              <a:off x="2244" y="297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5" name="Group 151"/>
          <p:cNvGrpSpPr>
            <a:grpSpLocks/>
          </p:cNvGrpSpPr>
          <p:nvPr/>
        </p:nvGrpSpPr>
        <p:grpSpPr bwMode="auto">
          <a:xfrm>
            <a:off x="4318000" y="4721225"/>
            <a:ext cx="3060700" cy="366713"/>
            <a:chOff x="2720" y="2974"/>
            <a:chExt cx="1928" cy="231"/>
          </a:xfrm>
        </p:grpSpPr>
        <p:sp>
          <p:nvSpPr>
            <p:cNvPr id="87263" name="Text Box 152"/>
            <p:cNvSpPr txBox="1">
              <a:spLocks noChangeArrowheads="1"/>
            </p:cNvSpPr>
            <p:nvPr/>
          </p:nvSpPr>
          <p:spPr bwMode="auto">
            <a:xfrm>
              <a:off x="2720" y="297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64" name="Text Box 153"/>
            <p:cNvSpPr txBox="1">
              <a:spLocks noChangeArrowheads="1"/>
            </p:cNvSpPr>
            <p:nvPr/>
          </p:nvSpPr>
          <p:spPr bwMode="auto">
            <a:xfrm>
              <a:off x="3340" y="297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65" name="Text Box 154"/>
            <p:cNvSpPr txBox="1">
              <a:spLocks noChangeArrowheads="1"/>
            </p:cNvSpPr>
            <p:nvPr/>
          </p:nvSpPr>
          <p:spPr bwMode="auto">
            <a:xfrm>
              <a:off x="3924" y="297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6" name="Text Box 155"/>
            <p:cNvSpPr txBox="1">
              <a:spLocks noChangeArrowheads="1"/>
            </p:cNvSpPr>
            <p:nvPr/>
          </p:nvSpPr>
          <p:spPr bwMode="auto">
            <a:xfrm>
              <a:off x="4476" y="297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076" name="Text Box 156"/>
          <p:cNvSpPr txBox="1">
            <a:spLocks noChangeArrowheads="1"/>
          </p:cNvSpPr>
          <p:nvPr/>
        </p:nvSpPr>
        <p:spPr bwMode="auto">
          <a:xfrm>
            <a:off x="7972425" y="4419600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6" name="Group 157"/>
          <p:cNvGrpSpPr>
            <a:grpSpLocks/>
          </p:cNvGrpSpPr>
          <p:nvPr/>
        </p:nvGrpSpPr>
        <p:grpSpPr bwMode="auto">
          <a:xfrm>
            <a:off x="1928813" y="4356100"/>
            <a:ext cx="2828925" cy="393700"/>
            <a:chOff x="1215" y="2744"/>
            <a:chExt cx="1782" cy="248"/>
          </a:xfrm>
        </p:grpSpPr>
        <p:sp>
          <p:nvSpPr>
            <p:cNvPr id="87259" name="Text Box 158"/>
            <p:cNvSpPr txBox="1">
              <a:spLocks noChangeArrowheads="1"/>
            </p:cNvSpPr>
            <p:nvPr/>
          </p:nvSpPr>
          <p:spPr bwMode="auto">
            <a:xfrm>
              <a:off x="1215" y="274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0" name="Text Box 159"/>
            <p:cNvSpPr txBox="1">
              <a:spLocks noChangeArrowheads="1"/>
            </p:cNvSpPr>
            <p:nvPr/>
          </p:nvSpPr>
          <p:spPr bwMode="auto">
            <a:xfrm>
              <a:off x="1736" y="274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1" name="Text Box 160"/>
            <p:cNvSpPr txBox="1">
              <a:spLocks noChangeArrowheads="1"/>
            </p:cNvSpPr>
            <p:nvPr/>
          </p:nvSpPr>
          <p:spPr bwMode="auto">
            <a:xfrm>
              <a:off x="2244" y="276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62" name="Text Box 161"/>
            <p:cNvSpPr txBox="1">
              <a:spLocks noChangeArrowheads="1"/>
            </p:cNvSpPr>
            <p:nvPr/>
          </p:nvSpPr>
          <p:spPr bwMode="auto">
            <a:xfrm>
              <a:off x="2721" y="274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</p:grpSp>
      <p:sp>
        <p:nvSpPr>
          <p:cNvPr id="1234082" name="Text Box 162"/>
          <p:cNvSpPr txBox="1">
            <a:spLocks noChangeArrowheads="1"/>
          </p:cNvSpPr>
          <p:nvPr/>
        </p:nvSpPr>
        <p:spPr bwMode="auto">
          <a:xfrm>
            <a:off x="5257800" y="4419600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083" name="Text Box 163"/>
          <p:cNvSpPr txBox="1">
            <a:spLocks noChangeArrowheads="1"/>
          </p:cNvSpPr>
          <p:nvPr/>
        </p:nvSpPr>
        <p:spPr bwMode="auto">
          <a:xfrm>
            <a:off x="6121400" y="4419600"/>
            <a:ext cx="501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</a:t>
            </a:r>
          </a:p>
        </p:txBody>
      </p:sp>
      <p:sp>
        <p:nvSpPr>
          <p:cNvPr id="1234084" name="Text Box 164"/>
          <p:cNvSpPr txBox="1">
            <a:spLocks noChangeArrowheads="1"/>
          </p:cNvSpPr>
          <p:nvPr/>
        </p:nvSpPr>
        <p:spPr bwMode="auto">
          <a:xfrm>
            <a:off x="6946900" y="4419600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R31</a:t>
            </a:r>
          </a:p>
        </p:txBody>
      </p:sp>
      <p:sp>
        <p:nvSpPr>
          <p:cNvPr id="1234085" name="Text Box 165"/>
          <p:cNvSpPr txBox="1">
            <a:spLocks noChangeArrowheads="1"/>
          </p:cNvSpPr>
          <p:nvPr/>
        </p:nvSpPr>
        <p:spPr bwMode="auto">
          <a:xfrm>
            <a:off x="7966075" y="4022725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jabs</a:t>
            </a:r>
          </a:p>
        </p:txBody>
      </p:sp>
      <p:grpSp>
        <p:nvGrpSpPr>
          <p:cNvPr id="7" name="Group 166"/>
          <p:cNvGrpSpPr>
            <a:grpSpLocks/>
          </p:cNvGrpSpPr>
          <p:nvPr/>
        </p:nvGrpSpPr>
        <p:grpSpPr bwMode="auto">
          <a:xfrm>
            <a:off x="1928813" y="4016375"/>
            <a:ext cx="1906587" cy="392113"/>
            <a:chOff x="1215" y="2530"/>
            <a:chExt cx="1201" cy="247"/>
          </a:xfrm>
        </p:grpSpPr>
        <p:sp>
          <p:nvSpPr>
            <p:cNvPr id="87256" name="Text Box 167"/>
            <p:cNvSpPr txBox="1">
              <a:spLocks noChangeArrowheads="1"/>
            </p:cNvSpPr>
            <p:nvPr/>
          </p:nvSpPr>
          <p:spPr bwMode="auto">
            <a:xfrm>
              <a:off x="1215" y="2530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7" name="Text Box 168"/>
            <p:cNvSpPr txBox="1">
              <a:spLocks noChangeArrowheads="1"/>
            </p:cNvSpPr>
            <p:nvPr/>
          </p:nvSpPr>
          <p:spPr bwMode="auto">
            <a:xfrm>
              <a:off x="1736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8" name="Text Box 169"/>
            <p:cNvSpPr txBox="1">
              <a:spLocks noChangeArrowheads="1"/>
            </p:cNvSpPr>
            <p:nvPr/>
          </p:nvSpPr>
          <p:spPr bwMode="auto">
            <a:xfrm>
              <a:off x="2244" y="2546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8" name="Group 170"/>
          <p:cNvGrpSpPr>
            <a:grpSpLocks/>
          </p:cNvGrpSpPr>
          <p:nvPr/>
        </p:nvGrpSpPr>
        <p:grpSpPr bwMode="auto">
          <a:xfrm>
            <a:off x="4319588" y="4022725"/>
            <a:ext cx="3059112" cy="366713"/>
            <a:chOff x="2721" y="2534"/>
            <a:chExt cx="1927" cy="231"/>
          </a:xfrm>
        </p:grpSpPr>
        <p:sp>
          <p:nvSpPr>
            <p:cNvPr id="87252" name="Text Box 171"/>
            <p:cNvSpPr txBox="1">
              <a:spLocks noChangeArrowheads="1"/>
            </p:cNvSpPr>
            <p:nvPr/>
          </p:nvSpPr>
          <p:spPr bwMode="auto">
            <a:xfrm>
              <a:off x="2721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3" name="Text Box 172"/>
            <p:cNvSpPr txBox="1">
              <a:spLocks noChangeArrowheads="1"/>
            </p:cNvSpPr>
            <p:nvPr/>
          </p:nvSpPr>
          <p:spPr bwMode="auto">
            <a:xfrm>
              <a:off x="3340" y="2534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4" name="Text Box 173"/>
            <p:cNvSpPr txBox="1">
              <a:spLocks noChangeArrowheads="1"/>
            </p:cNvSpPr>
            <p:nvPr/>
          </p:nvSpPr>
          <p:spPr bwMode="auto">
            <a:xfrm>
              <a:off x="3924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5" name="Text Box 174"/>
            <p:cNvSpPr txBox="1">
              <a:spLocks noChangeArrowheads="1"/>
            </p:cNvSpPr>
            <p:nvPr/>
          </p:nvSpPr>
          <p:spPr bwMode="auto">
            <a:xfrm>
              <a:off x="4476" y="2534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095" name="Text Box 175"/>
          <p:cNvSpPr txBox="1">
            <a:spLocks noChangeArrowheads="1"/>
          </p:cNvSpPr>
          <p:nvPr/>
        </p:nvSpPr>
        <p:spPr bwMode="auto">
          <a:xfrm>
            <a:off x="7924800" y="3733800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grpSp>
        <p:nvGrpSpPr>
          <p:cNvPr id="9" name="Group 176"/>
          <p:cNvGrpSpPr>
            <a:grpSpLocks/>
          </p:cNvGrpSpPr>
          <p:nvPr/>
        </p:nvGrpSpPr>
        <p:grpSpPr bwMode="auto">
          <a:xfrm>
            <a:off x="1730375" y="3733800"/>
            <a:ext cx="5667375" cy="366713"/>
            <a:chOff x="1114" y="2976"/>
            <a:chExt cx="3570" cy="277"/>
          </a:xfrm>
        </p:grpSpPr>
        <p:sp>
          <p:nvSpPr>
            <p:cNvPr id="87245" name="Text Box 177"/>
            <p:cNvSpPr txBox="1">
              <a:spLocks noChangeArrowheads="1"/>
            </p:cNvSpPr>
            <p:nvPr/>
          </p:nvSpPr>
          <p:spPr bwMode="auto">
            <a:xfrm>
              <a:off x="1114" y="2976"/>
              <a:ext cx="503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87246" name="Text Box 178"/>
            <p:cNvSpPr txBox="1">
              <a:spLocks noChangeArrowheads="1"/>
            </p:cNvSpPr>
            <p:nvPr/>
          </p:nvSpPr>
          <p:spPr bwMode="auto">
            <a:xfrm>
              <a:off x="1728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7" name="Text Box 179"/>
            <p:cNvSpPr txBox="1">
              <a:spLocks noChangeArrowheads="1"/>
            </p:cNvSpPr>
            <p:nvPr/>
          </p:nvSpPr>
          <p:spPr bwMode="auto">
            <a:xfrm>
              <a:off x="2180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0?</a:t>
              </a:r>
            </a:p>
          </p:txBody>
        </p:sp>
        <p:sp>
          <p:nvSpPr>
            <p:cNvPr id="87248" name="Text Box 180"/>
            <p:cNvSpPr txBox="1">
              <a:spLocks noChangeArrowheads="1"/>
            </p:cNvSpPr>
            <p:nvPr/>
          </p:nvSpPr>
          <p:spPr bwMode="auto">
            <a:xfrm>
              <a:off x="2768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9" name="Text Box 181"/>
            <p:cNvSpPr txBox="1">
              <a:spLocks noChangeArrowheads="1"/>
            </p:cNvSpPr>
            <p:nvPr/>
          </p:nvSpPr>
          <p:spPr bwMode="auto">
            <a:xfrm>
              <a:off x="3344" y="2976"/>
              <a:ext cx="276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50" name="Text Box 182"/>
            <p:cNvSpPr txBox="1">
              <a:spLocks noChangeArrowheads="1"/>
            </p:cNvSpPr>
            <p:nvPr/>
          </p:nvSpPr>
          <p:spPr bwMode="auto">
            <a:xfrm>
              <a:off x="3984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51" name="Text Box 183"/>
            <p:cNvSpPr txBox="1">
              <a:spLocks noChangeArrowheads="1"/>
            </p:cNvSpPr>
            <p:nvPr/>
          </p:nvSpPr>
          <p:spPr bwMode="auto">
            <a:xfrm>
              <a:off x="4512" y="2976"/>
              <a:ext cx="172" cy="2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sp>
        <p:nvSpPr>
          <p:cNvPr id="1234104" name="Text Box 184"/>
          <p:cNvSpPr txBox="1">
            <a:spLocks noChangeArrowheads="1"/>
          </p:cNvSpPr>
          <p:nvPr/>
        </p:nvSpPr>
        <p:spPr bwMode="auto">
          <a:xfrm>
            <a:off x="8074025" y="3367088"/>
            <a:ext cx="3873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br</a:t>
            </a:r>
          </a:p>
        </p:txBody>
      </p:sp>
      <p:sp>
        <p:nvSpPr>
          <p:cNvPr id="1234105" name="Text Box 185"/>
          <p:cNvSpPr txBox="1">
            <a:spLocks noChangeArrowheads="1"/>
          </p:cNvSpPr>
          <p:nvPr/>
        </p:nvSpPr>
        <p:spPr bwMode="auto">
          <a:xfrm>
            <a:off x="1720850" y="3367088"/>
            <a:ext cx="7985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234106" name="Text Box 186"/>
          <p:cNvSpPr txBox="1">
            <a:spLocks noChangeArrowheads="1"/>
          </p:cNvSpPr>
          <p:nvPr/>
        </p:nvSpPr>
        <p:spPr bwMode="auto">
          <a:xfrm>
            <a:off x="2755900" y="3367088"/>
            <a:ext cx="2730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34107" name="Text Box 187"/>
          <p:cNvSpPr txBox="1">
            <a:spLocks noChangeArrowheads="1"/>
          </p:cNvSpPr>
          <p:nvPr/>
        </p:nvSpPr>
        <p:spPr bwMode="auto">
          <a:xfrm>
            <a:off x="3479800" y="3367088"/>
            <a:ext cx="4381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0?</a:t>
            </a:r>
          </a:p>
        </p:txBody>
      </p:sp>
      <p:grpSp>
        <p:nvGrpSpPr>
          <p:cNvPr id="10" name="Group 188"/>
          <p:cNvGrpSpPr>
            <a:grpSpLocks/>
          </p:cNvGrpSpPr>
          <p:nvPr/>
        </p:nvGrpSpPr>
        <p:grpSpPr bwMode="auto">
          <a:xfrm>
            <a:off x="4319588" y="3367088"/>
            <a:ext cx="3059112" cy="366712"/>
            <a:chOff x="2721" y="2121"/>
            <a:chExt cx="1927" cy="231"/>
          </a:xfrm>
        </p:grpSpPr>
        <p:sp>
          <p:nvSpPr>
            <p:cNvPr id="87241" name="Text Box 189"/>
            <p:cNvSpPr txBox="1">
              <a:spLocks noChangeArrowheads="1"/>
            </p:cNvSpPr>
            <p:nvPr/>
          </p:nvSpPr>
          <p:spPr bwMode="auto">
            <a:xfrm>
              <a:off x="2721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2" name="Text Box 190"/>
            <p:cNvSpPr txBox="1">
              <a:spLocks noChangeArrowheads="1"/>
            </p:cNvSpPr>
            <p:nvPr/>
          </p:nvSpPr>
          <p:spPr bwMode="auto">
            <a:xfrm>
              <a:off x="3340" y="2121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43" name="Text Box 191"/>
            <p:cNvSpPr txBox="1">
              <a:spLocks noChangeArrowheads="1"/>
            </p:cNvSpPr>
            <p:nvPr/>
          </p:nvSpPr>
          <p:spPr bwMode="auto">
            <a:xfrm>
              <a:off x="3924" y="212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4" name="Text Box 192"/>
            <p:cNvSpPr txBox="1">
              <a:spLocks noChangeArrowheads="1"/>
            </p:cNvSpPr>
            <p:nvPr/>
          </p:nvSpPr>
          <p:spPr bwMode="auto">
            <a:xfrm>
              <a:off x="4476" y="2121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1" name="Group 193"/>
          <p:cNvGrpSpPr>
            <a:grpSpLocks/>
          </p:cNvGrpSpPr>
          <p:nvPr/>
        </p:nvGrpSpPr>
        <p:grpSpPr bwMode="auto">
          <a:xfrm>
            <a:off x="1720850" y="3005138"/>
            <a:ext cx="6889750" cy="366712"/>
            <a:chOff x="1084" y="1893"/>
            <a:chExt cx="4340" cy="231"/>
          </a:xfrm>
        </p:grpSpPr>
        <p:sp>
          <p:nvSpPr>
            <p:cNvPr id="87233" name="Text Box 194"/>
            <p:cNvSpPr txBox="1">
              <a:spLocks noChangeArrowheads="1"/>
            </p:cNvSpPr>
            <p:nvPr/>
          </p:nvSpPr>
          <p:spPr bwMode="auto">
            <a:xfrm>
              <a:off x="4992" y="1893"/>
              <a:ext cx="4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87234" name="Text Box 195"/>
            <p:cNvSpPr txBox="1">
              <a:spLocks noChangeArrowheads="1"/>
            </p:cNvSpPr>
            <p:nvPr/>
          </p:nvSpPr>
          <p:spPr bwMode="auto">
            <a:xfrm>
              <a:off x="1084" y="1893"/>
              <a:ext cx="503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sExt</a:t>
              </a:r>
              <a:r>
                <a:rPr lang="en-US" sz="1800" baseline="-25000">
                  <a:solidFill>
                    <a:srgbClr val="56127A"/>
                  </a:solidFill>
                </a:rPr>
                <a:t>16</a:t>
              </a:r>
              <a:endParaRPr lang="en-US" sz="1800">
                <a:solidFill>
                  <a:srgbClr val="56127A"/>
                </a:solidFill>
              </a:endParaRPr>
            </a:p>
          </p:txBody>
        </p:sp>
        <p:sp>
          <p:nvSpPr>
            <p:cNvPr id="87235" name="Text Box 196"/>
            <p:cNvSpPr txBox="1">
              <a:spLocks noChangeArrowheads="1"/>
            </p:cNvSpPr>
            <p:nvPr/>
          </p:nvSpPr>
          <p:spPr bwMode="auto">
            <a:xfrm>
              <a:off x="1659" y="1893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87236" name="Text Box 197"/>
            <p:cNvSpPr txBox="1">
              <a:spLocks noChangeArrowheads="1"/>
            </p:cNvSpPr>
            <p:nvPr/>
          </p:nvSpPr>
          <p:spPr bwMode="auto">
            <a:xfrm>
              <a:off x="2230" y="1893"/>
              <a:ext cx="20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+</a:t>
              </a:r>
            </a:p>
          </p:txBody>
        </p:sp>
        <p:sp>
          <p:nvSpPr>
            <p:cNvPr id="87237" name="Text Box 198"/>
            <p:cNvSpPr txBox="1">
              <a:spLocks noChangeArrowheads="1"/>
            </p:cNvSpPr>
            <p:nvPr/>
          </p:nvSpPr>
          <p:spPr bwMode="auto">
            <a:xfrm>
              <a:off x="2688" y="1893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38" name="Text Box 199"/>
            <p:cNvSpPr txBox="1">
              <a:spLocks noChangeArrowheads="1"/>
            </p:cNvSpPr>
            <p:nvPr/>
          </p:nvSpPr>
          <p:spPr bwMode="auto">
            <a:xfrm>
              <a:off x="3340" y="1893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39" name="Text Box 200"/>
            <p:cNvSpPr txBox="1">
              <a:spLocks noChangeArrowheads="1"/>
            </p:cNvSpPr>
            <p:nvPr/>
          </p:nvSpPr>
          <p:spPr bwMode="auto">
            <a:xfrm>
              <a:off x="3924" y="1893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  <p:sp>
          <p:nvSpPr>
            <p:cNvPr id="87240" name="Text Box 201"/>
            <p:cNvSpPr txBox="1">
              <a:spLocks noChangeArrowheads="1"/>
            </p:cNvSpPr>
            <p:nvPr/>
          </p:nvSpPr>
          <p:spPr bwMode="auto">
            <a:xfrm>
              <a:off x="4476" y="1893"/>
              <a:ext cx="17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*</a:t>
              </a:r>
            </a:p>
          </p:txBody>
        </p:sp>
      </p:grpSp>
      <p:grpSp>
        <p:nvGrpSpPr>
          <p:cNvPr id="12" name="Group 202"/>
          <p:cNvGrpSpPr>
            <a:grpSpLocks/>
          </p:cNvGrpSpPr>
          <p:nvPr/>
        </p:nvGrpSpPr>
        <p:grpSpPr bwMode="auto">
          <a:xfrm>
            <a:off x="2633663" y="2368550"/>
            <a:ext cx="5976937" cy="366713"/>
            <a:chOff x="1659" y="1492"/>
            <a:chExt cx="3765" cy="231"/>
          </a:xfrm>
        </p:grpSpPr>
        <p:sp>
          <p:nvSpPr>
            <p:cNvPr id="87226" name="Text Box 203"/>
            <p:cNvSpPr txBox="1">
              <a:spLocks noChangeArrowheads="1"/>
            </p:cNvSpPr>
            <p:nvPr/>
          </p:nvSpPr>
          <p:spPr bwMode="auto">
            <a:xfrm>
              <a:off x="4992" y="1492"/>
              <a:ext cx="4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87227" name="Text Box 204"/>
            <p:cNvSpPr txBox="1">
              <a:spLocks noChangeArrowheads="1"/>
            </p:cNvSpPr>
            <p:nvPr/>
          </p:nvSpPr>
          <p:spPr bwMode="auto">
            <a:xfrm>
              <a:off x="1659" y="1492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Imm</a:t>
              </a:r>
            </a:p>
          </p:txBody>
        </p:sp>
        <p:sp>
          <p:nvSpPr>
            <p:cNvPr id="87228" name="Text Box 205"/>
            <p:cNvSpPr txBox="1">
              <a:spLocks noChangeArrowheads="1"/>
            </p:cNvSpPr>
            <p:nvPr/>
          </p:nvSpPr>
          <p:spPr bwMode="auto">
            <a:xfrm>
              <a:off x="2176" y="1492"/>
              <a:ext cx="308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Op</a:t>
              </a:r>
            </a:p>
          </p:txBody>
        </p:sp>
        <p:sp>
          <p:nvSpPr>
            <p:cNvPr id="87229" name="Text Box 206"/>
            <p:cNvSpPr txBox="1">
              <a:spLocks noChangeArrowheads="1"/>
            </p:cNvSpPr>
            <p:nvPr/>
          </p:nvSpPr>
          <p:spPr bwMode="auto">
            <a:xfrm>
              <a:off x="2721" y="1492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30" name="Text Box 207"/>
            <p:cNvSpPr txBox="1">
              <a:spLocks noChangeArrowheads="1"/>
            </p:cNvSpPr>
            <p:nvPr/>
          </p:nvSpPr>
          <p:spPr bwMode="auto">
            <a:xfrm>
              <a:off x="3308" y="1492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31" name="Text Box 208"/>
            <p:cNvSpPr txBox="1">
              <a:spLocks noChangeArrowheads="1"/>
            </p:cNvSpPr>
            <p:nvPr/>
          </p:nvSpPr>
          <p:spPr bwMode="auto">
            <a:xfrm>
              <a:off x="3812" y="1492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  <p:sp>
          <p:nvSpPr>
            <p:cNvPr id="87232" name="Text Box 209"/>
            <p:cNvSpPr txBox="1">
              <a:spLocks noChangeArrowheads="1"/>
            </p:cNvSpPr>
            <p:nvPr/>
          </p:nvSpPr>
          <p:spPr bwMode="auto">
            <a:xfrm>
              <a:off x="4495" y="1492"/>
              <a:ext cx="2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rt</a:t>
              </a:r>
            </a:p>
          </p:txBody>
        </p:sp>
      </p:grpSp>
      <p:sp>
        <p:nvSpPr>
          <p:cNvPr id="1234130" name="Text Box 210"/>
          <p:cNvSpPr txBox="1">
            <a:spLocks noChangeArrowheads="1"/>
          </p:cNvSpPr>
          <p:nvPr/>
        </p:nvSpPr>
        <p:spPr bwMode="auto">
          <a:xfrm>
            <a:off x="7924800" y="1727200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34131" name="Text Box 211"/>
          <p:cNvSpPr txBox="1">
            <a:spLocks noChangeArrowheads="1"/>
          </p:cNvSpPr>
          <p:nvPr/>
        </p:nvSpPr>
        <p:spPr bwMode="auto">
          <a:xfrm>
            <a:off x="1928813" y="1727200"/>
            <a:ext cx="2730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*</a:t>
            </a:r>
          </a:p>
        </p:txBody>
      </p:sp>
      <p:sp>
        <p:nvSpPr>
          <p:cNvPr id="1234132" name="Text Box 212"/>
          <p:cNvSpPr txBox="1">
            <a:spLocks noChangeArrowheads="1"/>
          </p:cNvSpPr>
          <p:nvPr/>
        </p:nvSpPr>
        <p:spPr bwMode="auto">
          <a:xfrm>
            <a:off x="2590800" y="1727200"/>
            <a:ext cx="6032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Reg</a:t>
            </a:r>
          </a:p>
        </p:txBody>
      </p:sp>
      <p:sp>
        <p:nvSpPr>
          <p:cNvPr id="1234133" name="Text Box 213"/>
          <p:cNvSpPr txBox="1">
            <a:spLocks noChangeArrowheads="1"/>
          </p:cNvSpPr>
          <p:nvPr/>
        </p:nvSpPr>
        <p:spPr bwMode="auto">
          <a:xfrm>
            <a:off x="3352800" y="1727200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Func</a:t>
            </a:r>
          </a:p>
        </p:txBody>
      </p:sp>
      <p:sp>
        <p:nvSpPr>
          <p:cNvPr id="1234134" name="Text Box 214"/>
          <p:cNvSpPr txBox="1">
            <a:spLocks noChangeArrowheads="1"/>
          </p:cNvSpPr>
          <p:nvPr/>
        </p:nvSpPr>
        <p:spPr bwMode="auto">
          <a:xfrm>
            <a:off x="4319588" y="172720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234135" name="Text Box 215"/>
          <p:cNvSpPr txBox="1">
            <a:spLocks noChangeArrowheads="1"/>
          </p:cNvSpPr>
          <p:nvPr/>
        </p:nvSpPr>
        <p:spPr bwMode="auto">
          <a:xfrm>
            <a:off x="5251450" y="1727200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136" name="Text Box 216"/>
          <p:cNvSpPr txBox="1">
            <a:spLocks noChangeArrowheads="1"/>
          </p:cNvSpPr>
          <p:nvPr/>
        </p:nvSpPr>
        <p:spPr bwMode="auto">
          <a:xfrm>
            <a:off x="6051550" y="17272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ALU</a:t>
            </a:r>
          </a:p>
        </p:txBody>
      </p:sp>
      <p:sp>
        <p:nvSpPr>
          <p:cNvPr id="1234137" name="Text Box 217"/>
          <p:cNvSpPr txBox="1">
            <a:spLocks noChangeArrowheads="1"/>
          </p:cNvSpPr>
          <p:nvPr/>
        </p:nvSpPr>
        <p:spPr bwMode="auto">
          <a:xfrm>
            <a:off x="7048500" y="1727200"/>
            <a:ext cx="3873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rd</a:t>
            </a:r>
          </a:p>
        </p:txBody>
      </p:sp>
      <p:sp>
        <p:nvSpPr>
          <p:cNvPr id="1234138" name="Text Box 218"/>
          <p:cNvSpPr txBox="1">
            <a:spLocks noChangeArrowheads="1"/>
          </p:cNvSpPr>
          <p:nvPr/>
        </p:nvSpPr>
        <p:spPr bwMode="auto">
          <a:xfrm>
            <a:off x="1666875" y="2057400"/>
            <a:ext cx="798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  <p:sp>
        <p:nvSpPr>
          <p:cNvPr id="1234139" name="Text Box 219"/>
          <p:cNvSpPr txBox="1">
            <a:spLocks noChangeArrowheads="1"/>
          </p:cNvSpPr>
          <p:nvPr/>
        </p:nvSpPr>
        <p:spPr bwMode="auto">
          <a:xfrm>
            <a:off x="2633663" y="205740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234140" name="Text Box 220"/>
          <p:cNvSpPr txBox="1">
            <a:spLocks noChangeArrowheads="1"/>
          </p:cNvSpPr>
          <p:nvPr/>
        </p:nvSpPr>
        <p:spPr bwMode="auto">
          <a:xfrm>
            <a:off x="3454400" y="2057400"/>
            <a:ext cx="4889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Op</a:t>
            </a:r>
          </a:p>
        </p:txBody>
      </p:sp>
      <p:grpSp>
        <p:nvGrpSpPr>
          <p:cNvPr id="13" name="Group 221"/>
          <p:cNvGrpSpPr>
            <a:grpSpLocks/>
          </p:cNvGrpSpPr>
          <p:nvPr/>
        </p:nvGrpSpPr>
        <p:grpSpPr bwMode="auto">
          <a:xfrm>
            <a:off x="4319588" y="2057400"/>
            <a:ext cx="4291012" cy="366713"/>
            <a:chOff x="2721" y="1296"/>
            <a:chExt cx="2703" cy="231"/>
          </a:xfrm>
        </p:grpSpPr>
        <p:sp>
          <p:nvSpPr>
            <p:cNvPr id="87222" name="Text Box 222"/>
            <p:cNvSpPr txBox="1">
              <a:spLocks noChangeArrowheads="1"/>
            </p:cNvSpPr>
            <p:nvPr/>
          </p:nvSpPr>
          <p:spPr bwMode="auto">
            <a:xfrm>
              <a:off x="4992" y="1296"/>
              <a:ext cx="432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pc+4</a:t>
              </a:r>
            </a:p>
          </p:txBody>
        </p:sp>
        <p:sp>
          <p:nvSpPr>
            <p:cNvPr id="87223" name="Text Box 223"/>
            <p:cNvSpPr txBox="1">
              <a:spLocks noChangeArrowheads="1"/>
            </p:cNvSpPr>
            <p:nvPr/>
          </p:nvSpPr>
          <p:spPr bwMode="auto">
            <a:xfrm>
              <a:off x="2721" y="1296"/>
              <a:ext cx="27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no</a:t>
              </a:r>
            </a:p>
          </p:txBody>
        </p:sp>
        <p:sp>
          <p:nvSpPr>
            <p:cNvPr id="87224" name="Text Box 224"/>
            <p:cNvSpPr txBox="1">
              <a:spLocks noChangeArrowheads="1"/>
            </p:cNvSpPr>
            <p:nvPr/>
          </p:nvSpPr>
          <p:spPr bwMode="auto">
            <a:xfrm>
              <a:off x="3308" y="1296"/>
              <a:ext cx="34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yes</a:t>
              </a:r>
            </a:p>
          </p:txBody>
        </p:sp>
        <p:sp>
          <p:nvSpPr>
            <p:cNvPr id="87225" name="Text Box 225"/>
            <p:cNvSpPr txBox="1">
              <a:spLocks noChangeArrowheads="1"/>
            </p:cNvSpPr>
            <p:nvPr/>
          </p:nvSpPr>
          <p:spPr bwMode="auto">
            <a:xfrm>
              <a:off x="3812" y="1296"/>
              <a:ext cx="396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r"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</a:rPr>
                <a:t>ALU</a:t>
              </a:r>
            </a:p>
          </p:txBody>
        </p:sp>
      </p:grpSp>
      <p:sp>
        <p:nvSpPr>
          <p:cNvPr id="1234146" name="Text Box 226"/>
          <p:cNvSpPr txBox="1">
            <a:spLocks noChangeArrowheads="1"/>
          </p:cNvSpPr>
          <p:nvPr/>
        </p:nvSpPr>
        <p:spPr bwMode="auto">
          <a:xfrm>
            <a:off x="7135813" y="2057400"/>
            <a:ext cx="3238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234147" name="Text Box 227"/>
          <p:cNvSpPr txBox="1">
            <a:spLocks noChangeArrowheads="1"/>
          </p:cNvSpPr>
          <p:nvPr/>
        </p:nvSpPr>
        <p:spPr bwMode="auto">
          <a:xfrm>
            <a:off x="7924800" y="2686050"/>
            <a:ext cx="6858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pc+4</a:t>
            </a:r>
          </a:p>
        </p:txBody>
      </p:sp>
      <p:sp>
        <p:nvSpPr>
          <p:cNvPr id="1234148" name="Text Box 228"/>
          <p:cNvSpPr txBox="1">
            <a:spLocks noChangeArrowheads="1"/>
          </p:cNvSpPr>
          <p:nvPr/>
        </p:nvSpPr>
        <p:spPr bwMode="auto">
          <a:xfrm>
            <a:off x="1720850" y="2686050"/>
            <a:ext cx="798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sExt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  <a:endParaRPr lang="en-US" sz="1800">
              <a:solidFill>
                <a:srgbClr val="56127A"/>
              </a:solidFill>
            </a:endParaRPr>
          </a:p>
        </p:txBody>
      </p:sp>
      <p:sp>
        <p:nvSpPr>
          <p:cNvPr id="1234149" name="Text Box 229"/>
          <p:cNvSpPr txBox="1">
            <a:spLocks noChangeArrowheads="1"/>
          </p:cNvSpPr>
          <p:nvPr/>
        </p:nvSpPr>
        <p:spPr bwMode="auto">
          <a:xfrm>
            <a:off x="2633663" y="2686050"/>
            <a:ext cx="628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Imm</a:t>
            </a:r>
          </a:p>
        </p:txBody>
      </p:sp>
      <p:sp>
        <p:nvSpPr>
          <p:cNvPr id="1234150" name="Text Box 230"/>
          <p:cNvSpPr txBox="1">
            <a:spLocks noChangeArrowheads="1"/>
          </p:cNvSpPr>
          <p:nvPr/>
        </p:nvSpPr>
        <p:spPr bwMode="auto">
          <a:xfrm>
            <a:off x="3540125" y="2686050"/>
            <a:ext cx="3175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+</a:t>
            </a:r>
          </a:p>
        </p:txBody>
      </p:sp>
      <p:sp>
        <p:nvSpPr>
          <p:cNvPr id="1234151" name="Text Box 231"/>
          <p:cNvSpPr txBox="1">
            <a:spLocks noChangeArrowheads="1"/>
          </p:cNvSpPr>
          <p:nvPr/>
        </p:nvSpPr>
        <p:spPr bwMode="auto">
          <a:xfrm>
            <a:off x="4319588" y="2686050"/>
            <a:ext cx="438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no</a:t>
            </a:r>
          </a:p>
        </p:txBody>
      </p:sp>
      <p:sp>
        <p:nvSpPr>
          <p:cNvPr id="1234152" name="Text Box 232"/>
          <p:cNvSpPr txBox="1">
            <a:spLocks noChangeArrowheads="1"/>
          </p:cNvSpPr>
          <p:nvPr/>
        </p:nvSpPr>
        <p:spPr bwMode="auto">
          <a:xfrm>
            <a:off x="5251450" y="2686050"/>
            <a:ext cx="5397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yes</a:t>
            </a:r>
          </a:p>
        </p:txBody>
      </p:sp>
      <p:sp>
        <p:nvSpPr>
          <p:cNvPr id="1234153" name="Text Box 233"/>
          <p:cNvSpPr txBox="1">
            <a:spLocks noChangeArrowheads="1"/>
          </p:cNvSpPr>
          <p:nvPr/>
        </p:nvSpPr>
        <p:spPr bwMode="auto">
          <a:xfrm>
            <a:off x="6075363" y="2686050"/>
            <a:ext cx="6921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Mem</a:t>
            </a:r>
          </a:p>
        </p:txBody>
      </p:sp>
      <p:sp>
        <p:nvSpPr>
          <p:cNvPr id="1234154" name="Text Box 234"/>
          <p:cNvSpPr txBox="1">
            <a:spLocks noChangeArrowheads="1"/>
          </p:cNvSpPr>
          <p:nvPr/>
        </p:nvSpPr>
        <p:spPr bwMode="auto">
          <a:xfrm>
            <a:off x="7135813" y="2686050"/>
            <a:ext cx="3238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rt</a:t>
            </a:r>
          </a:p>
        </p:txBody>
      </p:sp>
      <p:sp>
        <p:nvSpPr>
          <p:cNvPr id="1234155" name="Text Box 235"/>
          <p:cNvSpPr txBox="1">
            <a:spLocks noChangeArrowheads="1"/>
          </p:cNvSpPr>
          <p:nvPr/>
        </p:nvSpPr>
        <p:spPr bwMode="auto">
          <a:xfrm>
            <a:off x="1660525" y="2368550"/>
            <a:ext cx="8112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800">
                <a:solidFill>
                  <a:srgbClr val="56127A"/>
                </a:solidFill>
              </a:rPr>
              <a:t>uExt</a:t>
            </a:r>
            <a:r>
              <a:rPr lang="en-US" sz="1800" baseline="-25000">
                <a:solidFill>
                  <a:srgbClr val="56127A"/>
                </a:solidFill>
              </a:rPr>
              <a:t>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9B1A6-B19C-8748-A650-46CB9F14C290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30178" name="Freeform 2"/>
          <p:cNvSpPr>
            <a:spLocks/>
          </p:cNvSpPr>
          <p:nvPr/>
        </p:nvSpPr>
        <p:spPr bwMode="auto">
          <a:xfrm>
            <a:off x="207963" y="1295400"/>
            <a:ext cx="1566862" cy="1216025"/>
          </a:xfrm>
          <a:custGeom>
            <a:avLst/>
            <a:gdLst/>
            <a:ahLst/>
            <a:cxnLst>
              <a:cxn ang="0">
                <a:pos x="800" y="311"/>
              </a:cxn>
              <a:cxn ang="0">
                <a:pos x="987" y="311"/>
              </a:cxn>
              <a:cxn ang="0">
                <a:pos x="987" y="0"/>
              </a:cxn>
              <a:cxn ang="0">
                <a:pos x="0" y="0"/>
              </a:cxn>
              <a:cxn ang="0">
                <a:pos x="0" y="765"/>
              </a:cxn>
              <a:cxn ang="0">
                <a:pos x="541" y="766"/>
              </a:cxn>
            </a:cxnLst>
            <a:rect l="0" t="0" r="r" b="b"/>
            <a:pathLst>
              <a:path w="987" h="766">
                <a:moveTo>
                  <a:pt x="800" y="311"/>
                </a:moveTo>
                <a:lnTo>
                  <a:pt x="987" y="311"/>
                </a:lnTo>
                <a:lnTo>
                  <a:pt x="987" y="0"/>
                </a:lnTo>
                <a:lnTo>
                  <a:pt x="0" y="0"/>
                </a:lnTo>
                <a:lnTo>
                  <a:pt x="0" y="765"/>
                </a:lnTo>
                <a:lnTo>
                  <a:pt x="541" y="76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79" name="Rectangle 3"/>
          <p:cNvSpPr>
            <a:spLocks noGrp="1" noChangeArrowheads="1"/>
          </p:cNvSpPr>
          <p:nvPr>
            <p:ph type="title"/>
          </p:nvPr>
        </p:nvSpPr>
        <p:spPr>
          <a:xfrm>
            <a:off x="282575" y="488950"/>
            <a:ext cx="7804150" cy="746125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Pipelined Datapath</a:t>
            </a:r>
            <a:endParaRPr lang="en-US" sz="2000" i="1"/>
          </a:p>
        </p:txBody>
      </p:sp>
      <p:sp>
        <p:nvSpPr>
          <p:cNvPr id="1330180" name="Rectangle 4"/>
          <p:cNvSpPr>
            <a:spLocks noChangeArrowheads="1"/>
          </p:cNvSpPr>
          <p:nvPr/>
        </p:nvSpPr>
        <p:spPr bwMode="auto">
          <a:xfrm>
            <a:off x="639763" y="4978400"/>
            <a:ext cx="8042275" cy="1582738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>
                <a:solidFill>
                  <a:schemeClr val="tx1"/>
                </a:solidFill>
                <a:latin typeface="Verdana" charset="0"/>
              </a:rPr>
              <a:t>Clock period can be reduced by dividing the execution of an instruction into multiple cycles</a:t>
            </a:r>
          </a:p>
          <a:p>
            <a:pPr>
              <a:spcBef>
                <a:spcPct val="0"/>
              </a:spcBef>
            </a:pPr>
            <a:endParaRPr lang="en-US" sz="1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Verdana" charset="0"/>
              </a:rPr>
              <a:t>	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C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 &gt; max {t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IM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RF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ALU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,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RW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} ( = t</a:t>
            </a:r>
            <a:r>
              <a:rPr lang="en-US" sz="2000" baseline="-25000">
                <a:solidFill>
                  <a:srgbClr val="56127A"/>
                </a:solidFill>
                <a:latin typeface="Verdana" charset="0"/>
              </a:rPr>
              <a:t>DM  </a:t>
            </a:r>
            <a:r>
              <a:rPr lang="en-US" sz="2000" i="1">
                <a:solidFill>
                  <a:srgbClr val="56127A"/>
                </a:solidFill>
                <a:latin typeface="Verdana" charset="0"/>
              </a:rPr>
              <a:t>probably</a:t>
            </a:r>
            <a:r>
              <a:rPr lang="en-US" sz="2000">
                <a:solidFill>
                  <a:srgbClr val="56127A"/>
                </a:solidFill>
                <a:latin typeface="Verdana" charset="0"/>
              </a:rPr>
              <a:t>)</a:t>
            </a:r>
            <a:r>
              <a:rPr lang="en-US" sz="2000" baseline="-25000">
                <a:solidFill>
                  <a:schemeClr val="tx1"/>
                </a:solidFill>
                <a:latin typeface="Verdana" charset="0"/>
              </a:rPr>
              <a:t> </a:t>
            </a:r>
          </a:p>
          <a:p>
            <a:pPr>
              <a:spcBef>
                <a:spcPct val="0"/>
              </a:spcBef>
            </a:pPr>
            <a:endParaRPr lang="en-US" sz="1200" baseline="-25000">
              <a:solidFill>
                <a:schemeClr val="tx1"/>
              </a:solidFill>
              <a:latin typeface="Verdana" charset="0"/>
            </a:endParaRPr>
          </a:p>
          <a:p>
            <a:pPr>
              <a:spcBef>
                <a:spcPct val="0"/>
              </a:spcBef>
            </a:pPr>
            <a:r>
              <a:rPr lang="en-US" sz="2000" i="1">
                <a:solidFill>
                  <a:schemeClr val="tx1"/>
                </a:solidFill>
                <a:latin typeface="Verdana" charset="0"/>
              </a:rPr>
              <a:t>However, CPI will increase unless instructions are pipelined</a:t>
            </a:r>
          </a:p>
        </p:txBody>
      </p:sp>
      <p:grpSp>
        <p:nvGrpSpPr>
          <p:cNvPr id="1330181" name="Group 5"/>
          <p:cNvGrpSpPr>
            <a:grpSpLocks/>
          </p:cNvGrpSpPr>
          <p:nvPr/>
        </p:nvGrpSpPr>
        <p:grpSpPr bwMode="auto">
          <a:xfrm>
            <a:off x="827088" y="4000500"/>
            <a:ext cx="8315325" cy="1003300"/>
            <a:chOff x="521" y="2520"/>
            <a:chExt cx="5238" cy="632"/>
          </a:xfrm>
        </p:grpSpPr>
        <p:sp>
          <p:nvSpPr>
            <p:cNvPr id="1330182" name="Rectangle 6"/>
            <p:cNvSpPr>
              <a:spLocks noChangeArrowheads="1"/>
            </p:cNvSpPr>
            <p:nvPr/>
          </p:nvSpPr>
          <p:spPr bwMode="auto">
            <a:xfrm>
              <a:off x="5169" y="2520"/>
              <a:ext cx="590" cy="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write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-back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3" name="Rectangle 7"/>
            <p:cNvSpPr>
              <a:spLocks noChangeArrowheads="1"/>
            </p:cNvSpPr>
            <p:nvPr/>
          </p:nvSpPr>
          <p:spPr bwMode="auto">
            <a:xfrm>
              <a:off x="521" y="2638"/>
              <a:ext cx="633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4" name="Rectangle 8"/>
            <p:cNvSpPr>
              <a:spLocks noChangeArrowheads="1"/>
            </p:cNvSpPr>
            <p:nvPr/>
          </p:nvSpPr>
          <p:spPr bwMode="auto">
            <a:xfrm>
              <a:off x="3134" y="2638"/>
              <a:ext cx="80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execute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5" name="Rectangle 9"/>
            <p:cNvSpPr>
              <a:spLocks noChangeArrowheads="1"/>
            </p:cNvSpPr>
            <p:nvPr/>
          </p:nvSpPr>
          <p:spPr bwMode="auto">
            <a:xfrm>
              <a:off x="1310" y="2638"/>
              <a:ext cx="1729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decode &amp; Reg-fetch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  <p:sp>
          <p:nvSpPr>
            <p:cNvPr id="1330186" name="Rectangle 10"/>
            <p:cNvSpPr>
              <a:spLocks noChangeArrowheads="1"/>
            </p:cNvSpPr>
            <p:nvPr/>
          </p:nvSpPr>
          <p:spPr bwMode="auto">
            <a:xfrm>
              <a:off x="4139" y="2638"/>
              <a:ext cx="881" cy="4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memory</a:t>
              </a:r>
            </a:p>
            <a:p>
              <a:pPr algn="ctr">
                <a:spcBef>
                  <a:spcPct val="0"/>
                </a:spcBef>
              </a:pPr>
              <a:r>
                <a:rPr lang="en-US" sz="2000" i="1">
                  <a:solidFill>
                    <a:srgbClr val="56127A"/>
                  </a:solidFill>
                  <a:latin typeface="Verdana" charset="0"/>
                </a:rPr>
                <a:t>phase</a:t>
              </a:r>
            </a:p>
          </p:txBody>
        </p:sp>
      </p:grpSp>
      <p:sp>
        <p:nvSpPr>
          <p:cNvPr id="1330187" name="Freeform 11"/>
          <p:cNvSpPr>
            <a:spLocks/>
          </p:cNvSpPr>
          <p:nvPr/>
        </p:nvSpPr>
        <p:spPr bwMode="auto">
          <a:xfrm>
            <a:off x="4191000" y="2819400"/>
            <a:ext cx="2593975" cy="6540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18"/>
              </a:cxn>
              <a:cxn ang="0">
                <a:pos x="1237" y="418"/>
              </a:cxn>
            </a:cxnLst>
            <a:rect l="0" t="0" r="r" b="b"/>
            <a:pathLst>
              <a:path w="1238" h="419">
                <a:moveTo>
                  <a:pt x="0" y="0"/>
                </a:moveTo>
                <a:lnTo>
                  <a:pt x="0" y="418"/>
                </a:lnTo>
                <a:lnTo>
                  <a:pt x="1237" y="41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8" name="Line 12"/>
          <p:cNvSpPr>
            <a:spLocks noChangeShapeType="1"/>
          </p:cNvSpPr>
          <p:nvPr/>
        </p:nvSpPr>
        <p:spPr bwMode="auto">
          <a:xfrm flipV="1">
            <a:off x="5715000" y="2667000"/>
            <a:ext cx="10699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89" name="Freeform 13"/>
          <p:cNvSpPr>
            <a:spLocks/>
          </p:cNvSpPr>
          <p:nvPr/>
        </p:nvSpPr>
        <p:spPr bwMode="auto">
          <a:xfrm flipV="1">
            <a:off x="7559675" y="2862263"/>
            <a:ext cx="287338" cy="103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57" y="0"/>
              </a:cxn>
            </a:cxnLst>
            <a:rect l="0" t="0" r="r" b="b"/>
            <a:pathLst>
              <a:path w="358" h="1">
                <a:moveTo>
                  <a:pt x="0" y="0"/>
                </a:moveTo>
                <a:lnTo>
                  <a:pt x="357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0" name="Freeform 14"/>
          <p:cNvSpPr>
            <a:spLocks/>
          </p:cNvSpPr>
          <p:nvPr/>
        </p:nvSpPr>
        <p:spPr bwMode="auto">
          <a:xfrm>
            <a:off x="3152775" y="2759075"/>
            <a:ext cx="5367338" cy="1355725"/>
          </a:xfrm>
          <a:custGeom>
            <a:avLst/>
            <a:gdLst/>
            <a:ahLst/>
            <a:cxnLst>
              <a:cxn ang="0">
                <a:pos x="3097" y="244"/>
              </a:cxn>
              <a:cxn ang="0">
                <a:pos x="3381" y="240"/>
              </a:cxn>
              <a:cxn ang="0">
                <a:pos x="3379" y="854"/>
              </a:cxn>
              <a:cxn ang="0">
                <a:pos x="0" y="853"/>
              </a:cxn>
              <a:cxn ang="0">
                <a:pos x="1" y="0"/>
              </a:cxn>
              <a:cxn ang="0">
                <a:pos x="131" y="0"/>
              </a:cxn>
            </a:cxnLst>
            <a:rect l="0" t="0" r="r" b="b"/>
            <a:pathLst>
              <a:path w="3381" h="854">
                <a:moveTo>
                  <a:pt x="3097" y="244"/>
                </a:moveTo>
                <a:lnTo>
                  <a:pt x="3381" y="240"/>
                </a:lnTo>
                <a:lnTo>
                  <a:pt x="3379" y="854"/>
                </a:lnTo>
                <a:lnTo>
                  <a:pt x="0" y="853"/>
                </a:lnTo>
                <a:lnTo>
                  <a:pt x="1" y="0"/>
                </a:lnTo>
                <a:lnTo>
                  <a:pt x="131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1" name="Freeform 15"/>
          <p:cNvSpPr>
            <a:spLocks/>
          </p:cNvSpPr>
          <p:nvPr/>
        </p:nvSpPr>
        <p:spPr bwMode="auto">
          <a:xfrm>
            <a:off x="7847013" y="2855913"/>
            <a:ext cx="230187" cy="611187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336"/>
              </a:cxn>
              <a:cxn ang="0">
                <a:pos x="0" y="384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385">
                <a:moveTo>
                  <a:pt x="144" y="48"/>
                </a:moveTo>
                <a:lnTo>
                  <a:pt x="144" y="336"/>
                </a:lnTo>
                <a:lnTo>
                  <a:pt x="0" y="384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2" name="Rectangle 16"/>
          <p:cNvSpPr>
            <a:spLocks noChangeArrowheads="1"/>
          </p:cNvSpPr>
          <p:nvPr/>
        </p:nvSpPr>
        <p:spPr bwMode="auto">
          <a:xfrm>
            <a:off x="6777038" y="2444750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3" name="Rectangle 17"/>
          <p:cNvSpPr>
            <a:spLocks noChangeArrowheads="1"/>
          </p:cNvSpPr>
          <p:nvPr/>
        </p:nvSpPr>
        <p:spPr bwMode="auto">
          <a:xfrm>
            <a:off x="6711950" y="2517775"/>
            <a:ext cx="52705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194" name="Rectangle 18"/>
          <p:cNvSpPr>
            <a:spLocks noChangeArrowheads="1"/>
          </p:cNvSpPr>
          <p:nvPr/>
        </p:nvSpPr>
        <p:spPr bwMode="auto">
          <a:xfrm>
            <a:off x="6724650" y="3327400"/>
            <a:ext cx="64452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wdata</a:t>
            </a:r>
          </a:p>
        </p:txBody>
      </p:sp>
      <p:sp>
        <p:nvSpPr>
          <p:cNvPr id="1330195" name="Rectangle 19"/>
          <p:cNvSpPr>
            <a:spLocks noChangeArrowheads="1"/>
          </p:cNvSpPr>
          <p:nvPr/>
        </p:nvSpPr>
        <p:spPr bwMode="auto">
          <a:xfrm>
            <a:off x="7061200" y="2771775"/>
            <a:ext cx="584200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196" name="Rectangle 20"/>
          <p:cNvSpPr>
            <a:spLocks noChangeArrowheads="1"/>
          </p:cNvSpPr>
          <p:nvPr/>
        </p:nvSpPr>
        <p:spPr bwMode="auto">
          <a:xfrm>
            <a:off x="6723063" y="2905125"/>
            <a:ext cx="898525" cy="514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Data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197" name="Rectangle 21"/>
          <p:cNvSpPr>
            <a:spLocks noChangeArrowheads="1"/>
          </p:cNvSpPr>
          <p:nvPr/>
        </p:nvSpPr>
        <p:spPr bwMode="auto">
          <a:xfrm>
            <a:off x="6927850" y="2365375"/>
            <a:ext cx="396875" cy="2714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198" name="Line 22"/>
          <p:cNvSpPr>
            <a:spLocks noChangeShapeType="1"/>
          </p:cNvSpPr>
          <p:nvPr/>
        </p:nvSpPr>
        <p:spPr bwMode="auto">
          <a:xfrm>
            <a:off x="6815138" y="2457450"/>
            <a:ext cx="50800" cy="762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199" name="Line 23"/>
          <p:cNvSpPr>
            <a:spLocks noChangeShapeType="1"/>
          </p:cNvSpPr>
          <p:nvPr/>
        </p:nvSpPr>
        <p:spPr bwMode="auto">
          <a:xfrm flipV="1">
            <a:off x="6865938" y="2432050"/>
            <a:ext cx="38100" cy="88900"/>
          </a:xfrm>
          <a:prstGeom prst="line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0" name="Freeform 24"/>
          <p:cNvSpPr>
            <a:spLocks/>
          </p:cNvSpPr>
          <p:nvPr/>
        </p:nvSpPr>
        <p:spPr bwMode="auto">
          <a:xfrm>
            <a:off x="2671763" y="2393950"/>
            <a:ext cx="230187" cy="458788"/>
          </a:xfrm>
          <a:custGeom>
            <a:avLst/>
            <a:gdLst/>
            <a:ahLst/>
            <a:cxnLst>
              <a:cxn ang="0">
                <a:pos x="144" y="240"/>
              </a:cxn>
              <a:cxn ang="0">
                <a:pos x="144" y="48"/>
              </a:cxn>
              <a:cxn ang="0">
                <a:pos x="0" y="0"/>
              </a:cxn>
              <a:cxn ang="0">
                <a:pos x="0" y="288"/>
              </a:cxn>
              <a:cxn ang="0">
                <a:pos x="144" y="240"/>
              </a:cxn>
            </a:cxnLst>
            <a:rect l="0" t="0" r="r" b="b"/>
            <a:pathLst>
              <a:path w="145" h="289">
                <a:moveTo>
                  <a:pt x="144" y="240"/>
                </a:moveTo>
                <a:lnTo>
                  <a:pt x="144" y="48"/>
                </a:lnTo>
                <a:lnTo>
                  <a:pt x="0" y="0"/>
                </a:lnTo>
                <a:lnTo>
                  <a:pt x="0" y="288"/>
                </a:lnTo>
                <a:lnTo>
                  <a:pt x="144" y="24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1" name="Freeform 25"/>
          <p:cNvSpPr>
            <a:spLocks/>
          </p:cNvSpPr>
          <p:nvPr/>
        </p:nvSpPr>
        <p:spPr bwMode="auto">
          <a:xfrm>
            <a:off x="3970338" y="2994025"/>
            <a:ext cx="449262" cy="419100"/>
          </a:xfrm>
          <a:custGeom>
            <a:avLst/>
            <a:gdLst/>
            <a:ahLst/>
            <a:cxnLst>
              <a:cxn ang="0">
                <a:pos x="0" y="262"/>
              </a:cxn>
              <a:cxn ang="0">
                <a:pos x="72" y="264"/>
              </a:cxn>
              <a:cxn ang="0">
                <a:pos x="72" y="0"/>
              </a:cxn>
              <a:cxn ang="0">
                <a:pos x="283" y="0"/>
              </a:cxn>
            </a:cxnLst>
            <a:rect l="0" t="0" r="r" b="b"/>
            <a:pathLst>
              <a:path w="283" h="264">
                <a:moveTo>
                  <a:pt x="0" y="262"/>
                </a:moveTo>
                <a:lnTo>
                  <a:pt x="72" y="264"/>
                </a:lnTo>
                <a:lnTo>
                  <a:pt x="72" y="0"/>
                </a:lnTo>
                <a:lnTo>
                  <a:pt x="28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2" name="Freeform 26"/>
          <p:cNvSpPr>
            <a:spLocks/>
          </p:cNvSpPr>
          <p:nvPr/>
        </p:nvSpPr>
        <p:spPr bwMode="auto">
          <a:xfrm>
            <a:off x="2378075" y="2165350"/>
            <a:ext cx="968375" cy="306388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93">
                <a:moveTo>
                  <a:pt x="0" y="192"/>
                </a:moveTo>
                <a:lnTo>
                  <a:pt x="0" y="0"/>
                </a:ln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3" name="Freeform 27"/>
          <p:cNvSpPr>
            <a:spLocks/>
          </p:cNvSpPr>
          <p:nvPr/>
        </p:nvSpPr>
        <p:spPr bwMode="auto">
          <a:xfrm>
            <a:off x="2378075" y="2317750"/>
            <a:ext cx="97155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0"/>
              </a:cxn>
            </a:cxnLst>
            <a:rect l="0" t="0" r="r" b="b"/>
            <a:pathLst>
              <a:path w="817" h="1">
                <a:moveTo>
                  <a:pt x="0" y="0"/>
                </a:moveTo>
                <a:lnTo>
                  <a:pt x="816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4" name="Freeform 28"/>
          <p:cNvSpPr>
            <a:spLocks/>
          </p:cNvSpPr>
          <p:nvPr/>
        </p:nvSpPr>
        <p:spPr bwMode="auto">
          <a:xfrm>
            <a:off x="2378075" y="2470150"/>
            <a:ext cx="293688" cy="282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"/>
              </a:cxn>
              <a:cxn ang="0">
                <a:pos x="384" y="177"/>
              </a:cxn>
            </a:cxnLst>
            <a:rect l="0" t="0" r="r" b="b"/>
            <a:pathLst>
              <a:path w="385" h="178">
                <a:moveTo>
                  <a:pt x="0" y="0"/>
                </a:moveTo>
                <a:lnTo>
                  <a:pt x="0" y="177"/>
                </a:lnTo>
                <a:lnTo>
                  <a:pt x="384" y="177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5" name="Freeform 29"/>
          <p:cNvSpPr>
            <a:spLocks/>
          </p:cNvSpPr>
          <p:nvPr/>
        </p:nvSpPr>
        <p:spPr bwMode="auto">
          <a:xfrm>
            <a:off x="2378075" y="2746375"/>
            <a:ext cx="984250" cy="6397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02"/>
              </a:cxn>
              <a:cxn ang="0">
                <a:pos x="816" y="402"/>
              </a:cxn>
            </a:cxnLst>
            <a:rect l="0" t="0" r="r" b="b"/>
            <a:pathLst>
              <a:path w="817" h="403">
                <a:moveTo>
                  <a:pt x="0" y="0"/>
                </a:moveTo>
                <a:lnTo>
                  <a:pt x="0" y="402"/>
                </a:lnTo>
                <a:lnTo>
                  <a:pt x="816" y="402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6" name="Freeform 30"/>
          <p:cNvSpPr>
            <a:spLocks/>
          </p:cNvSpPr>
          <p:nvPr/>
        </p:nvSpPr>
        <p:spPr bwMode="auto">
          <a:xfrm>
            <a:off x="2530475" y="2317750"/>
            <a:ext cx="136525" cy="223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0"/>
              </a:cxn>
              <a:cxn ang="0">
                <a:pos x="240" y="140"/>
              </a:cxn>
            </a:cxnLst>
            <a:rect l="0" t="0" r="r" b="b"/>
            <a:pathLst>
              <a:path w="241" h="141">
                <a:moveTo>
                  <a:pt x="0" y="0"/>
                </a:moveTo>
                <a:lnTo>
                  <a:pt x="0" y="140"/>
                </a:lnTo>
                <a:lnTo>
                  <a:pt x="240" y="14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7" name="Freeform 31"/>
          <p:cNvSpPr>
            <a:spLocks/>
          </p:cNvSpPr>
          <p:nvPr/>
        </p:nvSpPr>
        <p:spPr bwMode="auto">
          <a:xfrm>
            <a:off x="2901950" y="2622550"/>
            <a:ext cx="447675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1" y="0"/>
              </a:cxn>
            </a:cxnLst>
            <a:rect l="0" t="0" r="r" b="b"/>
            <a:pathLst>
              <a:path w="282" h="1">
                <a:moveTo>
                  <a:pt x="0" y="0"/>
                </a:moveTo>
                <a:lnTo>
                  <a:pt x="281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8" name="Freeform 32"/>
          <p:cNvSpPr>
            <a:spLocks/>
          </p:cNvSpPr>
          <p:nvPr/>
        </p:nvSpPr>
        <p:spPr bwMode="auto">
          <a:xfrm>
            <a:off x="3956050" y="2478088"/>
            <a:ext cx="1362075" cy="1047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15" y="0"/>
              </a:cxn>
            </a:cxnLst>
            <a:rect l="0" t="0" r="r" b="b"/>
            <a:pathLst>
              <a:path w="916" h="1">
                <a:moveTo>
                  <a:pt x="0" y="0"/>
                </a:moveTo>
                <a:lnTo>
                  <a:pt x="91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09" name="Freeform 33"/>
          <p:cNvSpPr>
            <a:spLocks/>
          </p:cNvSpPr>
          <p:nvPr/>
        </p:nvSpPr>
        <p:spPr bwMode="auto">
          <a:xfrm flipV="1">
            <a:off x="3944938" y="2724150"/>
            <a:ext cx="473075" cy="95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88" y="0"/>
              </a:cxn>
            </a:cxnLst>
            <a:rect l="0" t="0" r="r" b="b"/>
            <a:pathLst>
              <a:path w="689" h="1">
                <a:moveTo>
                  <a:pt x="0" y="0"/>
                </a:moveTo>
                <a:lnTo>
                  <a:pt x="688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0" name="Rectangle 34"/>
          <p:cNvSpPr>
            <a:spLocks noChangeArrowheads="1"/>
          </p:cNvSpPr>
          <p:nvPr/>
        </p:nvSpPr>
        <p:spPr bwMode="auto">
          <a:xfrm>
            <a:off x="2339975" y="2003425"/>
            <a:ext cx="8128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1" name="Oval 35"/>
          <p:cNvSpPr>
            <a:spLocks noChangeArrowheads="1"/>
          </p:cNvSpPr>
          <p:nvPr/>
        </p:nvSpPr>
        <p:spPr bwMode="auto">
          <a:xfrm>
            <a:off x="2352675" y="2613025"/>
            <a:ext cx="50800" cy="508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2" name="Freeform 36"/>
          <p:cNvSpPr>
            <a:spLocks/>
          </p:cNvSpPr>
          <p:nvPr/>
        </p:nvSpPr>
        <p:spPr bwMode="auto">
          <a:xfrm>
            <a:off x="5318125" y="2393950"/>
            <a:ext cx="411163" cy="611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52" y="192"/>
              </a:cxn>
              <a:cxn ang="0">
                <a:pos x="0" y="224"/>
              </a:cxn>
              <a:cxn ang="0">
                <a:pos x="0" y="384"/>
              </a:cxn>
              <a:cxn ang="0">
                <a:pos x="258" y="288"/>
              </a:cxn>
              <a:cxn ang="0">
                <a:pos x="258" y="96"/>
              </a:cxn>
              <a:cxn ang="0">
                <a:pos x="0" y="0"/>
              </a:cxn>
            </a:cxnLst>
            <a:rect l="0" t="0" r="r" b="b"/>
            <a:pathLst>
              <a:path w="259" h="385">
                <a:moveTo>
                  <a:pt x="0" y="0"/>
                </a:moveTo>
                <a:lnTo>
                  <a:pt x="0" y="160"/>
                </a:lnTo>
                <a:lnTo>
                  <a:pt x="52" y="192"/>
                </a:lnTo>
                <a:lnTo>
                  <a:pt x="0" y="224"/>
                </a:lnTo>
                <a:lnTo>
                  <a:pt x="0" y="384"/>
                </a:lnTo>
                <a:lnTo>
                  <a:pt x="258" y="288"/>
                </a:lnTo>
                <a:lnTo>
                  <a:pt x="258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3" name="Rectangle 37"/>
          <p:cNvSpPr>
            <a:spLocks noChangeArrowheads="1"/>
          </p:cNvSpPr>
          <p:nvPr/>
        </p:nvSpPr>
        <p:spPr bwMode="auto">
          <a:xfrm>
            <a:off x="5310188" y="2582863"/>
            <a:ext cx="48101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ALU</a:t>
            </a:r>
          </a:p>
        </p:txBody>
      </p:sp>
      <p:sp>
        <p:nvSpPr>
          <p:cNvPr id="1330214" name="Freeform 38"/>
          <p:cNvSpPr>
            <a:spLocks/>
          </p:cNvSpPr>
          <p:nvPr/>
        </p:nvSpPr>
        <p:spPr bwMode="auto">
          <a:xfrm>
            <a:off x="4418013" y="2698750"/>
            <a:ext cx="230187" cy="458788"/>
          </a:xfrm>
          <a:custGeom>
            <a:avLst/>
            <a:gdLst/>
            <a:ahLst/>
            <a:cxnLst>
              <a:cxn ang="0">
                <a:pos x="144" y="48"/>
              </a:cxn>
              <a:cxn ang="0">
                <a:pos x="144" y="240"/>
              </a:cxn>
              <a:cxn ang="0">
                <a:pos x="0" y="288"/>
              </a:cxn>
              <a:cxn ang="0">
                <a:pos x="0" y="0"/>
              </a:cxn>
              <a:cxn ang="0">
                <a:pos x="144" y="48"/>
              </a:cxn>
            </a:cxnLst>
            <a:rect l="0" t="0" r="r" b="b"/>
            <a:pathLst>
              <a:path w="145" h="289">
                <a:moveTo>
                  <a:pt x="144" y="48"/>
                </a:moveTo>
                <a:lnTo>
                  <a:pt x="144" y="240"/>
                </a:lnTo>
                <a:lnTo>
                  <a:pt x="0" y="288"/>
                </a:lnTo>
                <a:lnTo>
                  <a:pt x="0" y="0"/>
                </a:lnTo>
                <a:lnTo>
                  <a:pt x="144" y="48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5" name="Line 39"/>
          <p:cNvSpPr>
            <a:spLocks noChangeShapeType="1"/>
          </p:cNvSpPr>
          <p:nvPr/>
        </p:nvSpPr>
        <p:spPr bwMode="auto">
          <a:xfrm flipH="1">
            <a:off x="4648200" y="2903538"/>
            <a:ext cx="66992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6" name="Rectangle 40"/>
          <p:cNvSpPr>
            <a:spLocks noChangeArrowheads="1"/>
          </p:cNvSpPr>
          <p:nvPr/>
        </p:nvSpPr>
        <p:spPr bwMode="auto">
          <a:xfrm>
            <a:off x="3360738" y="3244850"/>
            <a:ext cx="584200" cy="33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7" name="Rectangle 41"/>
          <p:cNvSpPr>
            <a:spLocks noChangeArrowheads="1"/>
          </p:cNvSpPr>
          <p:nvPr/>
        </p:nvSpPr>
        <p:spPr bwMode="auto">
          <a:xfrm>
            <a:off x="3346450" y="3190875"/>
            <a:ext cx="5413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Imm</a:t>
            </a:r>
          </a:p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Ext</a:t>
            </a:r>
          </a:p>
        </p:txBody>
      </p:sp>
      <p:sp>
        <p:nvSpPr>
          <p:cNvPr id="1330218" name="Line 42"/>
          <p:cNvSpPr>
            <a:spLocks noChangeShapeType="1"/>
          </p:cNvSpPr>
          <p:nvPr/>
        </p:nvSpPr>
        <p:spPr bwMode="auto">
          <a:xfrm>
            <a:off x="1841500" y="2641600"/>
            <a:ext cx="527050" cy="3175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19" name="Rectangle 43"/>
          <p:cNvSpPr>
            <a:spLocks noChangeArrowheads="1"/>
          </p:cNvSpPr>
          <p:nvPr/>
        </p:nvSpPr>
        <p:spPr bwMode="auto">
          <a:xfrm>
            <a:off x="625475" y="1439863"/>
            <a:ext cx="465138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0x4</a:t>
            </a:r>
          </a:p>
        </p:txBody>
      </p:sp>
      <p:sp>
        <p:nvSpPr>
          <p:cNvPr id="1330220" name="Freeform 44"/>
          <p:cNvSpPr>
            <a:spLocks/>
          </p:cNvSpPr>
          <p:nvPr/>
        </p:nvSpPr>
        <p:spPr bwMode="auto">
          <a:xfrm>
            <a:off x="1103313" y="1497013"/>
            <a:ext cx="382587" cy="611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60"/>
              </a:cxn>
              <a:cxn ang="0">
                <a:pos x="48" y="192"/>
              </a:cxn>
              <a:cxn ang="0">
                <a:pos x="0" y="224"/>
              </a:cxn>
              <a:cxn ang="0">
                <a:pos x="0" y="384"/>
              </a:cxn>
              <a:cxn ang="0">
                <a:pos x="240" y="288"/>
              </a:cxn>
              <a:cxn ang="0">
                <a:pos x="240" y="96"/>
              </a:cxn>
              <a:cxn ang="0">
                <a:pos x="0" y="0"/>
              </a:cxn>
            </a:cxnLst>
            <a:rect l="0" t="0" r="r" b="b"/>
            <a:pathLst>
              <a:path w="241" h="385">
                <a:moveTo>
                  <a:pt x="0" y="0"/>
                </a:moveTo>
                <a:lnTo>
                  <a:pt x="0" y="160"/>
                </a:lnTo>
                <a:lnTo>
                  <a:pt x="48" y="192"/>
                </a:lnTo>
                <a:lnTo>
                  <a:pt x="0" y="224"/>
                </a:lnTo>
                <a:lnTo>
                  <a:pt x="0" y="384"/>
                </a:lnTo>
                <a:lnTo>
                  <a:pt x="240" y="288"/>
                </a:lnTo>
                <a:lnTo>
                  <a:pt x="240" y="96"/>
                </a:lnTo>
                <a:lnTo>
                  <a:pt x="0" y="0"/>
                </a:lnTo>
              </a:path>
            </a:pathLst>
          </a:custGeom>
          <a:solidFill>
            <a:schemeClr val="bg1"/>
          </a:solidFill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1" name="Line 45"/>
          <p:cNvSpPr>
            <a:spLocks noChangeShapeType="1"/>
          </p:cNvSpPr>
          <p:nvPr/>
        </p:nvSpPr>
        <p:spPr bwMode="auto">
          <a:xfrm>
            <a:off x="1033463" y="1573213"/>
            <a:ext cx="63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2" name="Rectangle 46"/>
          <p:cNvSpPr>
            <a:spLocks noChangeArrowheads="1"/>
          </p:cNvSpPr>
          <p:nvPr/>
        </p:nvSpPr>
        <p:spPr bwMode="auto">
          <a:xfrm>
            <a:off x="1084263" y="1684338"/>
            <a:ext cx="474662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rgbClr val="56127A"/>
                </a:solidFill>
                <a:latin typeface="Verdana" charset="0"/>
              </a:rPr>
              <a:t>Add</a:t>
            </a:r>
          </a:p>
        </p:txBody>
      </p:sp>
      <p:sp>
        <p:nvSpPr>
          <p:cNvPr id="1330223" name="Rectangle 47"/>
          <p:cNvSpPr>
            <a:spLocks noChangeArrowheads="1"/>
          </p:cNvSpPr>
          <p:nvPr/>
        </p:nvSpPr>
        <p:spPr bwMode="auto">
          <a:xfrm>
            <a:off x="1058863" y="2314575"/>
            <a:ext cx="774700" cy="11938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4" name="Rectangle 48"/>
          <p:cNvSpPr>
            <a:spLocks noChangeArrowheads="1"/>
          </p:cNvSpPr>
          <p:nvPr/>
        </p:nvSpPr>
        <p:spPr bwMode="auto">
          <a:xfrm>
            <a:off x="1000125" y="2387600"/>
            <a:ext cx="527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addr</a:t>
            </a:r>
          </a:p>
        </p:txBody>
      </p:sp>
      <p:sp>
        <p:nvSpPr>
          <p:cNvPr id="1330225" name="Rectangle 49"/>
          <p:cNvSpPr>
            <a:spLocks noChangeArrowheads="1"/>
          </p:cNvSpPr>
          <p:nvPr/>
        </p:nvSpPr>
        <p:spPr bwMode="auto">
          <a:xfrm>
            <a:off x="1341438" y="2528888"/>
            <a:ext cx="5842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rdata</a:t>
            </a:r>
          </a:p>
        </p:txBody>
      </p:sp>
      <p:sp>
        <p:nvSpPr>
          <p:cNvPr id="1330226" name="Rectangle 50"/>
          <p:cNvSpPr>
            <a:spLocks noChangeArrowheads="1"/>
          </p:cNvSpPr>
          <p:nvPr/>
        </p:nvSpPr>
        <p:spPr bwMode="auto">
          <a:xfrm>
            <a:off x="1031875" y="2974975"/>
            <a:ext cx="898525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Inst.</a:t>
            </a:r>
          </a:p>
          <a:p>
            <a:pPr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Verdana" charset="0"/>
              </a:rPr>
              <a:t>Memory</a:t>
            </a:r>
          </a:p>
        </p:txBody>
      </p:sp>
      <p:sp>
        <p:nvSpPr>
          <p:cNvPr id="1330227" name="Rectangle 51"/>
          <p:cNvSpPr>
            <a:spLocks noChangeArrowheads="1"/>
          </p:cNvSpPr>
          <p:nvPr/>
        </p:nvSpPr>
        <p:spPr bwMode="auto">
          <a:xfrm>
            <a:off x="3360738" y="1949450"/>
            <a:ext cx="584200" cy="1079500"/>
          </a:xfrm>
          <a:prstGeom prst="rect">
            <a:avLst/>
          </a:prstGeom>
          <a:solidFill>
            <a:schemeClr val="accent1"/>
          </a:solid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28" name="Rectangle 52"/>
          <p:cNvSpPr>
            <a:spLocks noChangeArrowheads="1"/>
          </p:cNvSpPr>
          <p:nvPr/>
        </p:nvSpPr>
        <p:spPr bwMode="auto">
          <a:xfrm>
            <a:off x="3559175" y="2328863"/>
            <a:ext cx="48101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rd1</a:t>
            </a:r>
          </a:p>
        </p:txBody>
      </p:sp>
      <p:sp>
        <p:nvSpPr>
          <p:cNvPr id="1330229" name="Rectangle 53"/>
          <p:cNvSpPr>
            <a:spLocks noChangeArrowheads="1"/>
          </p:cNvSpPr>
          <p:nvPr/>
        </p:nvSpPr>
        <p:spPr bwMode="auto">
          <a:xfrm>
            <a:off x="3362325" y="2824163"/>
            <a:ext cx="576263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GPRs</a:t>
            </a:r>
          </a:p>
        </p:txBody>
      </p:sp>
      <p:sp>
        <p:nvSpPr>
          <p:cNvPr id="1330230" name="Rectangle 54"/>
          <p:cNvSpPr>
            <a:spLocks noChangeArrowheads="1"/>
          </p:cNvSpPr>
          <p:nvPr/>
        </p:nvSpPr>
        <p:spPr bwMode="auto">
          <a:xfrm>
            <a:off x="3289300" y="20351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rs1</a:t>
            </a:r>
          </a:p>
        </p:txBody>
      </p:sp>
      <p:sp>
        <p:nvSpPr>
          <p:cNvPr id="1330231" name="Rectangle 55"/>
          <p:cNvSpPr>
            <a:spLocks noChangeArrowheads="1"/>
          </p:cNvSpPr>
          <p:nvPr/>
        </p:nvSpPr>
        <p:spPr bwMode="auto">
          <a:xfrm>
            <a:off x="3292475" y="2187575"/>
            <a:ext cx="4222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rs2</a:t>
            </a:r>
          </a:p>
        </p:txBody>
      </p:sp>
      <p:sp>
        <p:nvSpPr>
          <p:cNvPr id="1330232" name="Rectangle 56"/>
          <p:cNvSpPr>
            <a:spLocks noChangeArrowheads="1"/>
          </p:cNvSpPr>
          <p:nvPr/>
        </p:nvSpPr>
        <p:spPr bwMode="auto">
          <a:xfrm>
            <a:off x="3298825" y="2476500"/>
            <a:ext cx="38576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ws</a:t>
            </a:r>
          </a:p>
        </p:txBody>
      </p:sp>
      <p:sp>
        <p:nvSpPr>
          <p:cNvPr id="1330233" name="Rectangle 57"/>
          <p:cNvSpPr>
            <a:spLocks noChangeArrowheads="1"/>
          </p:cNvSpPr>
          <p:nvPr/>
        </p:nvSpPr>
        <p:spPr bwMode="auto">
          <a:xfrm>
            <a:off x="3298825" y="2632075"/>
            <a:ext cx="4000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wd</a:t>
            </a:r>
          </a:p>
        </p:txBody>
      </p:sp>
      <p:sp>
        <p:nvSpPr>
          <p:cNvPr id="1330234" name="Rectangle 58"/>
          <p:cNvSpPr>
            <a:spLocks noChangeArrowheads="1"/>
          </p:cNvSpPr>
          <p:nvPr/>
        </p:nvSpPr>
        <p:spPr bwMode="auto">
          <a:xfrm>
            <a:off x="3575050" y="2654300"/>
            <a:ext cx="468313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rd2</a:t>
            </a:r>
          </a:p>
        </p:txBody>
      </p:sp>
      <p:sp>
        <p:nvSpPr>
          <p:cNvPr id="1330235" name="Rectangle 59"/>
          <p:cNvSpPr>
            <a:spLocks noChangeArrowheads="1"/>
          </p:cNvSpPr>
          <p:nvPr/>
        </p:nvSpPr>
        <p:spPr bwMode="auto">
          <a:xfrm>
            <a:off x="3511550" y="1870075"/>
            <a:ext cx="39687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sz="1200">
                <a:solidFill>
                  <a:schemeClr val="tx1"/>
                </a:solidFill>
                <a:latin typeface="Verdana" charset="0"/>
              </a:rPr>
              <a:t>we</a:t>
            </a:r>
          </a:p>
        </p:txBody>
      </p:sp>
      <p:sp>
        <p:nvSpPr>
          <p:cNvPr id="1330236" name="Freeform 60"/>
          <p:cNvSpPr>
            <a:spLocks/>
          </p:cNvSpPr>
          <p:nvPr/>
        </p:nvSpPr>
        <p:spPr bwMode="auto">
          <a:xfrm>
            <a:off x="812800" y="1954213"/>
            <a:ext cx="280988" cy="560387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0" y="0"/>
              </a:cxn>
              <a:cxn ang="0">
                <a:pos x="176" y="0"/>
              </a:cxn>
            </a:cxnLst>
            <a:rect l="0" t="0" r="r" b="b"/>
            <a:pathLst>
              <a:path w="177" h="353">
                <a:moveTo>
                  <a:pt x="0" y="352"/>
                </a:moveTo>
                <a:lnTo>
                  <a:pt x="0" y="0"/>
                </a:lnTo>
                <a:lnTo>
                  <a:pt x="176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7" name="Freeform 61"/>
          <p:cNvSpPr>
            <a:spLocks/>
          </p:cNvSpPr>
          <p:nvPr/>
        </p:nvSpPr>
        <p:spPr bwMode="auto">
          <a:xfrm flipV="1">
            <a:off x="6843713" y="2449513"/>
            <a:ext cx="77787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8" name="Freeform 62"/>
          <p:cNvSpPr>
            <a:spLocks/>
          </p:cNvSpPr>
          <p:nvPr/>
        </p:nvSpPr>
        <p:spPr bwMode="auto">
          <a:xfrm flipV="1">
            <a:off x="3413125" y="1951038"/>
            <a:ext cx="77788" cy="7778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24" y="0"/>
              </a:cxn>
              <a:cxn ang="0">
                <a:pos x="48" y="48"/>
              </a:cxn>
            </a:cxnLst>
            <a:rect l="0" t="0" r="r" b="b"/>
            <a:pathLst>
              <a:path w="49" h="49">
                <a:moveTo>
                  <a:pt x="0" y="48"/>
                </a:moveTo>
                <a:lnTo>
                  <a:pt x="24" y="0"/>
                </a:lnTo>
                <a:lnTo>
                  <a:pt x="48" y="48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0239" name="Freeform 63"/>
          <p:cNvSpPr>
            <a:spLocks/>
          </p:cNvSpPr>
          <p:nvPr/>
        </p:nvSpPr>
        <p:spPr bwMode="auto">
          <a:xfrm>
            <a:off x="6570663" y="2667000"/>
            <a:ext cx="1277937" cy="1246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" y="785"/>
              </a:cxn>
              <a:cxn ang="0">
                <a:pos x="701" y="784"/>
              </a:cxn>
              <a:cxn ang="0">
                <a:pos x="701" y="394"/>
              </a:cxn>
              <a:cxn ang="0">
                <a:pos x="805" y="394"/>
              </a:cxn>
            </a:cxnLst>
            <a:rect l="0" t="0" r="r" b="b"/>
            <a:pathLst>
              <a:path w="805" h="785">
                <a:moveTo>
                  <a:pt x="0" y="0"/>
                </a:moveTo>
                <a:lnTo>
                  <a:pt x="1" y="785"/>
                </a:lnTo>
                <a:lnTo>
                  <a:pt x="701" y="784"/>
                </a:lnTo>
                <a:lnTo>
                  <a:pt x="701" y="394"/>
                </a:lnTo>
                <a:lnTo>
                  <a:pt x="805" y="39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oval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330240" name="Group 64"/>
          <p:cNvGrpSpPr>
            <a:grpSpLocks/>
          </p:cNvGrpSpPr>
          <p:nvPr/>
        </p:nvGrpSpPr>
        <p:grpSpPr bwMode="auto">
          <a:xfrm>
            <a:off x="466725" y="1649413"/>
            <a:ext cx="7915275" cy="3041650"/>
            <a:chOff x="294" y="1039"/>
            <a:chExt cx="4986" cy="1916"/>
          </a:xfrm>
        </p:grpSpPr>
        <p:grpSp>
          <p:nvGrpSpPr>
            <p:cNvPr id="1330241" name="Group 65"/>
            <p:cNvGrpSpPr>
              <a:grpSpLocks/>
            </p:cNvGrpSpPr>
            <p:nvPr/>
          </p:nvGrpSpPr>
          <p:grpSpPr bwMode="auto">
            <a:xfrm>
              <a:off x="409" y="1039"/>
              <a:ext cx="4796" cy="1916"/>
              <a:chOff x="409" y="959"/>
              <a:chExt cx="4796" cy="1916"/>
            </a:xfrm>
          </p:grpSpPr>
          <p:sp>
            <p:nvSpPr>
              <p:cNvPr id="1330242" name="Line 66"/>
              <p:cNvSpPr>
                <a:spLocks noChangeShapeType="1"/>
              </p:cNvSpPr>
              <p:nvPr/>
            </p:nvSpPr>
            <p:spPr bwMode="auto">
              <a:xfrm>
                <a:off x="5205" y="975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3" name="Line 67"/>
              <p:cNvSpPr>
                <a:spLocks noChangeShapeType="1"/>
              </p:cNvSpPr>
              <p:nvPr/>
            </p:nvSpPr>
            <p:spPr bwMode="auto">
              <a:xfrm>
                <a:off x="40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4" name="Line 68"/>
              <p:cNvSpPr>
                <a:spLocks noChangeShapeType="1"/>
              </p:cNvSpPr>
              <p:nvPr/>
            </p:nvSpPr>
            <p:spPr bwMode="auto">
              <a:xfrm>
                <a:off x="131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5" name="Line 69"/>
              <p:cNvSpPr>
                <a:spLocks noChangeShapeType="1"/>
              </p:cNvSpPr>
              <p:nvPr/>
            </p:nvSpPr>
            <p:spPr bwMode="auto">
              <a:xfrm>
                <a:off x="3129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6" name="Line 70"/>
              <p:cNvSpPr>
                <a:spLocks noChangeShapeType="1"/>
              </p:cNvSpPr>
              <p:nvPr/>
            </p:nvSpPr>
            <p:spPr bwMode="auto">
              <a:xfrm>
                <a:off x="3951" y="959"/>
                <a:ext cx="0" cy="1900"/>
              </a:xfrm>
              <a:prstGeom prst="line">
                <a:avLst/>
              </a:prstGeom>
              <a:noFill/>
              <a:ln w="101600">
                <a:solidFill>
                  <a:srgbClr val="CFBDC8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47" name="Group 71"/>
            <p:cNvGrpSpPr>
              <a:grpSpLocks/>
            </p:cNvGrpSpPr>
            <p:nvPr/>
          </p:nvGrpSpPr>
          <p:grpSpPr bwMode="auto">
            <a:xfrm>
              <a:off x="1206" y="1463"/>
              <a:ext cx="221" cy="369"/>
              <a:chOff x="1206" y="1463"/>
              <a:chExt cx="221" cy="369"/>
            </a:xfrm>
          </p:grpSpPr>
          <p:sp>
            <p:nvSpPr>
              <p:cNvPr id="1330248" name="Rectangle 72"/>
              <p:cNvSpPr>
                <a:spLocks noChangeArrowheads="1"/>
              </p:cNvSpPr>
              <p:nvPr/>
            </p:nvSpPr>
            <p:spPr bwMode="auto">
              <a:xfrm>
                <a:off x="1247" y="1463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49" name="Rectangle 73"/>
              <p:cNvSpPr>
                <a:spLocks noChangeArrowheads="1"/>
              </p:cNvSpPr>
              <p:nvPr/>
            </p:nvSpPr>
            <p:spPr bwMode="auto">
              <a:xfrm>
                <a:off x="1206" y="1573"/>
                <a:ext cx="221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IR</a:t>
                </a:r>
              </a:p>
            </p:txBody>
          </p:sp>
          <p:sp>
            <p:nvSpPr>
              <p:cNvPr id="1330250" name="Freeform 74"/>
              <p:cNvSpPr>
                <a:spLocks/>
              </p:cNvSpPr>
              <p:nvPr/>
            </p:nvSpPr>
            <p:spPr bwMode="auto">
              <a:xfrm>
                <a:off x="1287" y="1783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1" name="Group 75"/>
            <p:cNvGrpSpPr>
              <a:grpSpLocks/>
            </p:cNvGrpSpPr>
            <p:nvPr/>
          </p:nvGrpSpPr>
          <p:grpSpPr bwMode="auto">
            <a:xfrm>
              <a:off x="3065" y="1418"/>
              <a:ext cx="128" cy="257"/>
              <a:chOff x="2886" y="914"/>
              <a:chExt cx="128" cy="369"/>
            </a:xfrm>
          </p:grpSpPr>
          <p:sp>
            <p:nvSpPr>
              <p:cNvPr id="1330252" name="Rectangle 76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3" name="Freeform 77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4" name="Group 78"/>
            <p:cNvGrpSpPr>
              <a:grpSpLocks/>
            </p:cNvGrpSpPr>
            <p:nvPr/>
          </p:nvGrpSpPr>
          <p:grpSpPr bwMode="auto">
            <a:xfrm>
              <a:off x="3072" y="1728"/>
              <a:ext cx="128" cy="257"/>
              <a:chOff x="2886" y="914"/>
              <a:chExt cx="128" cy="369"/>
            </a:xfrm>
          </p:grpSpPr>
          <p:sp>
            <p:nvSpPr>
              <p:cNvPr id="1330255" name="Rectangle 79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6" name="Freeform 80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57" name="Group 81"/>
            <p:cNvGrpSpPr>
              <a:grpSpLocks/>
            </p:cNvGrpSpPr>
            <p:nvPr/>
          </p:nvGrpSpPr>
          <p:grpSpPr bwMode="auto">
            <a:xfrm>
              <a:off x="3072" y="2047"/>
              <a:ext cx="128" cy="257"/>
              <a:chOff x="2886" y="914"/>
              <a:chExt cx="128" cy="369"/>
            </a:xfrm>
          </p:grpSpPr>
          <p:sp>
            <p:nvSpPr>
              <p:cNvPr id="1330258" name="Rectangle 82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59" name="Freeform 83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0" name="Group 84"/>
            <p:cNvGrpSpPr>
              <a:grpSpLocks/>
            </p:cNvGrpSpPr>
            <p:nvPr/>
          </p:nvGrpSpPr>
          <p:grpSpPr bwMode="auto">
            <a:xfrm>
              <a:off x="3890" y="1546"/>
              <a:ext cx="128" cy="257"/>
              <a:chOff x="2886" y="914"/>
              <a:chExt cx="128" cy="369"/>
            </a:xfrm>
          </p:grpSpPr>
          <p:sp>
            <p:nvSpPr>
              <p:cNvPr id="1330261" name="Rectangle 85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2" name="Freeform 86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3" name="Group 87"/>
            <p:cNvGrpSpPr>
              <a:grpSpLocks/>
            </p:cNvGrpSpPr>
            <p:nvPr/>
          </p:nvGrpSpPr>
          <p:grpSpPr bwMode="auto">
            <a:xfrm>
              <a:off x="3888" y="2064"/>
              <a:ext cx="128" cy="257"/>
              <a:chOff x="2886" y="914"/>
              <a:chExt cx="128" cy="369"/>
            </a:xfrm>
          </p:grpSpPr>
          <p:sp>
            <p:nvSpPr>
              <p:cNvPr id="1330264" name="Rectangle 88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5" name="Freeform 89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6" name="Group 90"/>
            <p:cNvGrpSpPr>
              <a:grpSpLocks/>
            </p:cNvGrpSpPr>
            <p:nvPr/>
          </p:nvGrpSpPr>
          <p:grpSpPr bwMode="auto">
            <a:xfrm>
              <a:off x="5152" y="1855"/>
              <a:ext cx="128" cy="257"/>
              <a:chOff x="2886" y="914"/>
              <a:chExt cx="128" cy="369"/>
            </a:xfrm>
          </p:grpSpPr>
          <p:sp>
            <p:nvSpPr>
              <p:cNvPr id="1330267" name="Rectangle 91"/>
              <p:cNvSpPr>
                <a:spLocks noChangeArrowheads="1"/>
              </p:cNvSpPr>
              <p:nvPr/>
            </p:nvSpPr>
            <p:spPr bwMode="auto">
              <a:xfrm>
                <a:off x="2886" y="914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68" name="Freeform 92"/>
              <p:cNvSpPr>
                <a:spLocks/>
              </p:cNvSpPr>
              <p:nvPr/>
            </p:nvSpPr>
            <p:spPr bwMode="auto">
              <a:xfrm>
                <a:off x="2926" y="1234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noFill/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330269" name="Group 93"/>
            <p:cNvGrpSpPr>
              <a:grpSpLocks/>
            </p:cNvGrpSpPr>
            <p:nvPr/>
          </p:nvGrpSpPr>
          <p:grpSpPr bwMode="auto">
            <a:xfrm>
              <a:off x="294" y="1399"/>
              <a:ext cx="239" cy="369"/>
              <a:chOff x="294" y="1399"/>
              <a:chExt cx="239" cy="369"/>
            </a:xfrm>
          </p:grpSpPr>
          <p:sp>
            <p:nvSpPr>
              <p:cNvPr id="1330270" name="Rectangle 94"/>
              <p:cNvSpPr>
                <a:spLocks noChangeArrowheads="1"/>
              </p:cNvSpPr>
              <p:nvPr/>
            </p:nvSpPr>
            <p:spPr bwMode="auto">
              <a:xfrm>
                <a:off x="343" y="1399"/>
                <a:ext cx="128" cy="36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1" name="Freeform 95"/>
              <p:cNvSpPr>
                <a:spLocks/>
              </p:cNvSpPr>
              <p:nvPr/>
            </p:nvSpPr>
            <p:spPr bwMode="auto">
              <a:xfrm>
                <a:off x="383" y="1719"/>
                <a:ext cx="49" cy="49"/>
              </a:xfrm>
              <a:custGeom>
                <a:avLst/>
                <a:gdLst/>
                <a:ahLst/>
                <a:cxnLst>
                  <a:cxn ang="0">
                    <a:pos x="0" y="48"/>
                  </a:cxn>
                  <a:cxn ang="0">
                    <a:pos x="24" y="0"/>
                  </a:cxn>
                  <a:cxn ang="0">
                    <a:pos x="48" y="48"/>
                  </a:cxn>
                </a:cxnLst>
                <a:rect l="0" t="0" r="r" b="b"/>
                <a:pathLst>
                  <a:path w="49" h="49">
                    <a:moveTo>
                      <a:pt x="0" y="48"/>
                    </a:moveTo>
                    <a:lnTo>
                      <a:pt x="24" y="0"/>
                    </a:lnTo>
                    <a:lnTo>
                      <a:pt x="48" y="48"/>
                    </a:lnTo>
                  </a:path>
                </a:pathLst>
              </a:custGeom>
              <a:solidFill>
                <a:schemeClr val="accent1"/>
              </a:solidFill>
              <a:ln w="254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30272" name="Rectangle 96"/>
              <p:cNvSpPr>
                <a:spLocks noChangeArrowheads="1"/>
              </p:cNvSpPr>
              <p:nvPr/>
            </p:nvSpPr>
            <p:spPr bwMode="auto">
              <a:xfrm>
                <a:off x="294" y="1509"/>
                <a:ext cx="239" cy="17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sz="1200">
                    <a:solidFill>
                      <a:schemeClr val="tx1"/>
                    </a:solidFill>
                    <a:latin typeface="Verdana" charset="0"/>
                  </a:rPr>
                  <a:t>PC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0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018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C5F8-D52B-4B43-AA26-AEE27DC97523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0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0200"/>
            <a:ext cx="7467600" cy="736600"/>
          </a:xfrm>
        </p:spPr>
        <p:txBody>
          <a:bodyPr/>
          <a:lstStyle/>
          <a:p>
            <a:r>
              <a:rPr lang="en-US"/>
              <a:t>“Iron Law” of Processor Performance</a:t>
            </a:r>
          </a:p>
        </p:txBody>
      </p:sp>
      <p:sp>
        <p:nvSpPr>
          <p:cNvPr id="1209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189038"/>
            <a:ext cx="7620000" cy="758825"/>
          </a:xfrm>
          <a:noFill/>
          <a:ln>
            <a:solidFill>
              <a:srgbClr val="FF0000"/>
            </a:solidFill>
          </a:ln>
        </p:spPr>
        <p:txBody>
          <a:bodyPr anchor="ctr">
            <a:spAutoFit/>
          </a:bodyPr>
          <a:lstStyle/>
          <a:p>
            <a:pPr>
              <a:buFontTx/>
              <a:buNone/>
            </a:pPr>
            <a:r>
              <a:rPr lang="en-US"/>
              <a:t>   </a:t>
            </a:r>
            <a:r>
              <a:rPr lang="en-US" u="sng"/>
              <a:t>   Time   </a:t>
            </a:r>
            <a:r>
              <a:rPr lang="en-US"/>
              <a:t>  =   </a:t>
            </a:r>
            <a:r>
              <a:rPr lang="en-US" u="sng"/>
              <a:t>Instructions</a:t>
            </a:r>
            <a:r>
              <a:rPr lang="en-US"/>
              <a:t>      </a:t>
            </a:r>
            <a:r>
              <a:rPr lang="en-US" u="sng"/>
              <a:t>   Cycles    </a:t>
            </a:r>
            <a:r>
              <a:rPr lang="en-US"/>
              <a:t>        </a:t>
            </a:r>
            <a:r>
              <a:rPr lang="en-US" u="sng"/>
              <a:t>Time</a:t>
            </a:r>
          </a:p>
          <a:p>
            <a:pPr>
              <a:lnSpc>
                <a:spcPct val="60000"/>
              </a:lnSpc>
              <a:buFontTx/>
              <a:buNone/>
            </a:pPr>
            <a:r>
              <a:rPr lang="en-US"/>
              <a:t>   Program           Program    *   Instruction   *   Cycle</a:t>
            </a:r>
          </a:p>
        </p:txBody>
      </p:sp>
      <p:sp>
        <p:nvSpPr>
          <p:cNvPr id="1209348" name="Text Box 4"/>
          <p:cNvSpPr txBox="1">
            <a:spLocks noChangeArrowheads="1"/>
          </p:cNvSpPr>
          <p:nvPr/>
        </p:nvSpPr>
        <p:spPr bwMode="auto">
          <a:xfrm>
            <a:off x="533400" y="2057400"/>
            <a:ext cx="8212138" cy="26479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Instructions per program depends on source code, compiler technology, and ISA</a:t>
            </a: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Cycles per instructions (CPI) depends upon the ISA and the microarchitecture</a:t>
            </a:r>
            <a:endParaRPr lang="en-US" sz="2400" i="1">
              <a:solidFill>
                <a:srgbClr val="56127A"/>
              </a:solidFill>
              <a:latin typeface="Verdana" charset="0"/>
            </a:endParaRPr>
          </a:p>
          <a:p>
            <a:pPr marL="233363" indent="-233363">
              <a:buFont typeface="Verdana" charset="0"/>
              <a:buChar char="–"/>
            </a:pPr>
            <a:r>
              <a:rPr lang="en-US" sz="2400">
                <a:solidFill>
                  <a:srgbClr val="56127A"/>
                </a:solidFill>
                <a:latin typeface="Verdana" charset="0"/>
              </a:rPr>
              <a:t>Time per cycle depends upon the microarchitecture and the base technology</a:t>
            </a:r>
          </a:p>
        </p:txBody>
      </p:sp>
      <p:graphicFrame>
        <p:nvGraphicFramePr>
          <p:cNvPr id="1209373" name="Group 29"/>
          <p:cNvGraphicFramePr>
            <a:graphicFrameLocks noGrp="1"/>
          </p:cNvGraphicFramePr>
          <p:nvPr>
            <p:ph sz="half" idx="2"/>
          </p:nvPr>
        </p:nvGraphicFramePr>
        <p:xfrm>
          <a:off x="2209800" y="4800600"/>
          <a:ext cx="6096000" cy="1463040"/>
        </p:xfrm>
        <a:graphic>
          <a:graphicData uri="http://schemas.openxmlformats.org/drawingml/2006/table">
            <a:tbl>
              <a:tblPr/>
              <a:tblGrid>
                <a:gridCol w="3403600"/>
                <a:gridCol w="920750"/>
                <a:gridCol w="1771650"/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Microarchitecture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cycle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Microcoded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&gt;1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Single-cycle unpipelined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long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Pipelined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56127A"/>
                          </a:solidFill>
                          <a:effectLst/>
                          <a:latin typeface="Arial" charset="0"/>
                        </a:rPr>
                        <a:t>short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685800" y="5105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5486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5867400"/>
            <a:ext cx="14679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Lecture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CPI Examples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2D5D-1C6C-5D43-8B5F-A64558DA2881}" type="slidenum">
              <a:rPr lang="en-US" smtClean="0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0" y="914400"/>
            <a:ext cx="8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Time</a:t>
            </a:r>
          </a:p>
        </p:txBody>
      </p:sp>
      <p:grpSp>
        <p:nvGrpSpPr>
          <p:cNvPr id="94" name="Group 93"/>
          <p:cNvGrpSpPr/>
          <p:nvPr/>
        </p:nvGrpSpPr>
        <p:grpSpPr>
          <a:xfrm>
            <a:off x="228600" y="909935"/>
            <a:ext cx="8115177" cy="2142530"/>
            <a:chOff x="228600" y="909935"/>
            <a:chExt cx="8115177" cy="2142530"/>
          </a:xfrm>
        </p:grpSpPr>
        <p:sp>
          <p:nvSpPr>
            <p:cNvPr id="5" name="Left Brace 4"/>
            <p:cNvSpPr/>
            <p:nvPr/>
          </p:nvSpPr>
          <p:spPr bwMode="auto">
            <a:xfrm rot="5400000">
              <a:off x="1504950" y="781050"/>
              <a:ext cx="342900" cy="21336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6" name="Left Brace 5"/>
            <p:cNvSpPr/>
            <p:nvPr/>
          </p:nvSpPr>
          <p:spPr bwMode="auto">
            <a:xfrm rot="5400000">
              <a:off x="3333750" y="1085850"/>
              <a:ext cx="342900" cy="1524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7" name="Left Brace 6"/>
            <p:cNvSpPr/>
            <p:nvPr/>
          </p:nvSpPr>
          <p:spPr bwMode="auto">
            <a:xfrm rot="5400000">
              <a:off x="5619750" y="323850"/>
              <a:ext cx="342900" cy="3048000"/>
            </a:xfrm>
            <a:prstGeom prst="leftBrace">
              <a:avLst>
                <a:gd name="adj1" fmla="val 18210"/>
                <a:gd name="adj2" fmla="val 48354"/>
              </a:avLst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3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09600" y="2209800"/>
              <a:ext cx="21336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609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914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219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524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28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133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2438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2743200" y="2209800"/>
              <a:ext cx="1524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743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3048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352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57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2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267200" y="2209800"/>
              <a:ext cx="30480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4267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572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76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181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486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57912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60960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64008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7056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7010400" y="2209800"/>
              <a:ext cx="304800" cy="3048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066800" y="1219200"/>
              <a:ext cx="1296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7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2954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17526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2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19400" y="1219200"/>
              <a:ext cx="152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5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53000" y="1219200"/>
              <a:ext cx="18520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10 cycles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28600" y="909935"/>
              <a:ext cx="30243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Microcoded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429000" y="2590800"/>
              <a:ext cx="491477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22 cycles, CPI=7.33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228600" y="3048000"/>
            <a:ext cx="8610600" cy="1528465"/>
            <a:chOff x="228600" y="3048000"/>
            <a:chExt cx="8610600" cy="1528465"/>
          </a:xfrm>
        </p:grpSpPr>
        <p:sp>
          <p:nvSpPr>
            <p:cNvPr id="44" name="Rectangle 43"/>
            <p:cNvSpPr/>
            <p:nvPr/>
          </p:nvSpPr>
          <p:spPr bwMode="auto">
            <a:xfrm>
              <a:off x="3810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32004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019800" y="3657600"/>
              <a:ext cx="2819400" cy="304800"/>
            </a:xfrm>
            <a:prstGeom prst="rect">
              <a:avLst/>
            </a:prstGeom>
            <a:solidFill>
              <a:schemeClr val="bg1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8600" y="3048000"/>
              <a:ext cx="305910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err="1" smtClean="0">
                  <a:solidFill>
                    <a:schemeClr val="tx1"/>
                  </a:solidFill>
                </a:rPr>
                <a:t>Unpipelined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5200" y="41148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3716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910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</a:t>
              </a:r>
              <a:r>
                <a:rPr lang="en-US" sz="2400" dirty="0" smtClean="0">
                  <a:solidFill>
                    <a:srgbClr val="000000"/>
                  </a:solidFill>
                </a:rPr>
                <a:t> 2</a:t>
              </a:r>
              <a:endParaRPr lang="en-US" sz="2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10400" y="3581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</a:t>
              </a:r>
              <a:r>
                <a:rPr lang="en-US" sz="2400" dirty="0" smtClean="0">
                  <a:solidFill>
                    <a:srgbClr val="000000"/>
                  </a:solidFill>
                </a:rPr>
                <a:t> 3</a:t>
              </a:r>
              <a:endParaRPr lang="en-US" sz="240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28600" y="4572000"/>
            <a:ext cx="8735355" cy="1757065"/>
            <a:chOff x="228600" y="4572000"/>
            <a:chExt cx="8735355" cy="1757065"/>
          </a:xfrm>
        </p:grpSpPr>
        <p:sp>
          <p:nvSpPr>
            <p:cNvPr id="52" name="TextBox 51"/>
            <p:cNvSpPr txBox="1"/>
            <p:nvPr/>
          </p:nvSpPr>
          <p:spPr>
            <a:xfrm>
              <a:off x="228600" y="4572000"/>
              <a:ext cx="26997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u="sng" dirty="0" smtClean="0">
                  <a:solidFill>
                    <a:schemeClr val="tx1"/>
                  </a:solidFill>
                </a:rPr>
                <a:t>P</a:t>
              </a:r>
              <a:r>
                <a:rPr lang="en-US" sz="2400" u="sng" dirty="0" smtClean="0">
                  <a:solidFill>
                    <a:schemeClr val="tx1"/>
                  </a:solidFill>
                </a:rPr>
                <a:t>ipelined machine</a:t>
              </a:r>
              <a:endParaRPr lang="en-US" sz="2400" u="sng" dirty="0">
                <a:solidFill>
                  <a:schemeClr val="tx1"/>
                </a:solidFill>
              </a:endParaRPr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990600" y="5181600"/>
              <a:ext cx="3048000" cy="304800"/>
              <a:chOff x="1295400" y="5410200"/>
              <a:chExt cx="3048000" cy="30480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1295400" y="5562600"/>
              <a:ext cx="3048000" cy="304800"/>
              <a:chOff x="1295400" y="5410200"/>
              <a:chExt cx="3048000" cy="304800"/>
            </a:xfrm>
          </p:grpSpPr>
          <p:sp>
            <p:nvSpPr>
              <p:cNvPr id="67" name="Rectangle 66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1600200" y="5943600"/>
              <a:ext cx="3048000" cy="304800"/>
              <a:chOff x="1295400" y="5410200"/>
              <a:chExt cx="3048000" cy="304800"/>
            </a:xfrm>
          </p:grpSpPr>
          <p:sp>
            <p:nvSpPr>
              <p:cNvPr id="79" name="Rectangle 78"/>
              <p:cNvSpPr/>
              <p:nvPr/>
            </p:nvSpPr>
            <p:spPr bwMode="auto">
              <a:xfrm>
                <a:off x="1295400" y="5410200"/>
                <a:ext cx="3048000" cy="304800"/>
              </a:xfrm>
              <a:prstGeom prst="rect">
                <a:avLst/>
              </a:prstGeom>
              <a:solidFill>
                <a:schemeClr val="bg1"/>
              </a:solidFill>
              <a:ln w="762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0" name="Rectangle 79"/>
              <p:cNvSpPr/>
              <p:nvPr/>
            </p:nvSpPr>
            <p:spPr bwMode="auto">
              <a:xfrm>
                <a:off x="1295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1" name="Rectangle 80"/>
              <p:cNvSpPr/>
              <p:nvPr/>
            </p:nvSpPr>
            <p:spPr bwMode="auto">
              <a:xfrm>
                <a:off x="1600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2" name="Rectangle 81"/>
              <p:cNvSpPr/>
              <p:nvPr/>
            </p:nvSpPr>
            <p:spPr bwMode="auto">
              <a:xfrm>
                <a:off x="1905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209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 bwMode="auto">
              <a:xfrm>
                <a:off x="2514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5" name="Rectangle 84"/>
              <p:cNvSpPr/>
              <p:nvPr/>
            </p:nvSpPr>
            <p:spPr bwMode="auto">
              <a:xfrm>
                <a:off x="28194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6" name="Rectangle 85"/>
              <p:cNvSpPr/>
              <p:nvPr/>
            </p:nvSpPr>
            <p:spPr bwMode="auto">
              <a:xfrm>
                <a:off x="31242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7" name="Rectangle 86"/>
              <p:cNvSpPr/>
              <p:nvPr/>
            </p:nvSpPr>
            <p:spPr bwMode="auto">
              <a:xfrm>
                <a:off x="34290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Rectangle 87"/>
              <p:cNvSpPr/>
              <p:nvPr/>
            </p:nvSpPr>
            <p:spPr bwMode="auto">
              <a:xfrm>
                <a:off x="37338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 bwMode="auto">
              <a:xfrm>
                <a:off x="4038600" y="5410200"/>
                <a:ext cx="304800" cy="3048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>
                  <a:ln>
                    <a:noFill/>
                  </a:ln>
                  <a:solidFill>
                    <a:schemeClr val="hlink"/>
                  </a:solidFill>
                  <a:effectLst/>
                  <a:latin typeface="Arial" charset="0"/>
                </a:endParaRPr>
              </a:p>
            </p:txBody>
          </p:sp>
        </p:grpSp>
        <p:sp>
          <p:nvSpPr>
            <p:cNvPr id="90" name="TextBox 89"/>
            <p:cNvSpPr txBox="1"/>
            <p:nvPr/>
          </p:nvSpPr>
          <p:spPr>
            <a:xfrm>
              <a:off x="4648200" y="5334000"/>
              <a:ext cx="431575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3 instructions, 3 cycles, CPI=1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905000" y="5105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 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286000" y="5486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</a:t>
              </a:r>
              <a:r>
                <a:rPr lang="en-US" sz="2400" dirty="0" smtClean="0">
                  <a:solidFill>
                    <a:srgbClr val="000000"/>
                  </a:solidFill>
                </a:rPr>
                <a:t> 2</a:t>
              </a:r>
              <a:endParaRPr lang="en-US" sz="24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667000" y="5867400"/>
              <a:ext cx="9374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Inst</a:t>
              </a:r>
              <a:r>
                <a:rPr lang="en-US" sz="2400" dirty="0" smtClean="0">
                  <a:solidFill>
                    <a:srgbClr val="000000"/>
                  </a:solidFill>
                </a:rPr>
                <a:t> 3</a:t>
              </a:r>
              <a:endParaRPr lang="en-US" sz="2400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97" name="Straight Arrow Connector 96"/>
          <p:cNvCxnSpPr/>
          <p:nvPr/>
        </p:nvCxnSpPr>
        <p:spPr bwMode="auto">
          <a:xfrm>
            <a:off x="7696200" y="1219200"/>
            <a:ext cx="914400" cy="158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2766</TotalTime>
  <Pages>12</Pages>
  <Words>3779</Words>
  <Application>Microsoft Macintosh PowerPoint</Application>
  <PresentationFormat>Letter Paper (8.5x11 in)</PresentationFormat>
  <Paragraphs>1098</Paragraphs>
  <Slides>37</Slides>
  <Notes>34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CS252-template</vt:lpstr>
      <vt:lpstr>CS 152 Computer Architecture and Engineering   Lecture 4 - Pipelining</vt:lpstr>
      <vt:lpstr>Last time in Lecture 3</vt:lpstr>
      <vt:lpstr>An Ideal Pipeline </vt:lpstr>
      <vt:lpstr>Pipelined MIPS</vt:lpstr>
      <vt:lpstr>Lecture 3: Unpipelined Datapath for MIPS</vt:lpstr>
      <vt:lpstr>Lecture 3: Hardwired Control Table</vt:lpstr>
      <vt:lpstr>Pipelined Datapath</vt:lpstr>
      <vt:lpstr>“Iron Law” of Processor Performance</vt:lpstr>
      <vt:lpstr>CPI Examples</vt:lpstr>
      <vt:lpstr>Technology Assumptions</vt:lpstr>
      <vt:lpstr>5-Stage Pipelined Execution</vt:lpstr>
      <vt:lpstr>5-Stage Pipelined Execution Resource Usage Diagram</vt:lpstr>
      <vt:lpstr>Pipelined Execution: ALU Instructions</vt:lpstr>
      <vt:lpstr>Pipelined MIPS Datapath without jumps</vt:lpstr>
      <vt:lpstr>Instructions interact with each other in pipeline</vt:lpstr>
      <vt:lpstr>Resolving Structural Hazards</vt:lpstr>
      <vt:lpstr>Data Hazards</vt:lpstr>
      <vt:lpstr>CS152 Administrivia</vt:lpstr>
      <vt:lpstr>Resolving Data Hazards (1)</vt:lpstr>
      <vt:lpstr>Feedback to Resolve Hazards</vt:lpstr>
      <vt:lpstr>Interlocks to resolve Data Hazards</vt:lpstr>
      <vt:lpstr>Stalled Stages and Pipeline Bubbles</vt:lpstr>
      <vt:lpstr>Interlock Control Logic</vt:lpstr>
      <vt:lpstr>Interlock Control Logic ignoring jumps &amp; branches</vt:lpstr>
      <vt:lpstr>Source &amp; Destination Registers</vt:lpstr>
      <vt:lpstr>Deriving the Stall Signal</vt:lpstr>
      <vt:lpstr>Hazards due to Loads &amp; Stores</vt:lpstr>
      <vt:lpstr>Load &amp; Store Hazards</vt:lpstr>
      <vt:lpstr>Resolving Data Hazards (2)</vt:lpstr>
      <vt:lpstr>Bypassing</vt:lpstr>
      <vt:lpstr>Adding a Bypass</vt:lpstr>
      <vt:lpstr>The Bypass Signal Deriving it from the Stall Signal</vt:lpstr>
      <vt:lpstr>Bypass and Stall Signals</vt:lpstr>
      <vt:lpstr>Fully Bypassed Datapath</vt:lpstr>
      <vt:lpstr>Resolving Data Hazards (3)</vt:lpstr>
      <vt:lpstr>Next Time: Control Hazards</vt:lpstr>
      <vt:lpstr>Acknowledgements</vt:lpstr>
    </vt:vector>
  </TitlesOfParts>
  <Company>UC Berkeley-EECS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252 Graduate Computer Architecture   Lec 01 - Introduction  </dc:title>
  <dc:creator> </dc:creator>
  <cp:keywords/>
  <dc:description/>
  <cp:lastModifiedBy>Krste Asanovic</cp:lastModifiedBy>
  <cp:revision>236</cp:revision>
  <cp:lastPrinted>2010-01-28T07:15:26Z</cp:lastPrinted>
  <dcterms:created xsi:type="dcterms:W3CDTF">2010-01-28T06:12:15Z</dcterms:created>
  <dcterms:modified xsi:type="dcterms:W3CDTF">2010-01-28T07:16:46Z</dcterms:modified>
</cp:coreProperties>
</file>