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322" r:id="rId2"/>
    <p:sldId id="808" r:id="rId3"/>
    <p:sldId id="570" r:id="rId4"/>
    <p:sldId id="802" r:id="rId5"/>
    <p:sldId id="803" r:id="rId6"/>
    <p:sldId id="804" r:id="rId7"/>
    <p:sldId id="806" r:id="rId8"/>
    <p:sldId id="807" r:id="rId9"/>
    <p:sldId id="739" r:id="rId10"/>
    <p:sldId id="740" r:id="rId11"/>
    <p:sldId id="741" r:id="rId12"/>
    <p:sldId id="742" r:id="rId13"/>
    <p:sldId id="743" r:id="rId14"/>
    <p:sldId id="744" r:id="rId15"/>
    <p:sldId id="745" r:id="rId16"/>
    <p:sldId id="746" r:id="rId17"/>
    <p:sldId id="750" r:id="rId18"/>
    <p:sldId id="796" r:id="rId19"/>
    <p:sldId id="797" r:id="rId20"/>
    <p:sldId id="798" r:id="rId21"/>
    <p:sldId id="799" r:id="rId22"/>
    <p:sldId id="820" r:id="rId23"/>
    <p:sldId id="801" r:id="rId24"/>
    <p:sldId id="805" r:id="rId25"/>
    <p:sldId id="809" r:id="rId26"/>
    <p:sldId id="810" r:id="rId27"/>
    <p:sldId id="811" r:id="rId28"/>
    <p:sldId id="812" r:id="rId29"/>
    <p:sldId id="813" r:id="rId30"/>
    <p:sldId id="814" r:id="rId31"/>
    <p:sldId id="815" r:id="rId32"/>
    <p:sldId id="816" r:id="rId33"/>
    <p:sldId id="817" r:id="rId34"/>
    <p:sldId id="818" r:id="rId35"/>
    <p:sldId id="819" r:id="rId36"/>
    <p:sldId id="531" r:id="rId37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0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C6C0BD79-3B22-0E46-942E-695A709EB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5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A9A77245-89E4-3844-A3B6-098CD354CE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1731AB16-4BB2-B249-88F2-FF2B9783E9A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80112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ABE80-6BB2-9047-93BC-2C24ADB64B66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9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6411-A0F8-9C4E-9025-0297A6BF579C}" type="slidenum">
              <a:rPr lang="en-US"/>
              <a:pPr/>
              <a:t>10</a:t>
            </a:fld>
            <a:endParaRPr lang="en-US"/>
          </a:p>
        </p:txBody>
      </p:sp>
      <p:sp>
        <p:nvSpPr>
          <p:cNvPr id="1838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1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B3090-1185-B04C-B483-87124E8D1F3E}" type="slidenum">
              <a:rPr lang="en-US"/>
              <a:pPr/>
              <a:t>11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5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/>
              <a:pPr/>
              <a:t>12</a:t>
            </a:fld>
            <a:endParaRPr lang="en-US"/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34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/>
              <a:pPr/>
              <a:t>13</a:t>
            </a:fld>
            <a:endParaRPr lang="en-US"/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97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46C62-D333-1741-876A-37F38F0BDDD2}" type="slidenum">
              <a:rPr lang="en-US"/>
              <a:pPr/>
              <a:t>14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44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165C8-283A-2E41-B1FB-2B6606BF47D5}" type="slidenum">
              <a:rPr lang="en-US"/>
              <a:pPr/>
              <a:t>15</a:t>
            </a:fld>
            <a:endParaRPr lang="en-US"/>
          </a:p>
        </p:txBody>
      </p:sp>
      <p:sp>
        <p:nvSpPr>
          <p:cNvPr id="1848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97E0E-ACF2-8448-966A-4320D399F8D5}" type="slidenum">
              <a:rPr lang="en-US"/>
              <a:pPr/>
              <a:t>16</a:t>
            </a:fld>
            <a:endParaRPr lang="en-US"/>
          </a:p>
        </p:txBody>
      </p:sp>
      <p:sp>
        <p:nvSpPr>
          <p:cNvPr id="1850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4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/>
              <a:pPr/>
              <a:t>17</a:t>
            </a:fld>
            <a:endParaRPr lang="en-US"/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4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/>
              <a:pPr/>
              <a:t>18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34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FB883-A72E-EB47-90C9-587C6036DC54}" type="slidenum">
              <a:rPr lang="en-US"/>
              <a:pPr/>
              <a:t>19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8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A6A8C-8130-B24E-93A1-1E5B809B1140}" type="slidenum">
              <a:rPr lang="en-US"/>
              <a:pPr/>
              <a:t>2</a:t>
            </a:fld>
            <a:endParaRPr lang="en-US"/>
          </a:p>
        </p:txBody>
      </p:sp>
      <p:sp>
        <p:nvSpPr>
          <p:cNvPr id="6349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2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/>
              <a:pPr/>
              <a:t>20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7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0B4B-6F6A-CF41-831C-D12FC9759D4B}" type="slidenum">
              <a:rPr lang="en-US"/>
              <a:pPr/>
              <a:t>21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79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/>
              <a:pPr/>
              <a:t>23</a:t>
            </a:fld>
            <a:endParaRPr lang="en-US"/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008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29527-90B7-304B-9E3A-FEDEAEA037BE}" type="slidenum">
              <a:rPr lang="en-US"/>
              <a:pPr/>
              <a:t>26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9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/>
              <a:pPr/>
              <a:t>27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96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/>
              <a:pPr/>
              <a:t>28</a:t>
            </a:fld>
            <a:endParaRPr lang="en-US"/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194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/>
              <a:pPr/>
              <a:t>29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56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/>
              <a:pPr/>
              <a:t>30</a:t>
            </a:fld>
            <a:endParaRPr lang="en-US"/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203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/>
              <a:pPr/>
              <a:t>31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401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/>
              <a:pPr/>
              <a:t>32</a:t>
            </a:fld>
            <a:endParaRPr lang="en-US"/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9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69EC1-ACDA-8B43-A3BF-E8F5DFF0AD5D}" type="slidenum">
              <a:rPr lang="en-US"/>
              <a:pPr/>
              <a:t>3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517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/>
              <a:pPr/>
              <a:t>33</a:t>
            </a:fld>
            <a:endParaRPr lang="en-US"/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689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/>
              <a:pPr/>
              <a:t>34</a:t>
            </a:fld>
            <a:endParaRPr lang="en-US"/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53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/>
              <a:pPr/>
              <a:t>35</a:t>
            </a:fld>
            <a:endParaRPr lang="en-US"/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119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FF20A-7D9B-B045-BA51-0FBE8E1C23E3}" type="slidenum">
              <a:rPr lang="en-US"/>
              <a:pPr/>
              <a:t>36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8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4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7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5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54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6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8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7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89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E971-92C2-D04B-84A8-FE3C7300E5A1}" type="slidenum">
              <a:rPr lang="en-US"/>
              <a:pPr/>
              <a:t>8</a:t>
            </a:fld>
            <a:endParaRPr lang="en-US"/>
          </a:p>
        </p:txBody>
      </p:sp>
      <p:sp>
        <p:nvSpPr>
          <p:cNvPr id="183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87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668A-0428-1F48-A995-0EDD6CE0DBEC}" type="slidenum">
              <a:rPr lang="en-US"/>
              <a:pPr/>
              <a:t>9</a:t>
            </a:fld>
            <a:endParaRPr lang="en-US"/>
          </a:p>
        </p:txBody>
      </p:sp>
      <p:sp>
        <p:nvSpPr>
          <p:cNvPr id="1836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7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4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0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44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01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9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6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95379" y="6538156"/>
            <a:ext cx="1175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10/11/2016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Fall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91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../2004/F04/Handouts/L15-BranchPrediction.james.ppt#-1,7,Slide 7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36576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11 </a:t>
            </a:r>
            <a:r>
              <a:rPr lang="en-US" dirty="0"/>
              <a:t>- Out-of-Order Issue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Register </a:t>
            </a:r>
            <a:r>
              <a:rPr lang="en-US" dirty="0"/>
              <a:t>Renaming, </a:t>
            </a:r>
            <a:br>
              <a:rPr lang="en-US" dirty="0"/>
            </a:br>
            <a:r>
              <a:rPr lang="en-US" dirty="0"/>
              <a:t>&amp; Branch Prediction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John </a:t>
            </a:r>
            <a:r>
              <a:rPr lang="en-US" dirty="0" err="1" smtClean="0"/>
              <a:t>Wawrzynek</a:t>
            </a:r>
            <a:endParaRPr lang="en-US" dirty="0"/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 smtClean="0">
                <a:latin typeface="Courier" charset="0"/>
              </a:rPr>
              <a:t>/~</a:t>
            </a:r>
            <a:r>
              <a:rPr lang="en-US" sz="2000" b="1" dirty="0" err="1" smtClean="0">
                <a:latin typeface="Courier" charset="0"/>
              </a:rPr>
              <a:t>johnw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6225"/>
            <a:ext cx="7435850" cy="9350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 on Interrupts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Out-of-order Completion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0B76-A504-D144-92E7-0E14007C0FAE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7059" name="Rectangle 3"/>
          <p:cNvSpPr>
            <a:spLocks noChangeArrowheads="1"/>
          </p:cNvSpPr>
          <p:nvPr/>
        </p:nvSpPr>
        <p:spPr bwMode="auto">
          <a:xfrm>
            <a:off x="2128838" y="1485900"/>
            <a:ext cx="50038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f6, 	f6,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LD		f2,	45(r3)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MULTD		f0,	f2,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f8,	f6,	f2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SUBD		f10,	f0,	f6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ADDD		f6,	f8,	f2</a:t>
            </a:r>
          </a:p>
        </p:txBody>
      </p:sp>
      <p:sp>
        <p:nvSpPr>
          <p:cNvPr id="1837060" name="Rectangle 4"/>
          <p:cNvSpPr>
            <a:spLocks noChangeArrowheads="1"/>
          </p:cNvSpPr>
          <p:nvPr/>
        </p:nvSpPr>
        <p:spPr bwMode="auto">
          <a:xfrm>
            <a:off x="385763" y="3760788"/>
            <a:ext cx="8256587" cy="228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 comp	</a:t>
            </a:r>
            <a:r>
              <a:rPr lang="en-US" sz="2000">
                <a:latin typeface="Verdana" charset="0"/>
              </a:rPr>
              <a:t>1   2   </a:t>
            </a:r>
            <a:r>
              <a:rPr lang="en-US" sz="2000" u="sng"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   3   </a:t>
            </a:r>
            <a:r>
              <a:rPr lang="en-US" sz="2000" u="sng"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   4   </a:t>
            </a:r>
            <a:r>
              <a:rPr lang="en-US" sz="2000" u="sng">
                <a:latin typeface="Verdana" charset="0"/>
              </a:rPr>
              <a:t>3</a:t>
            </a:r>
            <a:r>
              <a:rPr lang="en-US" sz="2000">
                <a:latin typeface="Verdana" charset="0"/>
              </a:rPr>
              <a:t>   5   </a:t>
            </a:r>
            <a:r>
              <a:rPr lang="en-US" sz="2000" u="sng">
                <a:latin typeface="Verdana" charset="0"/>
              </a:rPr>
              <a:t>5</a:t>
            </a:r>
            <a:r>
              <a:rPr lang="en-US" sz="2000">
                <a:latin typeface="Verdana" charset="0"/>
              </a:rPr>
              <a:t>   </a:t>
            </a:r>
            <a:r>
              <a:rPr lang="en-US" sz="2000" u="sng"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  6   </a:t>
            </a:r>
            <a:r>
              <a:rPr lang="en-US" sz="20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				       </a:t>
            </a:r>
            <a:r>
              <a:rPr lang="en-US" sz="2000" i="1">
                <a:latin typeface="Verdana" charset="0"/>
              </a:rPr>
              <a:t>restore f2 	   restore f10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Consider interrupts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Precise interrupts are difficult to implement at high speed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- want to start execution of later instructions before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exception checks finished on earlier instructions</a:t>
            </a:r>
          </a:p>
        </p:txBody>
      </p:sp>
      <p:grpSp>
        <p:nvGrpSpPr>
          <p:cNvPr id="1837061" name="Group 5"/>
          <p:cNvGrpSpPr>
            <a:grpSpLocks/>
          </p:cNvGrpSpPr>
          <p:nvPr/>
        </p:nvGrpSpPr>
        <p:grpSpPr bwMode="auto">
          <a:xfrm>
            <a:off x="3438525" y="4103688"/>
            <a:ext cx="3532188" cy="704850"/>
            <a:chOff x="2248" y="2596"/>
            <a:chExt cx="2225" cy="444"/>
          </a:xfrm>
        </p:grpSpPr>
        <p:sp>
          <p:nvSpPr>
            <p:cNvPr id="1837062" name="Freeform 6"/>
            <p:cNvSpPr>
              <a:spLocks/>
            </p:cNvSpPr>
            <p:nvPr/>
          </p:nvSpPr>
          <p:spPr bwMode="auto">
            <a:xfrm>
              <a:off x="2250" y="2596"/>
              <a:ext cx="854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853" y="391"/>
                </a:cxn>
                <a:cxn ang="0">
                  <a:pos x="853" y="0"/>
                </a:cxn>
              </a:cxnLst>
              <a:rect l="0" t="0" r="r" b="b"/>
              <a:pathLst>
                <a:path w="854" h="392">
                  <a:moveTo>
                    <a:pt x="0" y="391"/>
                  </a:moveTo>
                  <a:lnTo>
                    <a:pt x="853" y="391"/>
                  </a:lnTo>
                  <a:lnTo>
                    <a:pt x="853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063" name="Freeform 7"/>
            <p:cNvSpPr>
              <a:spLocks/>
            </p:cNvSpPr>
            <p:nvPr/>
          </p:nvSpPr>
          <p:spPr bwMode="auto">
            <a:xfrm>
              <a:off x="2248" y="2648"/>
              <a:ext cx="2225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2224" y="391"/>
                </a:cxn>
                <a:cxn ang="0">
                  <a:pos x="2224" y="0"/>
                </a:cxn>
              </a:cxnLst>
              <a:rect l="0" t="0" r="r" b="b"/>
              <a:pathLst>
                <a:path w="2225" h="392">
                  <a:moveTo>
                    <a:pt x="0" y="391"/>
                  </a:moveTo>
                  <a:lnTo>
                    <a:pt x="2224" y="391"/>
                  </a:lnTo>
                  <a:lnTo>
                    <a:pt x="222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016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Handling</a:t>
            </a:r>
            <a:br>
              <a:rPr lang="en-US"/>
            </a:br>
            <a:r>
              <a:rPr lang="en-US" sz="2400" i="1"/>
              <a:t>(In-Order Five-Stage Pipeline)</a:t>
            </a:r>
          </a:p>
        </p:txBody>
      </p:sp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E506-9B7D-304B-A6E8-DDCC6832E88E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9108" name="Text Box 4"/>
          <p:cNvSpPr txBox="1">
            <a:spLocks noChangeArrowheads="1"/>
          </p:cNvSpPr>
          <p:nvPr/>
        </p:nvSpPr>
        <p:spPr bwMode="auto">
          <a:xfrm>
            <a:off x="457200" y="4824413"/>
            <a:ext cx="83820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Hold exception flags in pipeline until commit point (M stage)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Exceptions in earlier pipe stages override later exceptions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Inject external interrupts at commit point (override others)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If exception at commit: update Cause and EPC registers, kill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all stages, inject handler PC into fetch stage</a:t>
            </a:r>
          </a:p>
        </p:txBody>
      </p:sp>
      <p:grpSp>
        <p:nvGrpSpPr>
          <p:cNvPr id="1839196" name="Group 92"/>
          <p:cNvGrpSpPr>
            <a:grpSpLocks/>
          </p:cNvGrpSpPr>
          <p:nvPr/>
        </p:nvGrpSpPr>
        <p:grpSpPr bwMode="auto">
          <a:xfrm>
            <a:off x="254000" y="330200"/>
            <a:ext cx="8991600" cy="4470400"/>
            <a:chOff x="160" y="352"/>
            <a:chExt cx="5664" cy="2816"/>
          </a:xfrm>
        </p:grpSpPr>
        <p:sp>
          <p:nvSpPr>
            <p:cNvPr id="1839110" name="Freeform 6"/>
            <p:cNvSpPr>
              <a:spLocks/>
            </p:cNvSpPr>
            <p:nvPr/>
          </p:nvSpPr>
          <p:spPr bwMode="auto">
            <a:xfrm>
              <a:off x="784" y="1216"/>
              <a:ext cx="912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4"/>
                </a:cxn>
                <a:cxn ang="0">
                  <a:pos x="1056" y="1104"/>
                </a:cxn>
              </a:cxnLst>
              <a:rect l="0" t="0" r="r" b="b"/>
              <a:pathLst>
                <a:path w="1056" h="1104">
                  <a:moveTo>
                    <a:pt x="0" y="0"/>
                  </a:moveTo>
                  <a:lnTo>
                    <a:pt x="0" y="1104"/>
                  </a:lnTo>
                  <a:lnTo>
                    <a:pt x="1056" y="110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1" name="Freeform 7"/>
            <p:cNvSpPr>
              <a:spLocks/>
            </p:cNvSpPr>
            <p:nvPr/>
          </p:nvSpPr>
          <p:spPr bwMode="auto">
            <a:xfrm>
              <a:off x="4096" y="1232"/>
              <a:ext cx="384" cy="8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192" y="624"/>
                </a:cxn>
              </a:cxnLst>
              <a:rect l="0" t="0" r="r" b="b"/>
              <a:pathLst>
                <a:path w="192" h="624">
                  <a:moveTo>
                    <a:pt x="0" y="0"/>
                  </a:moveTo>
                  <a:lnTo>
                    <a:pt x="0" y="432"/>
                  </a:lnTo>
                  <a:lnTo>
                    <a:pt x="192" y="62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2" name="Line 8"/>
            <p:cNvSpPr>
              <a:spLocks noChangeShapeType="1"/>
            </p:cNvSpPr>
            <p:nvPr/>
          </p:nvSpPr>
          <p:spPr bwMode="auto">
            <a:xfrm flipV="1">
              <a:off x="4432" y="2376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3" name="Text Box 9"/>
            <p:cNvSpPr txBox="1">
              <a:spLocks noChangeArrowheads="1"/>
            </p:cNvSpPr>
            <p:nvPr/>
          </p:nvSpPr>
          <p:spPr bwMode="auto">
            <a:xfrm>
              <a:off x="3904" y="2760"/>
              <a:ext cx="1056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Asynchronous Interrupts</a:t>
              </a:r>
            </a:p>
          </p:txBody>
        </p:sp>
        <p:grpSp>
          <p:nvGrpSpPr>
            <p:cNvPr id="1839114" name="Group 10"/>
            <p:cNvGrpSpPr>
              <a:grpSpLocks/>
            </p:cNvGrpSpPr>
            <p:nvPr/>
          </p:nvGrpSpPr>
          <p:grpSpPr bwMode="auto">
            <a:xfrm>
              <a:off x="1696" y="1896"/>
              <a:ext cx="192" cy="528"/>
              <a:chOff x="336" y="1200"/>
              <a:chExt cx="144" cy="720"/>
            </a:xfrm>
          </p:grpSpPr>
          <p:sp>
            <p:nvSpPr>
              <p:cNvPr id="1839115" name="Rectangle 1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6" name="Freeform 1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17" name="Group 13"/>
            <p:cNvGrpSpPr>
              <a:grpSpLocks/>
            </p:cNvGrpSpPr>
            <p:nvPr/>
          </p:nvGrpSpPr>
          <p:grpSpPr bwMode="auto">
            <a:xfrm>
              <a:off x="1696" y="2472"/>
              <a:ext cx="192" cy="528"/>
              <a:chOff x="336" y="1200"/>
              <a:chExt cx="144" cy="720"/>
            </a:xfrm>
          </p:grpSpPr>
          <p:sp>
            <p:nvSpPr>
              <p:cNvPr id="1839118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9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20" name="Freeform 16"/>
            <p:cNvSpPr>
              <a:spLocks/>
            </p:cNvSpPr>
            <p:nvPr/>
          </p:nvSpPr>
          <p:spPr bwMode="auto">
            <a:xfrm>
              <a:off x="544" y="1224"/>
              <a:ext cx="1152" cy="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2"/>
                </a:cxn>
                <a:cxn ang="0">
                  <a:pos x="1200" y="1632"/>
                </a:cxn>
              </a:cxnLst>
              <a:rect l="0" t="0" r="r" b="b"/>
              <a:pathLst>
                <a:path w="1200" h="1632">
                  <a:moveTo>
                    <a:pt x="0" y="0"/>
                  </a:moveTo>
                  <a:lnTo>
                    <a:pt x="0" y="1632"/>
                  </a:lnTo>
                  <a:lnTo>
                    <a:pt x="1200" y="163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39121" name="Group 17"/>
            <p:cNvGrpSpPr>
              <a:grpSpLocks/>
            </p:cNvGrpSpPr>
            <p:nvPr/>
          </p:nvGrpSpPr>
          <p:grpSpPr bwMode="auto">
            <a:xfrm>
              <a:off x="312" y="832"/>
              <a:ext cx="5232" cy="768"/>
              <a:chOff x="240" y="672"/>
              <a:chExt cx="5232" cy="768"/>
            </a:xfrm>
          </p:grpSpPr>
          <p:sp>
            <p:nvSpPr>
              <p:cNvPr id="1839122" name="Line 18"/>
              <p:cNvSpPr>
                <a:spLocks noChangeShapeType="1"/>
              </p:cNvSpPr>
              <p:nvPr/>
            </p:nvSpPr>
            <p:spPr bwMode="auto">
              <a:xfrm>
                <a:off x="3264" y="1056"/>
                <a:ext cx="22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23" name="Line 19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24" name="Group 20"/>
              <p:cNvGrpSpPr>
                <a:grpSpLocks/>
              </p:cNvGrpSpPr>
              <p:nvPr/>
            </p:nvGrpSpPr>
            <p:grpSpPr bwMode="auto">
              <a:xfrm>
                <a:off x="240" y="672"/>
                <a:ext cx="192" cy="768"/>
                <a:chOff x="336" y="1200"/>
                <a:chExt cx="144" cy="720"/>
              </a:xfrm>
            </p:grpSpPr>
            <p:sp>
              <p:nvSpPr>
                <p:cNvPr id="1839125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839126" name="Freeform 22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27" name="Rectangle 23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Inst. Mem</a:t>
                </a:r>
              </a:p>
            </p:txBody>
          </p:sp>
          <p:grpSp>
            <p:nvGrpSpPr>
              <p:cNvPr id="1839128" name="Group 24"/>
              <p:cNvGrpSpPr>
                <a:grpSpLocks/>
              </p:cNvGrpSpPr>
              <p:nvPr/>
            </p:nvGrpSpPr>
            <p:grpSpPr bwMode="auto">
              <a:xfrm>
                <a:off x="1632" y="672"/>
                <a:ext cx="192" cy="768"/>
                <a:chOff x="336" y="1200"/>
                <a:chExt cx="144" cy="720"/>
              </a:xfrm>
            </p:grpSpPr>
            <p:sp>
              <p:nvSpPr>
                <p:cNvPr id="1839129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D</a:t>
                  </a:r>
                </a:p>
              </p:txBody>
            </p:sp>
            <p:sp>
              <p:nvSpPr>
                <p:cNvPr id="1839130" name="Freeform 26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1" name="Rectangle 27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672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Decode</a:t>
                </a:r>
              </a:p>
            </p:txBody>
          </p:sp>
          <p:grpSp>
            <p:nvGrpSpPr>
              <p:cNvPr id="1839132" name="Group 28"/>
              <p:cNvGrpSpPr>
                <a:grpSpLocks/>
              </p:cNvGrpSpPr>
              <p:nvPr/>
            </p:nvGrpSpPr>
            <p:grpSpPr bwMode="auto">
              <a:xfrm>
                <a:off x="2736" y="672"/>
                <a:ext cx="192" cy="768"/>
                <a:chOff x="336" y="1200"/>
                <a:chExt cx="144" cy="720"/>
              </a:xfrm>
            </p:grpSpPr>
            <p:sp>
              <p:nvSpPr>
                <p:cNvPr id="1839133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</a:t>
                  </a:r>
                </a:p>
              </p:txBody>
            </p:sp>
            <p:sp>
              <p:nvSpPr>
                <p:cNvPr id="1839134" name="Freeform 30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5" name="Freeform 31"/>
              <p:cNvSpPr>
                <a:spLocks/>
              </p:cNvSpPr>
              <p:nvPr/>
            </p:nvSpPr>
            <p:spPr bwMode="auto">
              <a:xfrm>
                <a:off x="3024" y="720"/>
                <a:ext cx="24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8"/>
                  </a:cxn>
                  <a:cxn ang="0">
                    <a:pos x="48" y="336"/>
                  </a:cxn>
                  <a:cxn ang="0">
                    <a:pos x="0" y="384"/>
                  </a:cxn>
                  <a:cxn ang="0">
                    <a:pos x="0" y="672"/>
                  </a:cxn>
                  <a:cxn ang="0">
                    <a:pos x="240" y="480"/>
                  </a:cxn>
                  <a:cxn ang="0">
                    <a:pos x="240" y="144"/>
                  </a:cxn>
                  <a:cxn ang="0">
                    <a:pos x="0" y="0"/>
                  </a:cxn>
                </a:cxnLst>
                <a:rect l="0" t="0" r="r" b="b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36" name="Group 32"/>
              <p:cNvGrpSpPr>
                <a:grpSpLocks/>
              </p:cNvGrpSpPr>
              <p:nvPr/>
            </p:nvGrpSpPr>
            <p:grpSpPr bwMode="auto">
              <a:xfrm>
                <a:off x="3600" y="672"/>
                <a:ext cx="192" cy="768"/>
                <a:chOff x="336" y="1200"/>
                <a:chExt cx="144" cy="720"/>
              </a:xfrm>
            </p:grpSpPr>
            <p:sp>
              <p:nvSpPr>
                <p:cNvPr id="1839137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M</a:t>
                  </a:r>
                </a:p>
              </p:txBody>
            </p:sp>
            <p:sp>
              <p:nvSpPr>
                <p:cNvPr id="1839138" name="Freeform 34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9" name="Rectangle 35"/>
              <p:cNvSpPr>
                <a:spLocks noChangeArrowheads="1"/>
              </p:cNvSpPr>
              <p:nvPr/>
            </p:nvSpPr>
            <p:spPr bwMode="auto">
              <a:xfrm>
                <a:off x="4464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Data Mem</a:t>
                </a:r>
              </a:p>
            </p:txBody>
          </p:sp>
          <p:grpSp>
            <p:nvGrpSpPr>
              <p:cNvPr id="1839140" name="Group 36"/>
              <p:cNvGrpSpPr>
                <a:grpSpLocks/>
              </p:cNvGrpSpPr>
              <p:nvPr/>
            </p:nvGrpSpPr>
            <p:grpSpPr bwMode="auto">
              <a:xfrm>
                <a:off x="5136" y="672"/>
                <a:ext cx="192" cy="768"/>
                <a:chOff x="336" y="1200"/>
                <a:chExt cx="144" cy="720"/>
              </a:xfrm>
            </p:grpSpPr>
            <p:sp>
              <p:nvSpPr>
                <p:cNvPr id="1839141" name="Rectangle 37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W</a:t>
                  </a:r>
                </a:p>
              </p:txBody>
            </p:sp>
            <p:sp>
              <p:nvSpPr>
                <p:cNvPr id="1839142" name="Freeform 38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43" name="Line 39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4" name="Line 40"/>
              <p:cNvSpPr>
                <a:spLocks noChangeShapeType="1"/>
              </p:cNvSpPr>
              <p:nvPr/>
            </p:nvSpPr>
            <p:spPr bwMode="auto">
              <a:xfrm>
                <a:off x="2928" y="1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057" y="960"/>
                <a:ext cx="22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Verdana" charset="0"/>
                  </a:rPr>
                  <a:t>+</a:t>
                </a:r>
              </a:p>
            </p:txBody>
          </p:sp>
          <p:sp>
            <p:nvSpPr>
              <p:cNvPr id="1839146" name="Oval 4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7" name="Oval 43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48" name="Group 44"/>
            <p:cNvGrpSpPr>
              <a:grpSpLocks/>
            </p:cNvGrpSpPr>
            <p:nvPr/>
          </p:nvGrpSpPr>
          <p:grpSpPr bwMode="auto">
            <a:xfrm>
              <a:off x="2800" y="1896"/>
              <a:ext cx="192" cy="528"/>
              <a:chOff x="336" y="1200"/>
              <a:chExt cx="144" cy="720"/>
            </a:xfrm>
          </p:grpSpPr>
          <p:sp>
            <p:nvSpPr>
              <p:cNvPr id="1839149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0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1" name="Group 47"/>
            <p:cNvGrpSpPr>
              <a:grpSpLocks/>
            </p:cNvGrpSpPr>
            <p:nvPr/>
          </p:nvGrpSpPr>
          <p:grpSpPr bwMode="auto">
            <a:xfrm>
              <a:off x="2800" y="2472"/>
              <a:ext cx="192" cy="528"/>
              <a:chOff x="336" y="1200"/>
              <a:chExt cx="144" cy="720"/>
            </a:xfrm>
          </p:grpSpPr>
          <p:sp>
            <p:nvSpPr>
              <p:cNvPr id="1839152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3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4" name="Group 50"/>
            <p:cNvGrpSpPr>
              <a:grpSpLocks/>
            </p:cNvGrpSpPr>
            <p:nvPr/>
          </p:nvGrpSpPr>
          <p:grpSpPr bwMode="auto">
            <a:xfrm>
              <a:off x="3664" y="1896"/>
              <a:ext cx="192" cy="528"/>
              <a:chOff x="336" y="1200"/>
              <a:chExt cx="144" cy="720"/>
            </a:xfrm>
          </p:grpSpPr>
          <p:sp>
            <p:nvSpPr>
              <p:cNvPr id="1839155" name="Rectangle 5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6" name="Freeform 5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64" y="2472"/>
              <a:ext cx="192" cy="528"/>
              <a:chOff x="336" y="1200"/>
              <a:chExt cx="144" cy="720"/>
            </a:xfrm>
          </p:grpSpPr>
          <p:sp>
            <p:nvSpPr>
              <p:cNvPr id="183915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0" name="Group 56"/>
            <p:cNvGrpSpPr>
              <a:grpSpLocks/>
            </p:cNvGrpSpPr>
            <p:nvPr/>
          </p:nvGrpSpPr>
          <p:grpSpPr bwMode="auto">
            <a:xfrm>
              <a:off x="5152" y="1896"/>
              <a:ext cx="192" cy="528"/>
              <a:chOff x="336" y="1200"/>
              <a:chExt cx="144" cy="720"/>
            </a:xfrm>
          </p:grpSpPr>
          <p:sp>
            <p:nvSpPr>
              <p:cNvPr id="1839161" name="Rectangle 5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2" name="Freeform 5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3" name="Group 59"/>
            <p:cNvGrpSpPr>
              <a:grpSpLocks/>
            </p:cNvGrpSpPr>
            <p:nvPr/>
          </p:nvGrpSpPr>
          <p:grpSpPr bwMode="auto">
            <a:xfrm>
              <a:off x="5152" y="2472"/>
              <a:ext cx="192" cy="528"/>
              <a:chOff x="336" y="1200"/>
              <a:chExt cx="144" cy="720"/>
            </a:xfrm>
          </p:grpSpPr>
          <p:sp>
            <p:nvSpPr>
              <p:cNvPr id="1839164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5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66" name="Line 62"/>
            <p:cNvSpPr>
              <a:spLocks noChangeShapeType="1"/>
            </p:cNvSpPr>
            <p:nvPr/>
          </p:nvSpPr>
          <p:spPr bwMode="auto">
            <a:xfrm>
              <a:off x="1888" y="271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7" name="Line 63"/>
            <p:cNvSpPr>
              <a:spLocks noChangeShapeType="1"/>
            </p:cNvSpPr>
            <p:nvPr/>
          </p:nvSpPr>
          <p:spPr bwMode="auto">
            <a:xfrm>
              <a:off x="2992" y="271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8" name="Line 64"/>
            <p:cNvSpPr>
              <a:spLocks noChangeShapeType="1"/>
            </p:cNvSpPr>
            <p:nvPr/>
          </p:nvSpPr>
          <p:spPr bwMode="auto">
            <a:xfrm>
              <a:off x="3856" y="27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9" name="Line 65"/>
            <p:cNvSpPr>
              <a:spLocks noChangeShapeType="1"/>
            </p:cNvSpPr>
            <p:nvPr/>
          </p:nvSpPr>
          <p:spPr bwMode="auto">
            <a:xfrm>
              <a:off x="1888" y="2184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0" name="Line 66"/>
            <p:cNvSpPr>
              <a:spLocks noChangeShapeType="1"/>
            </p:cNvSpPr>
            <p:nvPr/>
          </p:nvSpPr>
          <p:spPr bwMode="auto">
            <a:xfrm>
              <a:off x="2992" y="21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1" name="Line 67"/>
            <p:cNvSpPr>
              <a:spLocks noChangeShapeType="1"/>
            </p:cNvSpPr>
            <p:nvPr/>
          </p:nvSpPr>
          <p:spPr bwMode="auto">
            <a:xfrm>
              <a:off x="3856" y="2184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2" name="Oval 68"/>
            <p:cNvSpPr>
              <a:spLocks noChangeArrowheads="1"/>
            </p:cNvSpPr>
            <p:nvPr/>
          </p:nvSpPr>
          <p:spPr bwMode="auto">
            <a:xfrm>
              <a:off x="212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3" name="Oval 69"/>
            <p:cNvSpPr>
              <a:spLocks noChangeArrowheads="1"/>
            </p:cNvSpPr>
            <p:nvPr/>
          </p:nvSpPr>
          <p:spPr bwMode="auto">
            <a:xfrm>
              <a:off x="308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4" name="Oval 70"/>
            <p:cNvSpPr>
              <a:spLocks noChangeArrowheads="1"/>
            </p:cNvSpPr>
            <p:nvPr/>
          </p:nvSpPr>
          <p:spPr bwMode="auto">
            <a:xfrm>
              <a:off x="4432" y="2040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5" name="Text Box 71"/>
            <p:cNvSpPr txBox="1">
              <a:spLocks noChangeArrowheads="1"/>
            </p:cNvSpPr>
            <p:nvPr/>
          </p:nvSpPr>
          <p:spPr bwMode="auto">
            <a:xfrm>
              <a:off x="5325" y="2040"/>
              <a:ext cx="49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Cause</a:t>
              </a:r>
            </a:p>
          </p:txBody>
        </p:sp>
        <p:sp>
          <p:nvSpPr>
            <p:cNvPr id="1839176" name="Text Box 72"/>
            <p:cNvSpPr txBox="1">
              <a:spLocks noChangeArrowheads="1"/>
            </p:cNvSpPr>
            <p:nvPr/>
          </p:nvSpPr>
          <p:spPr bwMode="auto">
            <a:xfrm>
              <a:off x="5366" y="2584"/>
              <a:ext cx="33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EPC</a:t>
              </a:r>
            </a:p>
          </p:txBody>
        </p:sp>
        <p:sp>
          <p:nvSpPr>
            <p:cNvPr id="1839177" name="Freeform 73"/>
            <p:cNvSpPr>
              <a:spLocks/>
            </p:cNvSpPr>
            <p:nvPr/>
          </p:nvSpPr>
          <p:spPr bwMode="auto">
            <a:xfrm>
              <a:off x="160" y="1368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8" name="Line 74"/>
            <p:cNvSpPr>
              <a:spLocks noChangeShapeType="1"/>
            </p:cNvSpPr>
            <p:nvPr/>
          </p:nvSpPr>
          <p:spPr bwMode="auto">
            <a:xfrm flipH="1" flipV="1">
              <a:off x="2704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9" name="Text Box 75"/>
            <p:cNvSpPr txBox="1">
              <a:spLocks noChangeArrowheads="1"/>
            </p:cNvSpPr>
            <p:nvPr/>
          </p:nvSpPr>
          <p:spPr bwMode="auto">
            <a:xfrm>
              <a:off x="2176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839180" name="Line 76"/>
            <p:cNvSpPr>
              <a:spLocks noChangeShapeType="1"/>
            </p:cNvSpPr>
            <p:nvPr/>
          </p:nvSpPr>
          <p:spPr bwMode="auto">
            <a:xfrm flipH="1" flipV="1">
              <a:off x="160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1" name="Text Box 77"/>
            <p:cNvSpPr txBox="1">
              <a:spLocks noChangeArrowheads="1"/>
            </p:cNvSpPr>
            <p:nvPr/>
          </p:nvSpPr>
          <p:spPr bwMode="auto">
            <a:xfrm>
              <a:off x="107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839182" name="Line 78"/>
            <p:cNvSpPr>
              <a:spLocks noChangeShapeType="1"/>
            </p:cNvSpPr>
            <p:nvPr/>
          </p:nvSpPr>
          <p:spPr bwMode="auto">
            <a:xfrm flipH="1" flipV="1">
              <a:off x="352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3" name="Text Box 79"/>
            <p:cNvSpPr txBox="1">
              <a:spLocks noChangeArrowheads="1"/>
            </p:cNvSpPr>
            <p:nvPr/>
          </p:nvSpPr>
          <p:spPr bwMode="auto">
            <a:xfrm>
              <a:off x="299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E Stage</a:t>
              </a:r>
            </a:p>
          </p:txBody>
        </p:sp>
        <p:grpSp>
          <p:nvGrpSpPr>
            <p:cNvPr id="1839184" name="Group 80"/>
            <p:cNvGrpSpPr>
              <a:grpSpLocks/>
            </p:cNvGrpSpPr>
            <p:nvPr/>
          </p:nvGrpSpPr>
          <p:grpSpPr bwMode="auto">
            <a:xfrm>
              <a:off x="160" y="1496"/>
              <a:ext cx="5438" cy="631"/>
              <a:chOff x="48" y="1344"/>
              <a:chExt cx="5438" cy="764"/>
            </a:xfrm>
          </p:grpSpPr>
          <p:sp>
            <p:nvSpPr>
              <p:cNvPr id="1839185" name="Freeform 81"/>
              <p:cNvSpPr>
                <a:spLocks/>
              </p:cNvSpPr>
              <p:nvPr/>
            </p:nvSpPr>
            <p:spPr bwMode="auto">
              <a:xfrm>
                <a:off x="2016" y="1344"/>
                <a:ext cx="192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44" y="336"/>
                  </a:cxn>
                </a:cxnLst>
                <a:rect l="0" t="0" r="r" b="b"/>
                <a:pathLst>
                  <a:path w="144" h="336">
                    <a:moveTo>
                      <a:pt x="0" y="0"/>
                    </a:moveTo>
                    <a:lnTo>
                      <a:pt x="0" y="240"/>
                    </a:lnTo>
                    <a:lnTo>
                      <a:pt x="144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6" name="Text Box 82"/>
              <p:cNvSpPr txBox="1">
                <a:spLocks noChangeArrowheads="1"/>
              </p:cNvSpPr>
              <p:nvPr/>
            </p:nvSpPr>
            <p:spPr bwMode="auto">
              <a:xfrm>
                <a:off x="1968" y="1354"/>
                <a:ext cx="624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Illegal Opcode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7" name="Freeform 83"/>
              <p:cNvSpPr>
                <a:spLocks/>
              </p:cNvSpPr>
              <p:nvPr/>
            </p:nvSpPr>
            <p:spPr bwMode="auto">
              <a:xfrm>
                <a:off x="3072" y="1344"/>
                <a:ext cx="96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48" y="576"/>
                  </a:cxn>
                </a:cxnLst>
                <a:rect l="0" t="0" r="r" b="b"/>
                <a:pathLst>
                  <a:path w="48" h="576">
                    <a:moveTo>
                      <a:pt x="0" y="0"/>
                    </a:moveTo>
                    <a:lnTo>
                      <a:pt x="0" y="336"/>
                    </a:lnTo>
                    <a:lnTo>
                      <a:pt x="48" y="57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8" name="Text Box 84"/>
              <p:cNvSpPr txBox="1">
                <a:spLocks noChangeArrowheads="1"/>
              </p:cNvSpPr>
              <p:nvPr/>
            </p:nvSpPr>
            <p:spPr bwMode="auto">
              <a:xfrm>
                <a:off x="3014" y="1465"/>
                <a:ext cx="686" cy="2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Overflow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9" name="Text Box 85"/>
              <p:cNvSpPr txBox="1">
                <a:spLocks noChangeArrowheads="1"/>
              </p:cNvSpPr>
              <p:nvPr/>
            </p:nvSpPr>
            <p:spPr bwMode="auto">
              <a:xfrm>
                <a:off x="3888" y="1354"/>
                <a:ext cx="1015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Data Addr Except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0" name="Text Box 86"/>
              <p:cNvSpPr txBox="1">
                <a:spLocks noChangeArrowheads="1"/>
              </p:cNvSpPr>
              <p:nvPr/>
            </p:nvSpPr>
            <p:spPr bwMode="auto">
              <a:xfrm>
                <a:off x="624" y="1713"/>
                <a:ext cx="1015" cy="39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PC Address Exceptions</a:t>
                </a:r>
                <a:endParaRPr lang="en-US" sz="1400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1" name="Line 87"/>
              <p:cNvSpPr>
                <a:spLocks noChangeShapeType="1"/>
              </p:cNvSpPr>
              <p:nvPr/>
            </p:nvSpPr>
            <p:spPr bwMode="auto">
              <a:xfrm flipV="1">
                <a:off x="4704" y="1344"/>
                <a:ext cx="240" cy="7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92" name="Text Box 88"/>
              <p:cNvSpPr txBox="1">
                <a:spLocks noChangeArrowheads="1"/>
              </p:cNvSpPr>
              <p:nvPr/>
            </p:nvSpPr>
            <p:spPr bwMode="auto">
              <a:xfrm>
                <a:off x="4656" y="1440"/>
                <a:ext cx="830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Kill Writeback</a:t>
                </a:r>
              </a:p>
            </p:txBody>
          </p:sp>
          <p:sp>
            <p:nvSpPr>
              <p:cNvPr id="1839193" name="Text Box 89"/>
              <p:cNvSpPr txBox="1">
                <a:spLocks noChangeArrowheads="1"/>
              </p:cNvSpPr>
              <p:nvPr/>
            </p:nvSpPr>
            <p:spPr bwMode="auto">
              <a:xfrm>
                <a:off x="48" y="1537"/>
                <a:ext cx="604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Select Handler PC</a:t>
                </a:r>
              </a:p>
            </p:txBody>
          </p:sp>
        </p:grpSp>
        <p:sp>
          <p:nvSpPr>
            <p:cNvPr id="1839194" name="Line 90"/>
            <p:cNvSpPr>
              <a:spLocks noChangeShapeType="1"/>
            </p:cNvSpPr>
            <p:nvPr/>
          </p:nvSpPr>
          <p:spPr bwMode="auto">
            <a:xfrm>
              <a:off x="5016" y="576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95" name="Text Box 91"/>
            <p:cNvSpPr txBox="1">
              <a:spLocks noChangeArrowheads="1"/>
            </p:cNvSpPr>
            <p:nvPr/>
          </p:nvSpPr>
          <p:spPr bwMode="auto">
            <a:xfrm>
              <a:off x="4360" y="352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chemeClr val="hlink"/>
                  </a:solidFill>
                  <a:latin typeface="Verdana" charset="0"/>
                </a:rPr>
                <a:t>Commit Point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50800"/>
            <a:ext cx="7759700" cy="889000"/>
          </a:xfrm>
        </p:spPr>
        <p:txBody>
          <a:bodyPr/>
          <a:lstStyle/>
          <a:p>
            <a:r>
              <a:rPr lang="en-US"/>
              <a:t>Phases of Instruction Execution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9667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charset="0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5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 dirty="0">
                  <a:solidFill>
                    <a:srgbClr val="35FF35"/>
                  </a:solidFill>
                  <a:latin typeface="Verdana" charset="0"/>
                </a:rPr>
                <a:t>Fetch</a:t>
              </a:r>
              <a:r>
                <a:rPr lang="en-US" sz="2000" i="1" dirty="0">
                  <a:latin typeface="Verdana" charset="0"/>
                </a:rPr>
                <a:t>: Instruction bits retrieved from cache.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76800"/>
            <a:ext cx="7239000" cy="11239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429001"/>
            <a:ext cx="7239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209800"/>
            <a:ext cx="7239000" cy="974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954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828800"/>
            <a:ext cx="1752600" cy="4175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30480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Issue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8100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Functional Units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912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Architectural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2485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764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828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814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413125"/>
            <a:ext cx="57150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Execute</a:t>
            </a:r>
            <a:r>
              <a:rPr lang="en-US" sz="2000" i="1" dirty="0">
                <a:latin typeface="Verdana" charset="0"/>
              </a:rPr>
              <a:t>: Instructions and operands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issued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to execution </a:t>
            </a:r>
            <a:r>
              <a:rPr lang="en-US" sz="2000" i="1" dirty="0" smtClean="0">
                <a:latin typeface="Verdana" charset="0"/>
              </a:rPr>
              <a:t>units.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When execution </a:t>
            </a:r>
            <a:r>
              <a:rPr lang="en-US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charset="0"/>
              </a:rPr>
              <a:t>completes</a:t>
            </a:r>
            <a:r>
              <a:rPr lang="en-US" sz="2000" i="1" dirty="0">
                <a:latin typeface="Verdana" charset="0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565400" y="2371725"/>
            <a:ext cx="57531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Decode</a:t>
            </a:r>
            <a:r>
              <a:rPr lang="en-US" sz="2000" i="1" dirty="0">
                <a:latin typeface="Verdana" charset="0"/>
              </a:rPr>
              <a:t>: Instructions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dispatched</a:t>
            </a:r>
            <a:r>
              <a:rPr lang="en-US" sz="2000" i="1" dirty="0" smtClean="0">
                <a:latin typeface="Verdana" charset="0"/>
              </a:rPr>
              <a:t> to appropriate issue-stage </a:t>
            </a: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572000"/>
            <a:ext cx="1752600" cy="452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Result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3434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5105400"/>
            <a:ext cx="5637213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Commit</a:t>
            </a:r>
            <a:r>
              <a:rPr lang="en-US" sz="2000" i="1" dirty="0">
                <a:latin typeface="Verdana" charset="0"/>
              </a:rPr>
              <a:t>: Instruction irrevocably updates architectural state (aka “</a:t>
            </a: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graduation</a:t>
            </a:r>
            <a:r>
              <a:rPr lang="en-US" sz="2000" i="1" dirty="0" smtClean="0">
                <a:latin typeface="Verdana" charset="0"/>
              </a:rPr>
              <a:t>”)</a:t>
            </a:r>
            <a:r>
              <a:rPr lang="en-US" sz="2000" i="1" dirty="0">
                <a:latin typeface="Verdana" charset="0"/>
              </a:rPr>
              <a:t>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8382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1530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Commit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50244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6102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81000" y="2438400"/>
            <a:ext cx="21336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Decode/Rename</a:t>
            </a:r>
            <a:endParaRPr lang="en-US" sz="2000" dirty="0">
              <a:latin typeface="Verdana" charset="0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2272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8368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86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73100" y="3914775"/>
            <a:ext cx="8305800" cy="2422525"/>
            <a:chOff x="673100" y="3914775"/>
            <a:chExt cx="8305800" cy="2422525"/>
          </a:xfrm>
        </p:grpSpPr>
        <p:sp>
          <p:nvSpPr>
            <p:cNvPr id="1843203" name="Text Box 3"/>
            <p:cNvSpPr txBox="1">
              <a:spLocks noChangeArrowheads="1"/>
            </p:cNvSpPr>
            <p:nvPr/>
          </p:nvSpPr>
          <p:spPr bwMode="auto">
            <a:xfrm>
              <a:off x="673100" y="3914775"/>
              <a:ext cx="8305800" cy="16160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Instructions fetched and decoded into instruction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reorder buffer in-order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Execution is out-of-order (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  <a:sym typeface="Symbol" charset="2"/>
                </a:rPr>
                <a:t>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out-of-order completion)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Commit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(write-back to architectural state, i.e.,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regfile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memory, is in-order</a:t>
              </a:r>
            </a:p>
          </p:txBody>
        </p:sp>
        <p:sp>
          <p:nvSpPr>
            <p:cNvPr id="1843204" name="Text Box 4"/>
            <p:cNvSpPr txBox="1">
              <a:spLocks noChangeArrowheads="1"/>
            </p:cNvSpPr>
            <p:nvPr/>
          </p:nvSpPr>
          <p:spPr bwMode="auto">
            <a:xfrm>
              <a:off x="787400" y="5629275"/>
              <a:ext cx="7848600" cy="708025"/>
            </a:xfrm>
            <a:prstGeom prst="rect">
              <a:avLst/>
            </a:prstGeom>
            <a:noFill/>
            <a:ln w="63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latin typeface="Verdana" charset="0"/>
                </a:rPr>
                <a:t>Temporary storage needed to hold results before commit             (shadow registers and store buffers)</a:t>
              </a:r>
            </a:p>
          </p:txBody>
        </p:sp>
      </p:grp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Exception?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76925" cy="1511300"/>
            <a:chOff x="685800" y="2149475"/>
            <a:chExt cx="5876925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93950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Inject handler PC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228600"/>
            <a:ext cx="79375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Extensions for Precise Exceptions</a:t>
            </a:r>
          </a:p>
        </p:txBody>
      </p:sp>
      <p:sp>
        <p:nvSpPr>
          <p:cNvPr id="1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A4E0-5BD1-8B43-910D-8A17116EBE4C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3835400" y="4013200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Reorder buffer</a:t>
            </a:r>
          </a:p>
        </p:txBody>
      </p:sp>
      <p:sp>
        <p:nvSpPr>
          <p:cNvPr id="1845252" name="Line 4"/>
          <p:cNvSpPr>
            <a:spLocks noChangeShapeType="1"/>
          </p:cNvSpPr>
          <p:nvPr/>
        </p:nvSpPr>
        <p:spPr bwMode="auto">
          <a:xfrm>
            <a:off x="1320800" y="18415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3" name="Line 5"/>
          <p:cNvSpPr>
            <a:spLocks noChangeShapeType="1"/>
          </p:cNvSpPr>
          <p:nvPr/>
        </p:nvSpPr>
        <p:spPr bwMode="auto">
          <a:xfrm>
            <a:off x="1320800" y="31369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0" y="2611438"/>
            <a:ext cx="2351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315913" y="1689100"/>
            <a:ext cx="1131887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2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 to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195263" y="3006725"/>
            <a:ext cx="13081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available</a:t>
            </a:r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558800" y="4597400"/>
            <a:ext cx="8318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add &lt;pd, dest, data, cause&gt; fields in the instruction template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commit instructions to reg file and memory in program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order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buffers can be maintained circularly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exception, clear reorder buffer by resetting 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(stores must wait for commit before updating memory)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845258" name="Rectangle 10"/>
          <p:cNvSpPr>
            <a:spLocks noChangeArrowheads="1"/>
          </p:cNvSpPr>
          <p:nvPr/>
        </p:nvSpPr>
        <p:spPr bwMode="auto">
          <a:xfrm>
            <a:off x="1689100" y="927100"/>
            <a:ext cx="73374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Inst#  use  exec   op    p1     src1  p2  src2     pd  dest     data  cause</a:t>
            </a:r>
          </a:p>
        </p:txBody>
      </p:sp>
      <p:grpSp>
        <p:nvGrpSpPr>
          <p:cNvPr id="1845259" name="Group 11"/>
          <p:cNvGrpSpPr>
            <a:grpSpLocks/>
          </p:cNvGrpSpPr>
          <p:nvPr/>
        </p:nvGrpSpPr>
        <p:grpSpPr bwMode="auto">
          <a:xfrm>
            <a:off x="1778000" y="1231900"/>
            <a:ext cx="7162800" cy="2743200"/>
            <a:chOff x="1120" y="952"/>
            <a:chExt cx="4512" cy="1728"/>
          </a:xfrm>
        </p:grpSpPr>
        <p:sp>
          <p:nvSpPr>
            <p:cNvPr id="1845260" name="Rectangle 12" descr="Dark upward diagonal"/>
            <p:cNvSpPr>
              <a:spLocks noChangeArrowheads="1"/>
            </p:cNvSpPr>
            <p:nvPr/>
          </p:nvSpPr>
          <p:spPr bwMode="auto">
            <a:xfrm>
              <a:off x="4136" y="960"/>
              <a:ext cx="1488" cy="171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5261" name="Group 13"/>
            <p:cNvGrpSpPr>
              <a:grpSpLocks/>
            </p:cNvGrpSpPr>
            <p:nvPr/>
          </p:nvGrpSpPr>
          <p:grpSpPr bwMode="auto">
            <a:xfrm>
              <a:off x="1120" y="952"/>
              <a:ext cx="4512" cy="1728"/>
              <a:chOff x="1120" y="952"/>
              <a:chExt cx="4512" cy="1728"/>
            </a:xfrm>
          </p:grpSpPr>
          <p:sp>
            <p:nvSpPr>
              <p:cNvPr id="1845262" name="Rectangle 14"/>
              <p:cNvSpPr>
                <a:spLocks noChangeArrowheads="1"/>
              </p:cNvSpPr>
              <p:nvPr/>
            </p:nvSpPr>
            <p:spPr bwMode="auto">
              <a:xfrm>
                <a:off x="1120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3" name="Rectangle 15"/>
              <p:cNvSpPr>
                <a:spLocks noChangeArrowheads="1"/>
              </p:cNvSpPr>
              <p:nvPr/>
            </p:nvSpPr>
            <p:spPr bwMode="auto">
              <a:xfrm>
                <a:off x="1552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4" name="Rectangle 16"/>
              <p:cNvSpPr>
                <a:spLocks noChangeArrowheads="1"/>
              </p:cNvSpPr>
              <p:nvPr/>
            </p:nvSpPr>
            <p:spPr bwMode="auto">
              <a:xfrm>
                <a:off x="1840" y="95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5" name="Rectangle 17"/>
              <p:cNvSpPr>
                <a:spLocks noChangeArrowheads="1"/>
              </p:cNvSpPr>
              <p:nvPr/>
            </p:nvSpPr>
            <p:spPr bwMode="auto">
              <a:xfrm>
                <a:off x="217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6" name="Rectangle 18"/>
              <p:cNvSpPr>
                <a:spLocks noChangeArrowheads="1"/>
              </p:cNvSpPr>
              <p:nvPr/>
            </p:nvSpPr>
            <p:spPr bwMode="auto">
              <a:xfrm>
                <a:off x="2608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7" name="Rectangle 19"/>
              <p:cNvSpPr>
                <a:spLocks noChangeArrowheads="1"/>
              </p:cNvSpPr>
              <p:nvPr/>
            </p:nvSpPr>
            <p:spPr bwMode="auto">
              <a:xfrm>
                <a:off x="2800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8" name="Rectangle 20"/>
              <p:cNvSpPr>
                <a:spLocks noChangeArrowheads="1"/>
              </p:cNvSpPr>
              <p:nvPr/>
            </p:nvSpPr>
            <p:spPr bwMode="auto">
              <a:xfrm>
                <a:off x="3376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9" name="Rectangle 21"/>
              <p:cNvSpPr>
                <a:spLocks noChangeArrowheads="1"/>
              </p:cNvSpPr>
              <p:nvPr/>
            </p:nvSpPr>
            <p:spPr bwMode="auto">
              <a:xfrm>
                <a:off x="35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0" name="Rectangle 2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1" name="Rectangle 2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2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3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4" name="Rectangle 26"/>
              <p:cNvSpPr>
                <a:spLocks noChangeArrowheads="1"/>
              </p:cNvSpPr>
              <p:nvPr/>
            </p:nvSpPr>
            <p:spPr bwMode="auto">
              <a:xfrm>
                <a:off x="1120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5" name="Rectangle 27"/>
              <p:cNvSpPr>
                <a:spLocks noChangeArrowheads="1"/>
              </p:cNvSpPr>
              <p:nvPr/>
            </p:nvSpPr>
            <p:spPr bwMode="auto">
              <a:xfrm>
                <a:off x="1552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6" name="Rectangle 28"/>
              <p:cNvSpPr>
                <a:spLocks noChangeArrowheads="1"/>
              </p:cNvSpPr>
              <p:nvPr/>
            </p:nvSpPr>
            <p:spPr bwMode="auto">
              <a:xfrm>
                <a:off x="1840" y="109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7" name="Rectangle 29"/>
              <p:cNvSpPr>
                <a:spLocks noChangeArrowheads="1"/>
              </p:cNvSpPr>
              <p:nvPr/>
            </p:nvSpPr>
            <p:spPr bwMode="auto">
              <a:xfrm>
                <a:off x="217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8" name="Rectangle 30"/>
              <p:cNvSpPr>
                <a:spLocks noChangeArrowheads="1"/>
              </p:cNvSpPr>
              <p:nvPr/>
            </p:nvSpPr>
            <p:spPr bwMode="auto">
              <a:xfrm>
                <a:off x="2608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9" name="Rectangle 31"/>
              <p:cNvSpPr>
                <a:spLocks noChangeArrowheads="1"/>
              </p:cNvSpPr>
              <p:nvPr/>
            </p:nvSpPr>
            <p:spPr bwMode="auto">
              <a:xfrm>
                <a:off x="2800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0" name="Rectangle 32"/>
              <p:cNvSpPr>
                <a:spLocks noChangeArrowheads="1"/>
              </p:cNvSpPr>
              <p:nvPr/>
            </p:nvSpPr>
            <p:spPr bwMode="auto">
              <a:xfrm>
                <a:off x="3376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1" name="Rectangle 33"/>
              <p:cNvSpPr>
                <a:spLocks noChangeArrowheads="1"/>
              </p:cNvSpPr>
              <p:nvPr/>
            </p:nvSpPr>
            <p:spPr bwMode="auto">
              <a:xfrm>
                <a:off x="35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2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3" name="Rectangle 3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4" name="Rectangle 3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5" name="Rectangle 3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6" name="Rectangle 38"/>
              <p:cNvSpPr>
                <a:spLocks noChangeArrowheads="1"/>
              </p:cNvSpPr>
              <p:nvPr/>
            </p:nvSpPr>
            <p:spPr bwMode="auto">
              <a:xfrm>
                <a:off x="1120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7" name="Rectangle 39"/>
              <p:cNvSpPr>
                <a:spLocks noChangeArrowheads="1"/>
              </p:cNvSpPr>
              <p:nvPr/>
            </p:nvSpPr>
            <p:spPr bwMode="auto">
              <a:xfrm>
                <a:off x="1552" y="124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8" name="Rectangle 40"/>
              <p:cNvSpPr>
                <a:spLocks noChangeArrowheads="1"/>
              </p:cNvSpPr>
              <p:nvPr/>
            </p:nvSpPr>
            <p:spPr bwMode="auto">
              <a:xfrm>
                <a:off x="1840" y="124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9" name="Rectangle 41"/>
              <p:cNvSpPr>
                <a:spLocks noChangeArrowheads="1"/>
              </p:cNvSpPr>
              <p:nvPr/>
            </p:nvSpPr>
            <p:spPr bwMode="auto">
              <a:xfrm>
                <a:off x="2176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0" name="Rectangle 42"/>
              <p:cNvSpPr>
                <a:spLocks noChangeArrowheads="1"/>
              </p:cNvSpPr>
              <p:nvPr/>
            </p:nvSpPr>
            <p:spPr bwMode="auto">
              <a:xfrm>
                <a:off x="2608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1" name="Rectangle 43"/>
              <p:cNvSpPr>
                <a:spLocks noChangeArrowheads="1"/>
              </p:cNvSpPr>
              <p:nvPr/>
            </p:nvSpPr>
            <p:spPr bwMode="auto">
              <a:xfrm>
                <a:off x="2800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2" name="Rectangle 44"/>
              <p:cNvSpPr>
                <a:spLocks noChangeArrowheads="1"/>
              </p:cNvSpPr>
              <p:nvPr/>
            </p:nvSpPr>
            <p:spPr bwMode="auto">
              <a:xfrm>
                <a:off x="3376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3" name="Rectangle 45"/>
              <p:cNvSpPr>
                <a:spLocks noChangeArrowheads="1"/>
              </p:cNvSpPr>
              <p:nvPr/>
            </p:nvSpPr>
            <p:spPr bwMode="auto">
              <a:xfrm>
                <a:off x="3568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4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24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5" name="Rectangle 4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24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6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24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7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24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8" name="Rectangle 50"/>
              <p:cNvSpPr>
                <a:spLocks noChangeArrowheads="1"/>
              </p:cNvSpPr>
              <p:nvPr/>
            </p:nvSpPr>
            <p:spPr bwMode="auto">
              <a:xfrm>
                <a:off x="1120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9" name="Rectangle 51"/>
              <p:cNvSpPr>
                <a:spLocks noChangeArrowheads="1"/>
              </p:cNvSpPr>
              <p:nvPr/>
            </p:nvSpPr>
            <p:spPr bwMode="auto">
              <a:xfrm>
                <a:off x="1552" y="138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0" name="Rectangle 52"/>
              <p:cNvSpPr>
                <a:spLocks noChangeArrowheads="1"/>
              </p:cNvSpPr>
              <p:nvPr/>
            </p:nvSpPr>
            <p:spPr bwMode="auto">
              <a:xfrm>
                <a:off x="1840" y="1384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1" name="Rectangle 53"/>
              <p:cNvSpPr>
                <a:spLocks noChangeArrowheads="1"/>
              </p:cNvSpPr>
              <p:nvPr/>
            </p:nvSpPr>
            <p:spPr bwMode="auto">
              <a:xfrm>
                <a:off x="2176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2" name="Rectangle 54"/>
              <p:cNvSpPr>
                <a:spLocks noChangeArrowheads="1"/>
              </p:cNvSpPr>
              <p:nvPr/>
            </p:nvSpPr>
            <p:spPr bwMode="auto">
              <a:xfrm>
                <a:off x="2608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3" name="Rectangle 55"/>
              <p:cNvSpPr>
                <a:spLocks noChangeArrowheads="1"/>
              </p:cNvSpPr>
              <p:nvPr/>
            </p:nvSpPr>
            <p:spPr bwMode="auto">
              <a:xfrm>
                <a:off x="2800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4" name="Rectangle 56"/>
              <p:cNvSpPr>
                <a:spLocks noChangeArrowheads="1"/>
              </p:cNvSpPr>
              <p:nvPr/>
            </p:nvSpPr>
            <p:spPr bwMode="auto">
              <a:xfrm>
                <a:off x="3376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5" name="Rectangle 57"/>
              <p:cNvSpPr>
                <a:spLocks noChangeArrowheads="1"/>
              </p:cNvSpPr>
              <p:nvPr/>
            </p:nvSpPr>
            <p:spPr bwMode="auto">
              <a:xfrm>
                <a:off x="3568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6" name="Rectangle 5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38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7" name="Rectangle 5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38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8" name="Rectangle 6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38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9" name="Rectangle 6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38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0" name="Rectangle 62"/>
              <p:cNvSpPr>
                <a:spLocks noChangeArrowheads="1"/>
              </p:cNvSpPr>
              <p:nvPr/>
            </p:nvSpPr>
            <p:spPr bwMode="auto">
              <a:xfrm>
                <a:off x="1120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1" name="Rectangle 63"/>
              <p:cNvSpPr>
                <a:spLocks noChangeArrowheads="1"/>
              </p:cNvSpPr>
              <p:nvPr/>
            </p:nvSpPr>
            <p:spPr bwMode="auto">
              <a:xfrm>
                <a:off x="1552" y="1528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2" name="Rectangle 64"/>
              <p:cNvSpPr>
                <a:spLocks noChangeArrowheads="1"/>
              </p:cNvSpPr>
              <p:nvPr/>
            </p:nvSpPr>
            <p:spPr bwMode="auto">
              <a:xfrm>
                <a:off x="1840" y="1528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3" name="Rectangle 65"/>
              <p:cNvSpPr>
                <a:spLocks noChangeArrowheads="1"/>
              </p:cNvSpPr>
              <p:nvPr/>
            </p:nvSpPr>
            <p:spPr bwMode="auto">
              <a:xfrm>
                <a:off x="2176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4" name="Rectangle 66"/>
              <p:cNvSpPr>
                <a:spLocks noChangeArrowheads="1"/>
              </p:cNvSpPr>
              <p:nvPr/>
            </p:nvSpPr>
            <p:spPr bwMode="auto">
              <a:xfrm>
                <a:off x="2608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5" name="Rectangle 67"/>
              <p:cNvSpPr>
                <a:spLocks noChangeArrowheads="1"/>
              </p:cNvSpPr>
              <p:nvPr/>
            </p:nvSpPr>
            <p:spPr bwMode="auto">
              <a:xfrm>
                <a:off x="2800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6" name="Rectangle 68"/>
              <p:cNvSpPr>
                <a:spLocks noChangeArrowheads="1"/>
              </p:cNvSpPr>
              <p:nvPr/>
            </p:nvSpPr>
            <p:spPr bwMode="auto">
              <a:xfrm>
                <a:off x="3376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7" name="Rectangle 69"/>
              <p:cNvSpPr>
                <a:spLocks noChangeArrowheads="1"/>
              </p:cNvSpPr>
              <p:nvPr/>
            </p:nvSpPr>
            <p:spPr bwMode="auto">
              <a:xfrm>
                <a:off x="3568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8" name="Rectangle 7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52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9" name="Rectangle 7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52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0" name="Rectangle 7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52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1" name="Rectangle 7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52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2" name="Rectangle 74"/>
              <p:cNvSpPr>
                <a:spLocks noChangeArrowheads="1"/>
              </p:cNvSpPr>
              <p:nvPr/>
            </p:nvSpPr>
            <p:spPr bwMode="auto">
              <a:xfrm>
                <a:off x="1120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3" name="Rectangle 75"/>
              <p:cNvSpPr>
                <a:spLocks noChangeArrowheads="1"/>
              </p:cNvSpPr>
              <p:nvPr/>
            </p:nvSpPr>
            <p:spPr bwMode="auto">
              <a:xfrm>
                <a:off x="1552" y="167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4" name="Rectangle 76"/>
              <p:cNvSpPr>
                <a:spLocks noChangeArrowheads="1"/>
              </p:cNvSpPr>
              <p:nvPr/>
            </p:nvSpPr>
            <p:spPr bwMode="auto">
              <a:xfrm>
                <a:off x="1840" y="1672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5" name="Rectangle 77"/>
              <p:cNvSpPr>
                <a:spLocks noChangeArrowheads="1"/>
              </p:cNvSpPr>
              <p:nvPr/>
            </p:nvSpPr>
            <p:spPr bwMode="auto">
              <a:xfrm>
                <a:off x="2176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6" name="Rectangle 78"/>
              <p:cNvSpPr>
                <a:spLocks noChangeArrowheads="1"/>
              </p:cNvSpPr>
              <p:nvPr/>
            </p:nvSpPr>
            <p:spPr bwMode="auto">
              <a:xfrm>
                <a:off x="2608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7" name="Rectangle 79"/>
              <p:cNvSpPr>
                <a:spLocks noChangeArrowheads="1"/>
              </p:cNvSpPr>
              <p:nvPr/>
            </p:nvSpPr>
            <p:spPr bwMode="auto">
              <a:xfrm>
                <a:off x="2800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8" name="Rectangle 80"/>
              <p:cNvSpPr>
                <a:spLocks noChangeArrowheads="1"/>
              </p:cNvSpPr>
              <p:nvPr/>
            </p:nvSpPr>
            <p:spPr bwMode="auto">
              <a:xfrm>
                <a:off x="3376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9" name="Rectangle 81"/>
              <p:cNvSpPr>
                <a:spLocks noChangeArrowheads="1"/>
              </p:cNvSpPr>
              <p:nvPr/>
            </p:nvSpPr>
            <p:spPr bwMode="auto">
              <a:xfrm>
                <a:off x="3568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0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67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1" name="Rectangle 8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67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2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67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3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67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4" name="Rectangle 86"/>
              <p:cNvSpPr>
                <a:spLocks noChangeArrowheads="1"/>
              </p:cNvSpPr>
              <p:nvPr/>
            </p:nvSpPr>
            <p:spPr bwMode="auto">
              <a:xfrm>
                <a:off x="1120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5" name="Rectangle 87"/>
              <p:cNvSpPr>
                <a:spLocks noChangeArrowheads="1"/>
              </p:cNvSpPr>
              <p:nvPr/>
            </p:nvSpPr>
            <p:spPr bwMode="auto">
              <a:xfrm>
                <a:off x="1552" y="1816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6" name="Rectangle 88"/>
              <p:cNvSpPr>
                <a:spLocks noChangeArrowheads="1"/>
              </p:cNvSpPr>
              <p:nvPr/>
            </p:nvSpPr>
            <p:spPr bwMode="auto">
              <a:xfrm>
                <a:off x="1840" y="1816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7" name="Rectangle 89"/>
              <p:cNvSpPr>
                <a:spLocks noChangeArrowheads="1"/>
              </p:cNvSpPr>
              <p:nvPr/>
            </p:nvSpPr>
            <p:spPr bwMode="auto">
              <a:xfrm>
                <a:off x="2176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8" name="Rectangle 90"/>
              <p:cNvSpPr>
                <a:spLocks noChangeArrowheads="1"/>
              </p:cNvSpPr>
              <p:nvPr/>
            </p:nvSpPr>
            <p:spPr bwMode="auto">
              <a:xfrm>
                <a:off x="2608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9" name="Rectangle 91"/>
              <p:cNvSpPr>
                <a:spLocks noChangeArrowheads="1"/>
              </p:cNvSpPr>
              <p:nvPr/>
            </p:nvSpPr>
            <p:spPr bwMode="auto">
              <a:xfrm>
                <a:off x="2800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0" name="Rectangle 92"/>
              <p:cNvSpPr>
                <a:spLocks noChangeArrowheads="1"/>
              </p:cNvSpPr>
              <p:nvPr/>
            </p:nvSpPr>
            <p:spPr bwMode="auto">
              <a:xfrm>
                <a:off x="3376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1" name="Rectangle 93"/>
              <p:cNvSpPr>
                <a:spLocks noChangeArrowheads="1"/>
              </p:cNvSpPr>
              <p:nvPr/>
            </p:nvSpPr>
            <p:spPr bwMode="auto">
              <a:xfrm>
                <a:off x="3568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2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81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3" name="Rectangle 9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81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4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81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5" name="Rectangle 9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81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6" name="Rectangle 98"/>
              <p:cNvSpPr>
                <a:spLocks noChangeArrowheads="1"/>
              </p:cNvSpPr>
              <p:nvPr/>
            </p:nvSpPr>
            <p:spPr bwMode="auto">
              <a:xfrm>
                <a:off x="1120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7" name="Rectangle 99"/>
              <p:cNvSpPr>
                <a:spLocks noChangeArrowheads="1"/>
              </p:cNvSpPr>
              <p:nvPr/>
            </p:nvSpPr>
            <p:spPr bwMode="auto">
              <a:xfrm>
                <a:off x="1552" y="196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8" name="Rectangle 100"/>
              <p:cNvSpPr>
                <a:spLocks noChangeArrowheads="1"/>
              </p:cNvSpPr>
              <p:nvPr/>
            </p:nvSpPr>
            <p:spPr bwMode="auto">
              <a:xfrm>
                <a:off x="1840" y="196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9" name="Rectangle 101"/>
              <p:cNvSpPr>
                <a:spLocks noChangeArrowheads="1"/>
              </p:cNvSpPr>
              <p:nvPr/>
            </p:nvSpPr>
            <p:spPr bwMode="auto">
              <a:xfrm>
                <a:off x="2176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0" name="Rectangle 102"/>
              <p:cNvSpPr>
                <a:spLocks noChangeArrowheads="1"/>
              </p:cNvSpPr>
              <p:nvPr/>
            </p:nvSpPr>
            <p:spPr bwMode="auto">
              <a:xfrm>
                <a:off x="2608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1" name="Rectangle 103"/>
              <p:cNvSpPr>
                <a:spLocks noChangeArrowheads="1"/>
              </p:cNvSpPr>
              <p:nvPr/>
            </p:nvSpPr>
            <p:spPr bwMode="auto">
              <a:xfrm>
                <a:off x="2800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2" name="Rectangle 104"/>
              <p:cNvSpPr>
                <a:spLocks noChangeArrowheads="1"/>
              </p:cNvSpPr>
              <p:nvPr/>
            </p:nvSpPr>
            <p:spPr bwMode="auto">
              <a:xfrm>
                <a:off x="3376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3" name="Rectangle 105"/>
              <p:cNvSpPr>
                <a:spLocks noChangeArrowheads="1"/>
              </p:cNvSpPr>
              <p:nvPr/>
            </p:nvSpPr>
            <p:spPr bwMode="auto">
              <a:xfrm>
                <a:off x="3568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4" name="Rectangle 10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96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5" name="Rectangle 10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96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6" name="Rectangle 10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96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7" name="Rectangle 10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96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8" name="Rectangle 110"/>
              <p:cNvSpPr>
                <a:spLocks noChangeArrowheads="1"/>
              </p:cNvSpPr>
              <p:nvPr/>
            </p:nvSpPr>
            <p:spPr bwMode="auto">
              <a:xfrm>
                <a:off x="1120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9" name="Rectangle 111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0" name="Rectangle 112"/>
              <p:cNvSpPr>
                <a:spLocks noChangeArrowheads="1"/>
              </p:cNvSpPr>
              <p:nvPr/>
            </p:nvSpPr>
            <p:spPr bwMode="auto">
              <a:xfrm>
                <a:off x="1840" y="2104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1" name="Rectangle 113"/>
              <p:cNvSpPr>
                <a:spLocks noChangeArrowheads="1"/>
              </p:cNvSpPr>
              <p:nvPr/>
            </p:nvSpPr>
            <p:spPr bwMode="auto">
              <a:xfrm>
                <a:off x="217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2" name="Rectangle 114"/>
              <p:cNvSpPr>
                <a:spLocks noChangeArrowheads="1"/>
              </p:cNvSpPr>
              <p:nvPr/>
            </p:nvSpPr>
            <p:spPr bwMode="auto">
              <a:xfrm>
                <a:off x="2608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3" name="Rectangle 115"/>
              <p:cNvSpPr>
                <a:spLocks noChangeArrowheads="1"/>
              </p:cNvSpPr>
              <p:nvPr/>
            </p:nvSpPr>
            <p:spPr bwMode="auto">
              <a:xfrm>
                <a:off x="2800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4" name="Rectangle 116"/>
              <p:cNvSpPr>
                <a:spLocks noChangeArrowheads="1"/>
              </p:cNvSpPr>
              <p:nvPr/>
            </p:nvSpPr>
            <p:spPr bwMode="auto">
              <a:xfrm>
                <a:off x="3376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5" name="Rectangle 117"/>
              <p:cNvSpPr>
                <a:spLocks noChangeArrowheads="1"/>
              </p:cNvSpPr>
              <p:nvPr/>
            </p:nvSpPr>
            <p:spPr bwMode="auto">
              <a:xfrm>
                <a:off x="35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6" name="Rectangle 11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7" name="Rectangle 11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8" name="Rectangle 12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9" name="Rectangle 12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0" name="Rectangle 122"/>
              <p:cNvSpPr>
                <a:spLocks noChangeArrowheads="1"/>
              </p:cNvSpPr>
              <p:nvPr/>
            </p:nvSpPr>
            <p:spPr bwMode="auto">
              <a:xfrm>
                <a:off x="1120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1" name="Rectangle 123"/>
              <p:cNvSpPr>
                <a:spLocks noChangeArrowheads="1"/>
              </p:cNvSpPr>
              <p:nvPr/>
            </p:nvSpPr>
            <p:spPr bwMode="auto">
              <a:xfrm>
                <a:off x="1552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2" name="Rectangle 124"/>
              <p:cNvSpPr>
                <a:spLocks noChangeArrowheads="1"/>
              </p:cNvSpPr>
              <p:nvPr/>
            </p:nvSpPr>
            <p:spPr bwMode="auto">
              <a:xfrm>
                <a:off x="1840" y="2248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3" name="Rectangle 125"/>
              <p:cNvSpPr>
                <a:spLocks noChangeArrowheads="1"/>
              </p:cNvSpPr>
              <p:nvPr/>
            </p:nvSpPr>
            <p:spPr bwMode="auto">
              <a:xfrm>
                <a:off x="217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4" name="Rectangle 126"/>
              <p:cNvSpPr>
                <a:spLocks noChangeArrowheads="1"/>
              </p:cNvSpPr>
              <p:nvPr/>
            </p:nvSpPr>
            <p:spPr bwMode="auto">
              <a:xfrm>
                <a:off x="2608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5" name="Rectangle 127"/>
              <p:cNvSpPr>
                <a:spLocks noChangeArrowheads="1"/>
              </p:cNvSpPr>
              <p:nvPr/>
            </p:nvSpPr>
            <p:spPr bwMode="auto">
              <a:xfrm>
                <a:off x="2800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6" name="Rectangle 128"/>
              <p:cNvSpPr>
                <a:spLocks noChangeArrowheads="1"/>
              </p:cNvSpPr>
              <p:nvPr/>
            </p:nvSpPr>
            <p:spPr bwMode="auto">
              <a:xfrm>
                <a:off x="3376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7" name="Rectangle 129"/>
              <p:cNvSpPr>
                <a:spLocks noChangeArrowheads="1"/>
              </p:cNvSpPr>
              <p:nvPr/>
            </p:nvSpPr>
            <p:spPr bwMode="auto">
              <a:xfrm>
                <a:off x="35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8" name="Rectangle 13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9" name="Rectangle 13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0" name="Rectangle 13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1" name="Rectangle 13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2" name="Rectangle 134"/>
              <p:cNvSpPr>
                <a:spLocks noChangeArrowheads="1"/>
              </p:cNvSpPr>
              <p:nvPr/>
            </p:nvSpPr>
            <p:spPr bwMode="auto">
              <a:xfrm>
                <a:off x="1120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3" name="Rectangle 135"/>
              <p:cNvSpPr>
                <a:spLocks noChangeArrowheads="1"/>
              </p:cNvSpPr>
              <p:nvPr/>
            </p:nvSpPr>
            <p:spPr bwMode="auto">
              <a:xfrm>
                <a:off x="1552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4" name="Rectangle 136"/>
              <p:cNvSpPr>
                <a:spLocks noChangeArrowheads="1"/>
              </p:cNvSpPr>
              <p:nvPr/>
            </p:nvSpPr>
            <p:spPr bwMode="auto">
              <a:xfrm>
                <a:off x="1840" y="239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5" name="Rectangle 137"/>
              <p:cNvSpPr>
                <a:spLocks noChangeArrowheads="1"/>
              </p:cNvSpPr>
              <p:nvPr/>
            </p:nvSpPr>
            <p:spPr bwMode="auto">
              <a:xfrm>
                <a:off x="217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6" name="Rectangle 138"/>
              <p:cNvSpPr>
                <a:spLocks noChangeArrowheads="1"/>
              </p:cNvSpPr>
              <p:nvPr/>
            </p:nvSpPr>
            <p:spPr bwMode="auto">
              <a:xfrm>
                <a:off x="2608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7" name="Rectangle 139"/>
              <p:cNvSpPr>
                <a:spLocks noChangeArrowheads="1"/>
              </p:cNvSpPr>
              <p:nvPr/>
            </p:nvSpPr>
            <p:spPr bwMode="auto">
              <a:xfrm>
                <a:off x="2800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8" name="Rectangle 140"/>
              <p:cNvSpPr>
                <a:spLocks noChangeArrowheads="1"/>
              </p:cNvSpPr>
              <p:nvPr/>
            </p:nvSpPr>
            <p:spPr bwMode="auto">
              <a:xfrm>
                <a:off x="3376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9" name="Rectangle 141"/>
              <p:cNvSpPr>
                <a:spLocks noChangeArrowheads="1"/>
              </p:cNvSpPr>
              <p:nvPr/>
            </p:nvSpPr>
            <p:spPr bwMode="auto">
              <a:xfrm>
                <a:off x="35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0" name="Rectangle 14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1" name="Rectangle 14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2" name="Rectangle 14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3" name="Rectangle 14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4" name="Rectangle 146"/>
              <p:cNvSpPr>
                <a:spLocks noChangeArrowheads="1"/>
              </p:cNvSpPr>
              <p:nvPr/>
            </p:nvSpPr>
            <p:spPr bwMode="auto">
              <a:xfrm>
                <a:off x="1120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5" name="Rectangle 147"/>
              <p:cNvSpPr>
                <a:spLocks noChangeArrowheads="1"/>
              </p:cNvSpPr>
              <p:nvPr/>
            </p:nvSpPr>
            <p:spPr bwMode="auto">
              <a:xfrm>
                <a:off x="1552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6" name="Rectangle 148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7" name="Rectangle 149"/>
              <p:cNvSpPr>
                <a:spLocks noChangeArrowheads="1"/>
              </p:cNvSpPr>
              <p:nvPr/>
            </p:nvSpPr>
            <p:spPr bwMode="auto">
              <a:xfrm>
                <a:off x="217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8" name="Rectangle 150"/>
              <p:cNvSpPr>
                <a:spLocks noChangeArrowheads="1"/>
              </p:cNvSpPr>
              <p:nvPr/>
            </p:nvSpPr>
            <p:spPr bwMode="auto">
              <a:xfrm>
                <a:off x="2608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9" name="Rectangle 151"/>
              <p:cNvSpPr>
                <a:spLocks noChangeArrowheads="1"/>
              </p:cNvSpPr>
              <p:nvPr/>
            </p:nvSpPr>
            <p:spPr bwMode="auto">
              <a:xfrm>
                <a:off x="2800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0" name="Rectangle 152"/>
              <p:cNvSpPr>
                <a:spLocks noChangeArrowheads="1"/>
              </p:cNvSpPr>
              <p:nvPr/>
            </p:nvSpPr>
            <p:spPr bwMode="auto">
              <a:xfrm>
                <a:off x="3376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1" name="Rectangle 153"/>
              <p:cNvSpPr>
                <a:spLocks noChangeArrowheads="1"/>
              </p:cNvSpPr>
              <p:nvPr/>
            </p:nvSpPr>
            <p:spPr bwMode="auto">
              <a:xfrm>
                <a:off x="35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2" name="Rectangle 15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3" name="Rectangle 15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4" name="Rectangle 15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5" name="Rectangle 15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Rollback and Renaming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744-9E9C-4D4E-B3F4-587D886D75CA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7299" name="Rectangle 3"/>
          <p:cNvSpPr>
            <a:spLocks noChangeArrowheads="1"/>
          </p:cNvSpPr>
          <p:nvPr/>
        </p:nvSpPr>
        <p:spPr bwMode="auto">
          <a:xfrm>
            <a:off x="496888" y="5176838"/>
            <a:ext cx="79978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Register file does not contain renaming tags any more.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 does the decode stage find the tag of a source register?</a:t>
            </a:r>
          </a:p>
        </p:txBody>
      </p:sp>
      <p:sp>
        <p:nvSpPr>
          <p:cNvPr id="1847300" name="Text Box 4"/>
          <p:cNvSpPr txBox="1">
            <a:spLocks noChangeArrowheads="1"/>
          </p:cNvSpPr>
          <p:nvPr/>
        </p:nvSpPr>
        <p:spPr bwMode="auto">
          <a:xfrm>
            <a:off x="2730500" y="5797550"/>
            <a:ext cx="5753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Search the “dest” field in the reorder buffer</a:t>
            </a:r>
          </a:p>
        </p:txBody>
      </p:sp>
      <p:sp>
        <p:nvSpPr>
          <p:cNvPr id="1847301" name="Text Box 5"/>
          <p:cNvSpPr txBox="1">
            <a:spLocks noChangeArrowheads="1"/>
          </p:cNvSpPr>
          <p:nvPr/>
        </p:nvSpPr>
        <p:spPr bwMode="auto">
          <a:xfrm>
            <a:off x="187325" y="9017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(now holds only committed state)</a:t>
            </a:r>
          </a:p>
        </p:txBody>
      </p:sp>
      <p:grpSp>
        <p:nvGrpSpPr>
          <p:cNvPr id="1847302" name="Group 6"/>
          <p:cNvGrpSpPr>
            <a:grpSpLocks/>
          </p:cNvGrpSpPr>
          <p:nvPr/>
        </p:nvGrpSpPr>
        <p:grpSpPr bwMode="auto">
          <a:xfrm>
            <a:off x="87313" y="1781175"/>
            <a:ext cx="8831262" cy="3416300"/>
            <a:chOff x="55" y="1406"/>
            <a:chExt cx="5563" cy="2152"/>
          </a:xfrm>
        </p:grpSpPr>
        <p:sp>
          <p:nvSpPr>
            <p:cNvPr id="1847303" name="Rectangle 7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7304" name="Rectangle 8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5" name="Rectangle 9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6" name="Rectangle 10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7" name="Rectangle 11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8" name="Rectangle 12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9" name="Line 13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10" name="Group 14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7311" name="Freeform 15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2" name="Freeform 16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3" name="Freeform 17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4" name="Freeform 18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15" name="Line 19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6" name="Line 20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7" name="Line 21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8" name="Line 22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9" name="Line 23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0" name="Line 24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1" name="Line 25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2" name="Line 26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3" name="Line 27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4" name="Line 28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5" name="Line 29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6" name="Freeform 30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7" name="Freeform 31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8" name="Rectangle 32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29" name="Rectangle 33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0" name="Rectangle 34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1" name="Rectangle 35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2" name="Rectangle 36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33" name="Rectangle 37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7334" name="Rectangle 38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7335" name="Group 39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7336" name="Group 40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7337" name="Rectangle 4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8" name="Line 42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9" name="Line 43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0" name="Line 44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1" name="Line 45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2" name="Line 46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3" name="Line 47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4" name="Line 48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5" name="Line 49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6" name="Line 50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7347" name="Rectangle 51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847348" name="Rectangle 52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49" name="Line 53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0" name="Line 54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1" name="Line 55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2" name="Line 56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3" name="Line 57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54" name="Freeform 58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5" name="Freeform 59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6" name="Line 60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7" name="Rectangle 61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7358" name="Line 62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7359" name="Group 63"/>
          <p:cNvGrpSpPr>
            <a:grpSpLocks/>
          </p:cNvGrpSpPr>
          <p:nvPr/>
        </p:nvGrpSpPr>
        <p:grpSpPr bwMode="auto">
          <a:xfrm>
            <a:off x="2781300" y="987425"/>
            <a:ext cx="1098550" cy="896938"/>
            <a:chOff x="4272" y="674"/>
            <a:chExt cx="692" cy="613"/>
          </a:xfrm>
        </p:grpSpPr>
        <p:sp>
          <p:nvSpPr>
            <p:cNvPr id="1847360" name="Rectangle 64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61" name="Group 65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7362" name="Line 66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3" name="Line 67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4" name="Line 68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365" name="Freeform 69"/>
          <p:cNvSpPr>
            <a:spLocks/>
          </p:cNvSpPr>
          <p:nvPr/>
        </p:nvSpPr>
        <p:spPr bwMode="auto">
          <a:xfrm>
            <a:off x="3886200" y="1174750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Table</a:t>
            </a:r>
          </a:p>
        </p:txBody>
      </p:sp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484-E309-724E-967F-CAC1CB438CD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9347" name="Rectangle 3"/>
          <p:cNvSpPr>
            <a:spLocks noChangeArrowheads="1"/>
          </p:cNvSpPr>
          <p:nvPr/>
        </p:nvSpPr>
        <p:spPr bwMode="auto">
          <a:xfrm>
            <a:off x="4905375" y="841375"/>
            <a:ext cx="1600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849348" name="Group 4"/>
          <p:cNvGrpSpPr>
            <a:grpSpLocks/>
          </p:cNvGrpSpPr>
          <p:nvPr/>
        </p:nvGrpSpPr>
        <p:grpSpPr bwMode="auto">
          <a:xfrm>
            <a:off x="0" y="1736725"/>
            <a:ext cx="8918575" cy="3416300"/>
            <a:chOff x="0" y="1406"/>
            <a:chExt cx="5618" cy="2152"/>
          </a:xfrm>
        </p:grpSpPr>
        <p:sp>
          <p:nvSpPr>
            <p:cNvPr id="1849349" name="Rectangle 5"/>
            <p:cNvSpPr>
              <a:spLocks noChangeArrowheads="1"/>
            </p:cNvSpPr>
            <p:nvPr/>
          </p:nvSpPr>
          <p:spPr bwMode="auto">
            <a:xfrm>
              <a:off x="0" y="1818"/>
              <a:ext cx="80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9350" name="Rectangle 6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1" name="Rectangle 7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2" name="Rectangle 8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3" name="Rectangle 9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4" name="Rectangle 10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5" name="Line 11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356" name="Group 12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9357" name="Freeform 13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8" name="Freeform 14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9" name="Freeform 15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60" name="Freeform 16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361" name="Line 17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2" name="Line 18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3" name="Line 19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4" name="Line 20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5" name="Line 21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6" name="Line 22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7" name="Line 23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8" name="Line 24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9" name="Line 25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0" name="Line 26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1" name="Line 27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2" name="Freeform 28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3" name="Freeform 29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4" name="Rectangle 30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5" name="Rectangle 31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6" name="Rectangle 32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7" name="Rectangle 33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8" name="Rectangle 34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9" name="Rectangle 35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9380" name="Rectangle 36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9381" name="Group 37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9382" name="Group 38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9383" name="Rectangle 3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4" name="Line 40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5" name="Line 41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6" name="Line 42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7" name="Line 43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8" name="Line 44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9" name="Line 45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0" name="Line 46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1" name="Line 47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2" name="Line 48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393" name="Rectangle 49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dest     data</a:t>
                </a:r>
              </a:p>
            </p:txBody>
          </p:sp>
          <p:sp>
            <p:nvSpPr>
              <p:cNvPr id="1849394" name="Rectangle 50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5" name="Line 51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6" name="Line 52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7" name="Line 53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8" name="Line 54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9" name="Line 55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00" name="Freeform 56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1" name="Freeform 57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2" name="Line 58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3" name="Rectangle 59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9404" name="Line 60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9405" name="Group 61"/>
          <p:cNvGrpSpPr>
            <a:grpSpLocks/>
          </p:cNvGrpSpPr>
          <p:nvPr/>
        </p:nvGrpSpPr>
        <p:grpSpPr bwMode="auto">
          <a:xfrm>
            <a:off x="6616700" y="790575"/>
            <a:ext cx="1098550" cy="896938"/>
            <a:chOff x="4272" y="674"/>
            <a:chExt cx="692" cy="613"/>
          </a:xfrm>
        </p:grpSpPr>
        <p:sp>
          <p:nvSpPr>
            <p:cNvPr id="1849406" name="Rectangle 62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407" name="Group 63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9408" name="Line 64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09" name="Line 65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0" name="Line 66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9411" name="Rectangle 67"/>
          <p:cNvSpPr>
            <a:spLocks noChangeArrowheads="1"/>
          </p:cNvSpPr>
          <p:nvPr/>
        </p:nvSpPr>
        <p:spPr bwMode="auto">
          <a:xfrm>
            <a:off x="168275" y="892175"/>
            <a:ext cx="13096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849412" name="Rectangle 68"/>
          <p:cNvSpPr>
            <a:spLocks noChangeArrowheads="1"/>
          </p:cNvSpPr>
          <p:nvPr/>
        </p:nvSpPr>
        <p:spPr bwMode="auto">
          <a:xfrm>
            <a:off x="365125" y="5092700"/>
            <a:ext cx="83724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Renaming table is a cache to speed up register name look up. It needs to be cleared after each exception taken.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When else are valid bits cleared? </a:t>
            </a:r>
          </a:p>
        </p:txBody>
      </p:sp>
      <p:sp>
        <p:nvSpPr>
          <p:cNvPr id="1849413" name="Text Box 69"/>
          <p:cNvSpPr txBox="1">
            <a:spLocks noChangeArrowheads="1"/>
          </p:cNvSpPr>
          <p:nvPr/>
        </p:nvSpPr>
        <p:spPr bwMode="auto">
          <a:xfrm>
            <a:off x="5889625" y="5702300"/>
            <a:ext cx="2333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  <p:grpSp>
        <p:nvGrpSpPr>
          <p:cNvPr id="1849414" name="Group 70"/>
          <p:cNvGrpSpPr>
            <a:grpSpLocks/>
          </p:cNvGrpSpPr>
          <p:nvPr/>
        </p:nvGrpSpPr>
        <p:grpSpPr bwMode="auto">
          <a:xfrm>
            <a:off x="1552575" y="762000"/>
            <a:ext cx="2874963" cy="1196975"/>
            <a:chOff x="1098" y="648"/>
            <a:chExt cx="1811" cy="754"/>
          </a:xfrm>
        </p:grpSpPr>
        <p:sp>
          <p:nvSpPr>
            <p:cNvPr id="1849415" name="Rectangle 71"/>
            <p:cNvSpPr>
              <a:spLocks noChangeArrowheads="1"/>
            </p:cNvSpPr>
            <p:nvPr/>
          </p:nvSpPr>
          <p:spPr bwMode="auto">
            <a:xfrm>
              <a:off x="1098" y="666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1 </a:t>
              </a:r>
            </a:p>
          </p:txBody>
        </p:sp>
        <p:grpSp>
          <p:nvGrpSpPr>
            <p:cNvPr id="1849416" name="Group 72"/>
            <p:cNvGrpSpPr>
              <a:grpSpLocks/>
            </p:cNvGrpSpPr>
            <p:nvPr/>
          </p:nvGrpSpPr>
          <p:grpSpPr bwMode="auto">
            <a:xfrm>
              <a:off x="1298" y="690"/>
              <a:ext cx="624" cy="712"/>
              <a:chOff x="1338" y="714"/>
              <a:chExt cx="624" cy="720"/>
            </a:xfrm>
          </p:grpSpPr>
          <p:sp>
            <p:nvSpPr>
              <p:cNvPr id="1849417" name="Rectangle 73"/>
              <p:cNvSpPr>
                <a:spLocks noChangeArrowheads="1"/>
              </p:cNvSpPr>
              <p:nvPr/>
            </p:nvSpPr>
            <p:spPr bwMode="auto">
              <a:xfrm>
                <a:off x="1338" y="762"/>
                <a:ext cx="432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8" name="Rectangle 74"/>
              <p:cNvSpPr>
                <a:spLocks noChangeArrowheads="1"/>
              </p:cNvSpPr>
              <p:nvPr/>
            </p:nvSpPr>
            <p:spPr bwMode="auto">
              <a:xfrm>
                <a:off x="1338" y="714"/>
                <a:ext cx="43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t</a:t>
                </a:r>
                <a:endParaRPr lang="en-US" sz="1800" i="1" baseline="-25000">
                  <a:latin typeface="Verdana" charset="0"/>
                </a:endParaRPr>
              </a:p>
            </p:txBody>
          </p:sp>
          <p:sp>
            <p:nvSpPr>
              <p:cNvPr id="1849419" name="Rectangle 75"/>
              <p:cNvSpPr>
                <a:spLocks noChangeArrowheads="1"/>
              </p:cNvSpPr>
              <p:nvPr/>
            </p:nvSpPr>
            <p:spPr bwMode="auto">
              <a:xfrm>
                <a:off x="1338" y="90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0" name="Rectangle 76"/>
              <p:cNvSpPr>
                <a:spLocks noChangeArrowheads="1"/>
              </p:cNvSpPr>
              <p:nvPr/>
            </p:nvSpPr>
            <p:spPr bwMode="auto">
              <a:xfrm>
                <a:off x="1338" y="129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1" name="Rectangle 77"/>
              <p:cNvSpPr>
                <a:spLocks noChangeArrowheads="1"/>
              </p:cNvSpPr>
              <p:nvPr/>
            </p:nvSpPr>
            <p:spPr bwMode="auto">
              <a:xfrm>
                <a:off x="1770" y="71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v</a:t>
                </a:r>
                <a:endParaRPr lang="en-US" sz="2000" i="1" baseline="-25000">
                  <a:latin typeface="Verdana" charset="0"/>
                </a:endParaRPr>
              </a:p>
            </p:txBody>
          </p:sp>
          <p:sp>
            <p:nvSpPr>
              <p:cNvPr id="1849422" name="Rectangle 78"/>
              <p:cNvSpPr>
                <a:spLocks noChangeArrowheads="1"/>
              </p:cNvSpPr>
              <p:nvPr/>
            </p:nvSpPr>
            <p:spPr bwMode="auto">
              <a:xfrm>
                <a:off x="1770" y="90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3" name="Rectangle 79"/>
              <p:cNvSpPr>
                <a:spLocks noChangeArrowheads="1"/>
              </p:cNvSpPr>
              <p:nvPr/>
            </p:nvSpPr>
            <p:spPr bwMode="auto">
              <a:xfrm>
                <a:off x="1770" y="105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4" name="Rectangle 80"/>
              <p:cNvSpPr>
                <a:spLocks noChangeArrowheads="1"/>
              </p:cNvSpPr>
              <p:nvPr/>
            </p:nvSpPr>
            <p:spPr bwMode="auto">
              <a:xfrm>
                <a:off x="1770" y="129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25" name="Rectangle 81"/>
            <p:cNvSpPr>
              <a:spLocks noChangeArrowheads="1"/>
            </p:cNvSpPr>
            <p:nvPr/>
          </p:nvSpPr>
          <p:spPr bwMode="auto">
            <a:xfrm>
              <a:off x="1098" y="858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2 </a:t>
              </a:r>
            </a:p>
          </p:txBody>
        </p:sp>
        <p:sp>
          <p:nvSpPr>
            <p:cNvPr id="1849426" name="Text Box 82"/>
            <p:cNvSpPr txBox="1">
              <a:spLocks noChangeArrowheads="1"/>
            </p:cNvSpPr>
            <p:nvPr/>
          </p:nvSpPr>
          <p:spPr bwMode="auto">
            <a:xfrm>
              <a:off x="2152" y="648"/>
              <a:ext cx="757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tag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valid bit</a:t>
              </a:r>
            </a:p>
          </p:txBody>
        </p:sp>
        <p:sp>
          <p:nvSpPr>
            <p:cNvPr id="1849427" name="Freeform 83"/>
            <p:cNvSpPr>
              <a:spLocks/>
            </p:cNvSpPr>
            <p:nvPr/>
          </p:nvSpPr>
          <p:spPr bwMode="auto">
            <a:xfrm>
              <a:off x="1624" y="648"/>
              <a:ext cx="52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88" y="0"/>
                </a:cxn>
                <a:cxn ang="0">
                  <a:pos x="528" y="96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100" y="48"/>
                    <a:pt x="200" y="0"/>
                    <a:pt x="288" y="0"/>
                  </a:cubicBezTo>
                  <a:cubicBezTo>
                    <a:pt x="376" y="0"/>
                    <a:pt x="488" y="80"/>
                    <a:pt x="528" y="9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28" name="Line 84"/>
            <p:cNvSpPr>
              <a:spLocks noChangeShapeType="1"/>
            </p:cNvSpPr>
            <p:nvPr/>
          </p:nvSpPr>
          <p:spPr bwMode="auto">
            <a:xfrm>
              <a:off x="1912" y="840"/>
              <a:ext cx="24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9429" name="Freeform 85"/>
          <p:cNvSpPr>
            <a:spLocks/>
          </p:cNvSpPr>
          <p:nvPr/>
        </p:nvSpPr>
        <p:spPr bwMode="auto">
          <a:xfrm>
            <a:off x="7721600" y="11430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1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Control Flow Penalty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60610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i="1">
                <a:latin typeface="Verdana" charset="0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Issue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Func.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Arch.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Result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>
                  <a:latin typeface="Verdana" charset="0"/>
                </a:rPr>
                <a:t>Fetch</a:t>
              </a:r>
            </a:p>
          </p:txBody>
        </p:sp>
      </p:grpSp>
      <p:grpSp>
        <p:nvGrpSpPr>
          <p:cNvPr id="1860632" name="Group 24"/>
          <p:cNvGrpSpPr>
            <a:grpSpLocks/>
          </p:cNvGrpSpPr>
          <p:nvPr/>
        </p:nvGrpSpPr>
        <p:grpSpPr bwMode="auto">
          <a:xfrm>
            <a:off x="4213225" y="1046163"/>
            <a:ext cx="2079625" cy="4637087"/>
            <a:chOff x="2654" y="819"/>
            <a:chExt cx="1310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/>
              <a:ahLst/>
              <a:cxnLst>
                <a:cxn ang="0">
                  <a:pos x="608" y="2765"/>
                </a:cxn>
                <a:cxn ang="0">
                  <a:pos x="466" y="2744"/>
                </a:cxn>
                <a:cxn ang="0">
                  <a:pos x="424" y="2712"/>
                </a:cxn>
                <a:cxn ang="0">
                  <a:pos x="393" y="2707"/>
                </a:cxn>
                <a:cxn ang="0">
                  <a:pos x="351" y="2676"/>
                </a:cxn>
                <a:cxn ang="0">
                  <a:pos x="288" y="2655"/>
                </a:cxn>
                <a:cxn ang="0">
                  <a:pos x="225" y="2602"/>
                </a:cxn>
                <a:cxn ang="0">
                  <a:pos x="173" y="2529"/>
                </a:cxn>
                <a:cxn ang="0">
                  <a:pos x="152" y="2477"/>
                </a:cxn>
                <a:cxn ang="0">
                  <a:pos x="110" y="2456"/>
                </a:cxn>
                <a:cxn ang="0">
                  <a:pos x="58" y="2309"/>
                </a:cxn>
                <a:cxn ang="0">
                  <a:pos x="37" y="2215"/>
                </a:cxn>
                <a:cxn ang="0">
                  <a:pos x="26" y="2152"/>
                </a:cxn>
                <a:cxn ang="0">
                  <a:pos x="16" y="2089"/>
                </a:cxn>
                <a:cxn ang="0">
                  <a:pos x="0" y="1754"/>
                </a:cxn>
                <a:cxn ang="0">
                  <a:pos x="5" y="1073"/>
                </a:cxn>
                <a:cxn ang="0">
                  <a:pos x="84" y="393"/>
                </a:cxn>
                <a:cxn ang="0">
                  <a:pos x="147" y="204"/>
                </a:cxn>
                <a:cxn ang="0">
                  <a:pos x="183" y="183"/>
                </a:cxn>
                <a:cxn ang="0">
                  <a:pos x="225" y="152"/>
                </a:cxn>
                <a:cxn ang="0">
                  <a:pos x="241" y="131"/>
                </a:cxn>
                <a:cxn ang="0">
                  <a:pos x="325" y="68"/>
                </a:cxn>
                <a:cxn ang="0">
                  <a:pos x="513" y="10"/>
                </a:cxn>
                <a:cxn ang="0">
                  <a:pos x="534" y="5"/>
                </a:cxn>
                <a:cxn ang="0">
                  <a:pos x="566" y="0"/>
                </a:cxn>
              </a:cxnLst>
              <a:rect l="0" t="0" r="r" b="b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Branch</a:t>
              </a:r>
              <a:br>
                <a:rPr lang="en-US" sz="1800">
                  <a:latin typeface="Verdana" charset="0"/>
                </a:rPr>
              </a:br>
              <a:r>
                <a:rPr lang="en-US" sz="1800">
                  <a:latin typeface="Verdana" charset="0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365125" y="3459163"/>
            <a:ext cx="3492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 i="1">
                <a:solidFill>
                  <a:srgbClr val="56127A"/>
                </a:solidFill>
                <a:latin typeface="Verdana" charset="0"/>
              </a:rPr>
              <a:t>How much work is lost if pipeline doesn’t follow correct instruction flow</a:t>
            </a:r>
            <a:r>
              <a:rPr lang="en-US" sz="1800"/>
              <a:t>?</a:t>
            </a:r>
          </a:p>
        </p:txBody>
      </p:sp>
      <p:sp>
        <p:nvSpPr>
          <p:cNvPr id="1860639" name="Text Box 31"/>
          <p:cNvSpPr txBox="1">
            <a:spLocks noChangeArrowheads="1"/>
          </p:cNvSpPr>
          <p:nvPr/>
        </p:nvSpPr>
        <p:spPr bwMode="auto">
          <a:xfrm>
            <a:off x="639763" y="4494213"/>
            <a:ext cx="3687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~ Loop length x pipeline 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38" grpId="0"/>
      <p:bldP spid="18606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644525"/>
            <a:ext cx="7162800" cy="546100"/>
          </a:xfrm>
        </p:spPr>
        <p:txBody>
          <a:bodyPr/>
          <a:lstStyle/>
          <a:p>
            <a:r>
              <a:rPr lang="en-US"/>
              <a:t>Mispredict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416925" cy="2362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In-order execution machines:</a:t>
            </a:r>
            <a:endParaRPr lang="en-US" sz="2800"/>
          </a:p>
          <a:p>
            <a:pPr lvl="1"/>
            <a:r>
              <a:rPr lang="en-US" sz="2000"/>
              <a:t>Assume no instruction issued after branch can write-back before branch resolves</a:t>
            </a:r>
          </a:p>
          <a:p>
            <a:pPr lvl="1"/>
            <a:r>
              <a:rPr lang="en-US" sz="2000"/>
              <a:t>Kill all instructions in pipeline behind mispredicted branch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304800" y="4343400"/>
            <a:ext cx="8416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Multiple instructions following branch in program order can complete before branch resolves</a:t>
            </a:r>
          </a:p>
        </p:txBody>
      </p:sp>
      <p:sp>
        <p:nvSpPr>
          <p:cNvPr id="1983493" name="Rectangle 5"/>
          <p:cNvSpPr>
            <a:spLocks noChangeArrowheads="1"/>
          </p:cNvSpPr>
          <p:nvPr/>
        </p:nvSpPr>
        <p:spPr bwMode="auto">
          <a:xfrm>
            <a:off x="304800" y="3657600"/>
            <a:ext cx="8416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Out-of-order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2" grpId="0" autoUpdateAnimBg="0"/>
      <p:bldP spid="19834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2BDE-4507-8744-B3C9-B4A639234605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673100" y="3975100"/>
            <a:ext cx="83058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Instructions fetched and decoded into instruction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reorder buffer in-order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Execution is out-of-order (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out-of-order completion)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Commit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(write-back to architectural state, i.e., regfile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memory, is in-order</a:t>
            </a:r>
          </a:p>
        </p:txBody>
      </p:sp>
      <p:sp>
        <p:nvSpPr>
          <p:cNvPr id="1985540" name="Text Box 4"/>
          <p:cNvSpPr txBox="1">
            <a:spLocks noChangeArrowheads="1"/>
          </p:cNvSpPr>
          <p:nvPr/>
        </p:nvSpPr>
        <p:spPr bwMode="auto">
          <a:xfrm>
            <a:off x="325438" y="5689600"/>
            <a:ext cx="8564562" cy="4032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Temporary storage needed in ROB to hold results before commit</a:t>
            </a:r>
          </a:p>
        </p:txBody>
      </p:sp>
      <p:sp>
        <p:nvSpPr>
          <p:cNvPr id="1985541" name="Rectangle 5"/>
          <p:cNvSpPr>
            <a:spLocks noChangeArrowheads="1"/>
          </p:cNvSpPr>
          <p:nvPr/>
        </p:nvSpPr>
        <p:spPr bwMode="auto">
          <a:xfrm>
            <a:off x="533400" y="15240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5542" name="Rectangle 6"/>
          <p:cNvSpPr>
            <a:spLocks noChangeArrowheads="1"/>
          </p:cNvSpPr>
          <p:nvPr/>
        </p:nvSpPr>
        <p:spPr bwMode="auto">
          <a:xfrm>
            <a:off x="2057400" y="15240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5543" name="Rectangle 7"/>
          <p:cNvSpPr>
            <a:spLocks noChangeArrowheads="1"/>
          </p:cNvSpPr>
          <p:nvPr/>
        </p:nvSpPr>
        <p:spPr bwMode="auto">
          <a:xfrm>
            <a:off x="4572000" y="27432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5544" name="Rectangle 8"/>
          <p:cNvSpPr>
            <a:spLocks noChangeArrowheads="1"/>
          </p:cNvSpPr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5545" name="Line 9"/>
          <p:cNvSpPr>
            <a:spLocks noChangeShapeType="1"/>
          </p:cNvSpPr>
          <p:nvPr/>
        </p:nvSpPr>
        <p:spPr bwMode="auto">
          <a:xfrm>
            <a:off x="15240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6" name="Line 10"/>
          <p:cNvSpPr>
            <a:spLocks noChangeShapeType="1"/>
          </p:cNvSpPr>
          <p:nvPr/>
        </p:nvSpPr>
        <p:spPr bwMode="auto">
          <a:xfrm>
            <a:off x="3276600" y="1905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7" name="Rectangle 11"/>
          <p:cNvSpPr>
            <a:spLocks noChangeArrowheads="1"/>
          </p:cNvSpPr>
          <p:nvPr/>
        </p:nvSpPr>
        <p:spPr bwMode="auto">
          <a:xfrm>
            <a:off x="3962400" y="15240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5548" name="Line 12"/>
          <p:cNvSpPr>
            <a:spLocks noChangeShapeType="1"/>
          </p:cNvSpPr>
          <p:nvPr/>
        </p:nvSpPr>
        <p:spPr bwMode="auto">
          <a:xfrm>
            <a:off x="63246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9" name="Text Box 13"/>
          <p:cNvSpPr txBox="1">
            <a:spLocks noChangeArrowheads="1"/>
          </p:cNvSpPr>
          <p:nvPr/>
        </p:nvSpPr>
        <p:spPr bwMode="auto">
          <a:xfrm>
            <a:off x="12954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0" name="Text Box 14"/>
          <p:cNvSpPr txBox="1">
            <a:spLocks noChangeArrowheads="1"/>
          </p:cNvSpPr>
          <p:nvPr/>
        </p:nvSpPr>
        <p:spPr bwMode="auto">
          <a:xfrm>
            <a:off x="72390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1" name="Line 15"/>
          <p:cNvSpPr>
            <a:spLocks noChangeShapeType="1"/>
          </p:cNvSpPr>
          <p:nvPr/>
        </p:nvSpPr>
        <p:spPr bwMode="auto">
          <a:xfrm>
            <a:off x="4800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2" name="Line 16"/>
          <p:cNvSpPr>
            <a:spLocks noChangeShapeType="1"/>
          </p:cNvSpPr>
          <p:nvPr/>
        </p:nvSpPr>
        <p:spPr bwMode="auto">
          <a:xfrm flipV="1">
            <a:off x="5562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3" name="Line 17"/>
          <p:cNvSpPr>
            <a:spLocks noChangeShapeType="1"/>
          </p:cNvSpPr>
          <p:nvPr/>
        </p:nvSpPr>
        <p:spPr bwMode="auto">
          <a:xfrm>
            <a:off x="6629400" y="1905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4" name="Line 18"/>
          <p:cNvSpPr>
            <a:spLocks noChangeShapeType="1"/>
          </p:cNvSpPr>
          <p:nvPr/>
        </p:nvSpPr>
        <p:spPr bwMode="auto">
          <a:xfrm flipH="1" flipV="1">
            <a:off x="5867400" y="22860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5" name="Line 19"/>
          <p:cNvSpPr>
            <a:spLocks noChangeShapeType="1"/>
          </p:cNvSpPr>
          <p:nvPr/>
        </p:nvSpPr>
        <p:spPr bwMode="auto">
          <a:xfrm flipH="1" flipV="1">
            <a:off x="3276600" y="220980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6" name="Line 20"/>
          <p:cNvSpPr>
            <a:spLocks noChangeShapeType="1"/>
          </p:cNvSpPr>
          <p:nvPr/>
        </p:nvSpPr>
        <p:spPr bwMode="auto">
          <a:xfrm flipH="1" flipV="1">
            <a:off x="1524000" y="228600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7" name="Text Box 21"/>
          <p:cNvSpPr txBox="1">
            <a:spLocks noChangeArrowheads="1"/>
          </p:cNvSpPr>
          <p:nvPr/>
        </p:nvSpPr>
        <p:spPr bwMode="auto">
          <a:xfrm>
            <a:off x="4343400" y="1050925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sp>
        <p:nvSpPr>
          <p:cNvPr id="1985558" name="Text Box 22"/>
          <p:cNvSpPr txBox="1">
            <a:spLocks noChangeArrowheads="1"/>
          </p:cNvSpPr>
          <p:nvPr/>
        </p:nvSpPr>
        <p:spPr bwMode="auto">
          <a:xfrm>
            <a:off x="2667000" y="2590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59" name="Text Box 23"/>
          <p:cNvSpPr txBox="1">
            <a:spLocks noChangeArrowheads="1"/>
          </p:cNvSpPr>
          <p:nvPr/>
        </p:nvSpPr>
        <p:spPr bwMode="auto">
          <a:xfrm>
            <a:off x="3505200" y="2286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0" name="Text Box 24"/>
          <p:cNvSpPr txBox="1">
            <a:spLocks noChangeArrowheads="1"/>
          </p:cNvSpPr>
          <p:nvPr/>
        </p:nvSpPr>
        <p:spPr bwMode="auto">
          <a:xfrm>
            <a:off x="5943600" y="2209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1" name="AutoShape 25"/>
          <p:cNvSpPr>
            <a:spLocks noChangeArrowheads="1"/>
          </p:cNvSpPr>
          <p:nvPr/>
        </p:nvSpPr>
        <p:spPr bwMode="auto">
          <a:xfrm>
            <a:off x="6096000" y="266700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Exception?</a:t>
            </a:r>
          </a:p>
        </p:txBody>
      </p:sp>
      <p:sp>
        <p:nvSpPr>
          <p:cNvPr id="1985562" name="Freeform 26"/>
          <p:cNvSpPr>
            <a:spLocks/>
          </p:cNvSpPr>
          <p:nvPr/>
        </p:nvSpPr>
        <p:spPr bwMode="auto">
          <a:xfrm>
            <a:off x="685800" y="236220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63" name="Text Box 27"/>
          <p:cNvSpPr txBox="1">
            <a:spLocks noChangeArrowheads="1"/>
          </p:cNvSpPr>
          <p:nvPr/>
        </p:nvSpPr>
        <p:spPr bwMode="auto">
          <a:xfrm>
            <a:off x="1295400" y="3124200"/>
            <a:ext cx="2393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handler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9067800" cy="10106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5" y="685800"/>
            <a:ext cx="9144000" cy="2685705"/>
          </a:xfrm>
          <a:prstGeom prst="rect">
            <a:avLst/>
          </a:prstGeom>
        </p:spPr>
      </p:pic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2470" name="Rectangle 3"/>
          <p:cNvSpPr>
            <a:spLocks noGrp="1" noChangeArrowheads="1"/>
          </p:cNvSpPr>
          <p:nvPr>
            <p:ph idx="1"/>
          </p:nvPr>
        </p:nvSpPr>
        <p:spPr>
          <a:xfrm>
            <a:off x="430028" y="1066800"/>
            <a:ext cx="7683500" cy="4343400"/>
          </a:xfrm>
        </p:spPr>
        <p:txBody>
          <a:bodyPr/>
          <a:lstStyle/>
          <a:p>
            <a:r>
              <a:rPr lang="en-US" sz="3200" dirty="0" smtClean="0"/>
              <a:t>Quiz 2 Results posted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PS3 posted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6EA27-A24D-BF40-B769-9CBF99A4BA0D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/>
              <a:t>Branch Misprediction in Pipeline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30607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30607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42799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9845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340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340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30607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340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7" name="Line 13"/>
          <p:cNvSpPr>
            <a:spLocks noChangeShapeType="1"/>
          </p:cNvSpPr>
          <p:nvPr/>
        </p:nvSpPr>
        <p:spPr bwMode="auto">
          <a:xfrm flipH="1">
            <a:off x="5105400" y="24638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8" name="Line 14"/>
          <p:cNvSpPr>
            <a:spLocks noChangeShapeType="1"/>
          </p:cNvSpPr>
          <p:nvPr/>
        </p:nvSpPr>
        <p:spPr bwMode="auto">
          <a:xfrm flipH="1">
            <a:off x="3530600" y="233680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9" name="Line 15"/>
          <p:cNvSpPr>
            <a:spLocks noChangeShapeType="1"/>
          </p:cNvSpPr>
          <p:nvPr/>
        </p:nvSpPr>
        <p:spPr bwMode="auto">
          <a:xfrm flipH="1" flipV="1">
            <a:off x="3962400" y="213360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0" name="Text Box 16"/>
          <p:cNvSpPr txBox="1">
            <a:spLocks noChangeArrowheads="1"/>
          </p:cNvSpPr>
          <p:nvPr/>
        </p:nvSpPr>
        <p:spPr bwMode="auto">
          <a:xfrm>
            <a:off x="4330700" y="1778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1" name="Text Box 17"/>
          <p:cNvSpPr txBox="1">
            <a:spLocks noChangeArrowheads="1"/>
          </p:cNvSpPr>
          <p:nvPr/>
        </p:nvSpPr>
        <p:spPr bwMode="auto">
          <a:xfrm>
            <a:off x="4152900" y="27051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2" name="Text Box 18"/>
          <p:cNvSpPr txBox="1">
            <a:spLocks noChangeArrowheads="1"/>
          </p:cNvSpPr>
          <p:nvPr/>
        </p:nvSpPr>
        <p:spPr bwMode="auto">
          <a:xfrm>
            <a:off x="5308600" y="26797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3" name="AutoShape 19"/>
          <p:cNvSpPr>
            <a:spLocks noChangeArrowheads="1"/>
          </p:cNvSpPr>
          <p:nvPr/>
        </p:nvSpPr>
        <p:spPr bwMode="auto">
          <a:xfrm>
            <a:off x="5105400" y="14224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Resolution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1981200" y="1143000"/>
            <a:ext cx="2319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correct PC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965200" y="5130800"/>
            <a:ext cx="7505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have multiple unresolved branches in ROB</a:t>
            </a:r>
          </a:p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resolve branches out-of-order by killing all the </a:t>
            </a:r>
          </a:p>
          <a:p>
            <a:pPr marL="228600" indent="-228600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instructions in ROB that follow a mispredicted branch</a:t>
            </a:r>
          </a:p>
        </p:txBody>
      </p:sp>
      <p:sp>
        <p:nvSpPr>
          <p:cNvPr id="1987606" name="AutoShape 22"/>
          <p:cNvSpPr>
            <a:spLocks noChangeArrowheads="1"/>
          </p:cNvSpPr>
          <p:nvPr/>
        </p:nvSpPr>
        <p:spPr bwMode="auto">
          <a:xfrm>
            <a:off x="2222500" y="14605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Prediction</a:t>
            </a:r>
          </a:p>
        </p:txBody>
      </p: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34290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30861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87609" name="Freeform 25"/>
          <p:cNvSpPr>
            <a:spLocks/>
          </p:cNvSpPr>
          <p:nvPr/>
        </p:nvSpPr>
        <p:spPr bwMode="auto">
          <a:xfrm>
            <a:off x="444500" y="120173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0" name="Line 26"/>
          <p:cNvSpPr>
            <a:spLocks noChangeShapeType="1"/>
          </p:cNvSpPr>
          <p:nvPr/>
        </p:nvSpPr>
        <p:spPr bwMode="auto">
          <a:xfrm flipV="1">
            <a:off x="3238500" y="24765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1" name="Freeform 27"/>
          <p:cNvSpPr>
            <a:spLocks/>
          </p:cNvSpPr>
          <p:nvPr/>
        </p:nvSpPr>
        <p:spPr bwMode="auto">
          <a:xfrm>
            <a:off x="1892300" y="236220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2" name="Freeform 28"/>
          <p:cNvSpPr>
            <a:spLocks/>
          </p:cNvSpPr>
          <p:nvPr/>
        </p:nvSpPr>
        <p:spPr bwMode="auto">
          <a:xfrm>
            <a:off x="850900" y="215900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3" name="Freeform 29"/>
          <p:cNvSpPr>
            <a:spLocks/>
          </p:cNvSpPr>
          <p:nvPr/>
        </p:nvSpPr>
        <p:spPr bwMode="auto">
          <a:xfrm>
            <a:off x="6184900" y="240030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8179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65" name="Rectangle 33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Recovering ROB/Renaming Table</a:t>
            </a:r>
          </a:p>
        </p:txBody>
      </p:sp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1E76-25D1-074B-99B1-A3E1F6297F47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ChangeArrowheads="1"/>
          </p:cNvSpPr>
          <p:nvPr/>
        </p:nvSpPr>
        <p:spPr bwMode="auto">
          <a:xfrm>
            <a:off x="1479550" y="3033713"/>
            <a:ext cx="6669088" cy="14446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5" name="Rectangle 3"/>
          <p:cNvSpPr>
            <a:spLocks noChangeArrowheads="1"/>
          </p:cNvSpPr>
          <p:nvPr/>
        </p:nvSpPr>
        <p:spPr bwMode="auto">
          <a:xfrm>
            <a:off x="1479550" y="316865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1479550" y="330200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Rectangle 5"/>
          <p:cNvSpPr>
            <a:spLocks noChangeArrowheads="1"/>
          </p:cNvSpPr>
          <p:nvPr/>
        </p:nvSpPr>
        <p:spPr bwMode="auto">
          <a:xfrm>
            <a:off x="1479550" y="2889250"/>
            <a:ext cx="6669088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1052513"/>
            <a:ext cx="869950" cy="931862"/>
            <a:chOff x="1338" y="714"/>
            <a:chExt cx="624" cy="720"/>
          </a:xfrm>
        </p:grpSpPr>
        <p:sp>
          <p:nvSpPr>
            <p:cNvPr id="1989639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0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41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2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3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44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5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6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141413"/>
            <a:ext cx="869950" cy="931862"/>
            <a:chOff x="1338" y="714"/>
            <a:chExt cx="624" cy="720"/>
          </a:xfrm>
        </p:grpSpPr>
        <p:sp>
          <p:nvSpPr>
            <p:cNvPr id="1989648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9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0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1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2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53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5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09775" y="1217613"/>
            <a:ext cx="869950" cy="931862"/>
            <a:chOff x="1338" y="714"/>
            <a:chExt cx="624" cy="720"/>
          </a:xfrm>
        </p:grpSpPr>
        <p:sp>
          <p:nvSpPr>
            <p:cNvPr id="1989657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8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9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0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1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62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3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4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66" name="Rectangle 34"/>
          <p:cNvSpPr>
            <a:spLocks noChangeArrowheads="1"/>
          </p:cNvSpPr>
          <p:nvPr/>
        </p:nvSpPr>
        <p:spPr bwMode="auto">
          <a:xfrm>
            <a:off x="5435600" y="1108075"/>
            <a:ext cx="11255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</p:txBody>
      </p:sp>
      <p:sp>
        <p:nvSpPr>
          <p:cNvPr id="1989667" name="Rectangle 35"/>
          <p:cNvSpPr>
            <a:spLocks noChangeArrowheads="1"/>
          </p:cNvSpPr>
          <p:nvPr/>
        </p:nvSpPr>
        <p:spPr bwMode="auto">
          <a:xfrm>
            <a:off x="285750" y="3975100"/>
            <a:ext cx="11684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Reorder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buffer</a:t>
            </a:r>
          </a:p>
        </p:txBody>
      </p:sp>
      <p:sp>
        <p:nvSpPr>
          <p:cNvPr id="1989668" name="Rectangle 36"/>
          <p:cNvSpPr>
            <a:spLocks noChangeArrowheads="1"/>
          </p:cNvSpPr>
          <p:nvPr/>
        </p:nvSpPr>
        <p:spPr bwMode="auto">
          <a:xfrm>
            <a:off x="27590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69" name="Rectangle 37"/>
          <p:cNvSpPr>
            <a:spLocks noChangeArrowheads="1"/>
          </p:cNvSpPr>
          <p:nvPr/>
        </p:nvSpPr>
        <p:spPr bwMode="auto">
          <a:xfrm>
            <a:off x="39147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0" name="Rectangle 38"/>
          <p:cNvSpPr>
            <a:spLocks noChangeArrowheads="1"/>
          </p:cNvSpPr>
          <p:nvPr/>
        </p:nvSpPr>
        <p:spPr bwMode="auto">
          <a:xfrm>
            <a:off x="50704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1" name="Rectangle 39"/>
          <p:cNvSpPr>
            <a:spLocks noChangeArrowheads="1"/>
          </p:cNvSpPr>
          <p:nvPr/>
        </p:nvSpPr>
        <p:spPr bwMode="auto">
          <a:xfrm>
            <a:off x="62261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2" name="Rectangle 40"/>
          <p:cNvSpPr>
            <a:spLocks noChangeArrowheads="1"/>
          </p:cNvSpPr>
          <p:nvPr/>
        </p:nvSpPr>
        <p:spPr bwMode="auto">
          <a:xfrm>
            <a:off x="16922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3" name="Line 41"/>
          <p:cNvSpPr>
            <a:spLocks noChangeShapeType="1"/>
          </p:cNvSpPr>
          <p:nvPr/>
        </p:nvSpPr>
        <p:spPr bwMode="auto">
          <a:xfrm>
            <a:off x="2962275" y="4049713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98675" y="5029200"/>
            <a:ext cx="3392488" cy="361950"/>
            <a:chOff x="1368" y="3261"/>
            <a:chExt cx="2137" cy="228"/>
          </a:xfrm>
        </p:grpSpPr>
        <p:sp>
          <p:nvSpPr>
            <p:cNvPr id="1989675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6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7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8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79" name="Line 47"/>
          <p:cNvSpPr>
            <a:spLocks noChangeShapeType="1"/>
          </p:cNvSpPr>
          <p:nvPr/>
        </p:nvSpPr>
        <p:spPr bwMode="auto">
          <a:xfrm>
            <a:off x="3317875" y="3897313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0" name="Line 48"/>
          <p:cNvSpPr>
            <a:spLocks noChangeShapeType="1"/>
          </p:cNvSpPr>
          <p:nvPr/>
        </p:nvSpPr>
        <p:spPr bwMode="auto">
          <a:xfrm>
            <a:off x="4716463" y="3749675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1" name="Line 49"/>
          <p:cNvSpPr>
            <a:spLocks noChangeShapeType="1"/>
          </p:cNvSpPr>
          <p:nvPr/>
        </p:nvSpPr>
        <p:spPr bwMode="auto">
          <a:xfrm>
            <a:off x="5859463" y="3771900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2" name="Line 50"/>
          <p:cNvSpPr>
            <a:spLocks noChangeShapeType="1"/>
          </p:cNvSpPr>
          <p:nvPr/>
        </p:nvSpPr>
        <p:spPr bwMode="auto">
          <a:xfrm>
            <a:off x="29622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3" name="Line 51"/>
          <p:cNvSpPr>
            <a:spLocks noChangeShapeType="1"/>
          </p:cNvSpPr>
          <p:nvPr/>
        </p:nvSpPr>
        <p:spPr bwMode="auto">
          <a:xfrm>
            <a:off x="33051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4" name="Line 52"/>
          <p:cNvSpPr>
            <a:spLocks noChangeShapeType="1"/>
          </p:cNvSpPr>
          <p:nvPr/>
        </p:nvSpPr>
        <p:spPr bwMode="auto">
          <a:xfrm>
            <a:off x="41433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5" name="Line 53"/>
          <p:cNvSpPr>
            <a:spLocks noChangeShapeType="1"/>
          </p:cNvSpPr>
          <p:nvPr/>
        </p:nvSpPr>
        <p:spPr bwMode="auto">
          <a:xfrm>
            <a:off x="44862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6" name="Line 54"/>
          <p:cNvSpPr>
            <a:spLocks noChangeShapeType="1"/>
          </p:cNvSpPr>
          <p:nvPr/>
        </p:nvSpPr>
        <p:spPr bwMode="auto">
          <a:xfrm>
            <a:off x="52990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7" name="Line 55"/>
          <p:cNvSpPr>
            <a:spLocks noChangeShapeType="1"/>
          </p:cNvSpPr>
          <p:nvPr/>
        </p:nvSpPr>
        <p:spPr bwMode="auto">
          <a:xfrm>
            <a:off x="56419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8" name="Line 56"/>
          <p:cNvSpPr>
            <a:spLocks noChangeShapeType="1"/>
          </p:cNvSpPr>
          <p:nvPr/>
        </p:nvSpPr>
        <p:spPr bwMode="auto">
          <a:xfrm>
            <a:off x="64166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9" name="Line 57"/>
          <p:cNvSpPr>
            <a:spLocks noChangeShapeType="1"/>
          </p:cNvSpPr>
          <p:nvPr/>
        </p:nvSpPr>
        <p:spPr bwMode="auto">
          <a:xfrm>
            <a:off x="67595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0" name="Freeform 58"/>
          <p:cNvSpPr>
            <a:spLocks/>
          </p:cNvSpPr>
          <p:nvPr/>
        </p:nvSpPr>
        <p:spPr bwMode="auto">
          <a:xfrm>
            <a:off x="1997075" y="4049713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1" name="Freeform 59"/>
          <p:cNvSpPr>
            <a:spLocks/>
          </p:cNvSpPr>
          <p:nvPr/>
        </p:nvSpPr>
        <p:spPr bwMode="auto">
          <a:xfrm>
            <a:off x="2276475" y="3897313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2" name="Rectangle 60"/>
          <p:cNvSpPr>
            <a:spLocks noChangeArrowheads="1"/>
          </p:cNvSpPr>
          <p:nvPr/>
        </p:nvSpPr>
        <p:spPr bwMode="auto">
          <a:xfrm>
            <a:off x="1728788" y="4357688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3" name="Rectangle 61"/>
          <p:cNvSpPr>
            <a:spLocks noChangeArrowheads="1"/>
          </p:cNvSpPr>
          <p:nvPr/>
        </p:nvSpPr>
        <p:spPr bwMode="auto">
          <a:xfrm>
            <a:off x="2922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4" name="Rectangle 62"/>
          <p:cNvSpPr>
            <a:spLocks noChangeArrowheads="1"/>
          </p:cNvSpPr>
          <p:nvPr/>
        </p:nvSpPr>
        <p:spPr bwMode="auto">
          <a:xfrm>
            <a:off x="4065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5" name="Rectangle 63"/>
          <p:cNvSpPr>
            <a:spLocks noChangeArrowheads="1"/>
          </p:cNvSpPr>
          <p:nvPr/>
        </p:nvSpPr>
        <p:spPr bwMode="auto">
          <a:xfrm>
            <a:off x="5208588" y="44973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6" name="Rectangle 64"/>
          <p:cNvSpPr>
            <a:spLocks noChangeArrowheads="1"/>
          </p:cNvSpPr>
          <p:nvPr/>
        </p:nvSpPr>
        <p:spPr bwMode="auto">
          <a:xfrm>
            <a:off x="6237288" y="4370388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7" name="Rectangle 65"/>
          <p:cNvSpPr>
            <a:spLocks noChangeArrowheads="1"/>
          </p:cNvSpPr>
          <p:nvPr/>
        </p:nvSpPr>
        <p:spPr bwMode="auto">
          <a:xfrm>
            <a:off x="6719888" y="5026025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989698" name="Rectangle 66"/>
          <p:cNvSpPr>
            <a:spLocks noChangeArrowheads="1"/>
          </p:cNvSpPr>
          <p:nvPr/>
        </p:nvSpPr>
        <p:spPr bwMode="auto">
          <a:xfrm>
            <a:off x="8226425" y="2286000"/>
            <a:ext cx="368300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132013" y="2341563"/>
            <a:ext cx="6029325" cy="1436687"/>
            <a:chOff x="1762" y="959"/>
            <a:chExt cx="3798" cy="1726"/>
          </a:xfrm>
        </p:grpSpPr>
        <p:sp>
          <p:nvSpPr>
            <p:cNvPr id="1989700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1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2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3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4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5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6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7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8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9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10" name="Rectangle 78"/>
          <p:cNvSpPr>
            <a:spLocks noChangeArrowheads="1"/>
          </p:cNvSpPr>
          <p:nvPr/>
        </p:nvSpPr>
        <p:spPr bwMode="auto">
          <a:xfrm>
            <a:off x="1447800" y="2286000"/>
            <a:ext cx="6530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p1    src1   p2    src2    pd  dest     data</a:t>
            </a:r>
          </a:p>
        </p:txBody>
      </p:sp>
      <p:sp>
        <p:nvSpPr>
          <p:cNvPr id="1989711" name="Rectangle 79"/>
          <p:cNvSpPr>
            <a:spLocks noChangeArrowheads="1"/>
          </p:cNvSpPr>
          <p:nvPr/>
        </p:nvSpPr>
        <p:spPr bwMode="auto">
          <a:xfrm>
            <a:off x="1495425" y="2352675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2" name="Line 80"/>
          <p:cNvSpPr>
            <a:spLocks noChangeShapeType="1"/>
          </p:cNvSpPr>
          <p:nvPr/>
        </p:nvSpPr>
        <p:spPr bwMode="auto">
          <a:xfrm>
            <a:off x="1479550" y="2593975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3" name="Freeform 81"/>
          <p:cNvSpPr>
            <a:spLocks/>
          </p:cNvSpPr>
          <p:nvPr/>
        </p:nvSpPr>
        <p:spPr bwMode="auto">
          <a:xfrm>
            <a:off x="1679575" y="2009775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4" name="Freeform 82"/>
          <p:cNvSpPr>
            <a:spLocks/>
          </p:cNvSpPr>
          <p:nvPr/>
        </p:nvSpPr>
        <p:spPr bwMode="auto">
          <a:xfrm>
            <a:off x="5711825" y="2003425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5" name="Line 83"/>
          <p:cNvSpPr>
            <a:spLocks noChangeShapeType="1"/>
          </p:cNvSpPr>
          <p:nvPr/>
        </p:nvSpPr>
        <p:spPr bwMode="auto">
          <a:xfrm>
            <a:off x="7623175" y="200977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6" name="Rectangle 84"/>
          <p:cNvSpPr>
            <a:spLocks noChangeArrowheads="1"/>
          </p:cNvSpPr>
          <p:nvPr/>
        </p:nvSpPr>
        <p:spPr bwMode="auto">
          <a:xfrm>
            <a:off x="7318375" y="4143375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Commit</a:t>
            </a:r>
          </a:p>
        </p:txBody>
      </p:sp>
      <p:sp>
        <p:nvSpPr>
          <p:cNvPr id="1989717" name="Line 85"/>
          <p:cNvSpPr>
            <a:spLocks noChangeShapeType="1"/>
          </p:cNvSpPr>
          <p:nvPr/>
        </p:nvSpPr>
        <p:spPr bwMode="auto">
          <a:xfrm>
            <a:off x="7699375" y="3786188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6672263" y="1057275"/>
            <a:ext cx="1065212" cy="776288"/>
            <a:chOff x="4272" y="674"/>
            <a:chExt cx="692" cy="613"/>
          </a:xfrm>
        </p:grpSpPr>
        <p:sp>
          <p:nvSpPr>
            <p:cNvPr id="1989719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89721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2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3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89724" name="Rectangle 92"/>
          <p:cNvSpPr>
            <a:spLocks noChangeArrowheads="1"/>
          </p:cNvSpPr>
          <p:nvPr/>
        </p:nvSpPr>
        <p:spPr bwMode="auto">
          <a:xfrm>
            <a:off x="331788" y="1190625"/>
            <a:ext cx="1196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989725" name="Rectangle 93"/>
          <p:cNvSpPr>
            <a:spLocks noChangeArrowheads="1"/>
          </p:cNvSpPr>
          <p:nvPr/>
        </p:nvSpPr>
        <p:spPr bwMode="auto">
          <a:xfrm>
            <a:off x="1520825" y="1406525"/>
            <a:ext cx="4556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1 </a:t>
            </a: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870075" y="1293813"/>
            <a:ext cx="869950" cy="931862"/>
            <a:chOff x="1338" y="714"/>
            <a:chExt cx="624" cy="720"/>
          </a:xfrm>
        </p:grpSpPr>
        <p:sp>
          <p:nvSpPr>
            <p:cNvPr id="1989727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28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729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0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1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732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3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4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35" name="Rectangle 103"/>
          <p:cNvSpPr>
            <a:spLocks noChangeArrowheads="1"/>
          </p:cNvSpPr>
          <p:nvPr/>
        </p:nvSpPr>
        <p:spPr bwMode="auto">
          <a:xfrm>
            <a:off x="1520825" y="1722438"/>
            <a:ext cx="41275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2</a:t>
            </a:r>
            <a:endParaRPr lang="en-US" sz="1800" i="1" baseline="-25000">
              <a:latin typeface="Verdana" charset="0"/>
            </a:endParaRPr>
          </a:p>
        </p:txBody>
      </p:sp>
      <p:sp>
        <p:nvSpPr>
          <p:cNvPr id="1989736" name="Freeform 104"/>
          <p:cNvSpPr>
            <a:spLocks/>
          </p:cNvSpPr>
          <p:nvPr/>
        </p:nvSpPr>
        <p:spPr bwMode="auto">
          <a:xfrm>
            <a:off x="7721600" y="14097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37" name="Text Box 105"/>
          <p:cNvSpPr txBox="1">
            <a:spLocks noChangeArrowheads="1"/>
          </p:cNvSpPr>
          <p:nvPr/>
        </p:nvSpPr>
        <p:spPr bwMode="auto">
          <a:xfrm>
            <a:off x="669925" y="54578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1989738" name="Rectangle 106"/>
          <p:cNvSpPr>
            <a:spLocks noChangeArrowheads="1"/>
          </p:cNvSpPr>
          <p:nvPr/>
        </p:nvSpPr>
        <p:spPr bwMode="auto">
          <a:xfrm>
            <a:off x="1016000" y="5584825"/>
            <a:ext cx="77724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 snapshot of register rename table at each predicted branch, recover earlier snapshot if branch mispredicted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89739" name="Rectangle 107"/>
          <p:cNvSpPr>
            <a:spLocks noChangeArrowheads="1"/>
          </p:cNvSpPr>
          <p:nvPr/>
        </p:nvSpPr>
        <p:spPr bwMode="auto">
          <a:xfrm>
            <a:off x="3359150" y="1101725"/>
            <a:ext cx="137318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Snapshots</a:t>
            </a:r>
          </a:p>
        </p:txBody>
      </p:sp>
      <p:sp>
        <p:nvSpPr>
          <p:cNvPr id="1989740" name="Text Box 108"/>
          <p:cNvSpPr txBox="1">
            <a:spLocks noChangeArrowheads="1"/>
          </p:cNvSpPr>
          <p:nvPr/>
        </p:nvSpPr>
        <p:spPr bwMode="auto">
          <a:xfrm>
            <a:off x="-76200" y="20574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2</a:t>
            </a:r>
            <a:r>
              <a:rPr lang="en-US"/>
              <a:t> </a:t>
            </a:r>
            <a:br>
              <a:rPr lang="en-US"/>
            </a:br>
            <a:r>
              <a:rPr lang="en-US"/>
              <a:t>next to commit</a:t>
            </a:r>
          </a:p>
        </p:txBody>
      </p:sp>
      <p:sp>
        <p:nvSpPr>
          <p:cNvPr id="1989741" name="Line 109"/>
          <p:cNvSpPr>
            <a:spLocks noChangeShapeType="1"/>
          </p:cNvSpPr>
          <p:nvPr/>
        </p:nvSpPr>
        <p:spPr bwMode="auto">
          <a:xfrm>
            <a:off x="930275" y="2627313"/>
            <a:ext cx="533400" cy="312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2" name="Rectangle 110"/>
          <p:cNvSpPr>
            <a:spLocks noChangeArrowheads="1"/>
          </p:cNvSpPr>
          <p:nvPr/>
        </p:nvSpPr>
        <p:spPr bwMode="auto">
          <a:xfrm>
            <a:off x="1479550" y="25923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3" name="Rectangle 111"/>
          <p:cNvSpPr>
            <a:spLocks noChangeArrowheads="1"/>
          </p:cNvSpPr>
          <p:nvPr/>
        </p:nvSpPr>
        <p:spPr bwMode="auto">
          <a:xfrm>
            <a:off x="1479550" y="27447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4" name="Rectangle 112"/>
          <p:cNvSpPr>
            <a:spLocks noChangeArrowheads="1"/>
          </p:cNvSpPr>
          <p:nvPr/>
        </p:nvSpPr>
        <p:spPr bwMode="auto">
          <a:xfrm>
            <a:off x="1479550" y="3457575"/>
            <a:ext cx="6669088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5" name="Rectangle 113"/>
          <p:cNvSpPr>
            <a:spLocks noChangeArrowheads="1"/>
          </p:cNvSpPr>
          <p:nvPr/>
        </p:nvSpPr>
        <p:spPr bwMode="auto">
          <a:xfrm>
            <a:off x="1479550" y="36210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6" name="Line 114"/>
          <p:cNvSpPr>
            <a:spLocks noChangeShapeType="1"/>
          </p:cNvSpPr>
          <p:nvPr/>
        </p:nvSpPr>
        <p:spPr bwMode="auto">
          <a:xfrm>
            <a:off x="6262688" y="2355850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7" name="Rectangle 115"/>
          <p:cNvSpPr>
            <a:spLocks noChangeArrowheads="1"/>
          </p:cNvSpPr>
          <p:nvPr/>
        </p:nvSpPr>
        <p:spPr bwMode="auto">
          <a:xfrm>
            <a:off x="1490663" y="3457575"/>
            <a:ext cx="6669087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8" name="Text Box 116"/>
          <p:cNvSpPr txBox="1">
            <a:spLocks noChangeArrowheads="1"/>
          </p:cNvSpPr>
          <p:nvPr/>
        </p:nvSpPr>
        <p:spPr bwMode="auto">
          <a:xfrm>
            <a:off x="0" y="3429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en-US"/>
            </a:br>
            <a:r>
              <a:rPr lang="en-US"/>
              <a:t>next available</a:t>
            </a:r>
          </a:p>
        </p:txBody>
      </p:sp>
      <p:sp>
        <p:nvSpPr>
          <p:cNvPr id="1989749" name="Line 117"/>
          <p:cNvSpPr>
            <a:spLocks noChangeShapeType="1"/>
          </p:cNvSpPr>
          <p:nvPr/>
        </p:nvSpPr>
        <p:spPr bwMode="auto">
          <a:xfrm flipV="1">
            <a:off x="871538" y="3538538"/>
            <a:ext cx="611187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0" name="Line 118"/>
          <p:cNvSpPr>
            <a:spLocks noChangeShapeType="1"/>
          </p:cNvSpPr>
          <p:nvPr/>
        </p:nvSpPr>
        <p:spPr bwMode="auto">
          <a:xfrm>
            <a:off x="1066800" y="3124200"/>
            <a:ext cx="438150" cy="134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1" name="Text Box 119"/>
          <p:cNvSpPr txBox="1">
            <a:spLocks noChangeArrowheads="1"/>
          </p:cNvSpPr>
          <p:nvPr/>
        </p:nvSpPr>
        <p:spPr bwMode="auto">
          <a:xfrm>
            <a:off x="-76200" y="28479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rollback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next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 on </a:t>
            </a:r>
            <a:r>
              <a:rPr lang="en-US" smtClean="0"/>
              <a:t>OOO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2743200"/>
          </a:xfrm>
        </p:spPr>
        <p:txBody>
          <a:bodyPr/>
          <a:lstStyle/>
          <a:p>
            <a:r>
              <a:rPr lang="en-US" sz="3200" dirty="0" smtClean="0"/>
              <a:t>Precise interrupts are provided by committing (graduating)  instructions in-order.</a:t>
            </a:r>
          </a:p>
          <a:p>
            <a:r>
              <a:rPr lang="en-US" sz="3200" dirty="0" smtClean="0"/>
              <a:t>Any instruction not yet committed is considered “speculative” because it might be killed because of:</a:t>
            </a:r>
          </a:p>
          <a:p>
            <a:pPr lvl="1"/>
            <a:r>
              <a:rPr lang="en-US" sz="2400" dirty="0" smtClean="0"/>
              <a:t>Interrupt on an older instruction</a:t>
            </a:r>
          </a:p>
          <a:p>
            <a:pPr lvl="1"/>
            <a:r>
              <a:rPr lang="en-US" sz="2400" dirty="0" smtClean="0"/>
              <a:t>Branch </a:t>
            </a:r>
            <a:r>
              <a:rPr lang="en-US" sz="2400" dirty="0" err="1" smtClean="0"/>
              <a:t>misprediction</a:t>
            </a: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3000" dirty="0" smtClean="0">
                <a:solidFill>
                  <a:srgbClr val="FF0000"/>
                </a:solidFill>
              </a:rPr>
              <a:t>Instructions (and their result values) are held in ROB waiting to commit</a:t>
            </a:r>
          </a:p>
          <a:p>
            <a:pPr lvl="1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937500" cy="609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dirty="0"/>
              <a:t>“</a:t>
            </a:r>
            <a:r>
              <a:rPr lang="en-US" dirty="0" smtClean="0"/>
              <a:t>Data-in-ROB</a:t>
            </a:r>
            <a:r>
              <a:rPr lang="en-US" dirty="0"/>
              <a:t>” Design</a:t>
            </a:r>
            <a:br>
              <a:rPr lang="en-US" dirty="0"/>
            </a:br>
            <a:r>
              <a:rPr lang="en-US" sz="2000" dirty="0"/>
              <a:t>(HP PA8000, Pentium Pro, </a:t>
            </a:r>
            <a:r>
              <a:rPr lang="en-US" sz="2000" dirty="0" smtClean="0"/>
              <a:t>Core2Duo, Nehalem)</a:t>
            </a:r>
            <a:endParaRPr lang="en-US" dirty="0"/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7C3D-2C76-6D47-BDA4-DDF4769249FC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1811" name="Rectangle 3"/>
          <p:cNvSpPr>
            <a:spLocks noChangeArrowheads="1"/>
          </p:cNvSpPr>
          <p:nvPr/>
        </p:nvSpPr>
        <p:spPr bwMode="auto">
          <a:xfrm>
            <a:off x="304800" y="4876800"/>
            <a:ext cx="8686800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On dispatch into ROB, ready sources can be in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regfile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or in ROB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dest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(copied into src1/src2 if ready before dispatch)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On completion, write to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dest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field and broadcast to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src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fields.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On issue, read from ROB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src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fields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Instructions are committed to the register file in order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i="1" dirty="0" smtClean="0">
                <a:solidFill>
                  <a:srgbClr val="56127A"/>
                </a:solidFill>
                <a:latin typeface="Verdana" charset="0"/>
              </a:rPr>
              <a:t>Instruction slots (i.e. tags) are recycled after commit</a:t>
            </a:r>
            <a:endParaRPr lang="en-US" sz="1800" i="1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1181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holds only committed state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7313" y="1536700"/>
            <a:ext cx="8831262" cy="3416300"/>
            <a:chOff x="55" y="1406"/>
            <a:chExt cx="5563" cy="2152"/>
          </a:xfrm>
        </p:grpSpPr>
        <p:sp>
          <p:nvSpPr>
            <p:cNvPr id="1911814" name="Rectangle 6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911815" name="Rectangle 7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6" name="Rectangle 8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7" name="Rectangle 9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8" name="Rectangle 10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9" name="Rectangle 11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0" name="Line 12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911822" name="Freeform 14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3" name="Freeform 15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4" name="Freeform 16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5" name="Freeform 17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26" name="Line 18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7" name="Line 19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8" name="Line 20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9" name="Line 21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0" name="Line 22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1" name="Line 23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2" name="Line 24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3" name="Line 25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4" name="Line 26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5" name="Line 27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6" name="Line 28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7" name="Freeform 29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8" name="Freeform 30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9" name="Rectangle 31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0" name="Rectangle 32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1" name="Rectangle 33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2" name="Rectangle 34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3" name="Rectangle 35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4" name="Rectangle 36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911845" name="Rectangle 37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5" name="Group 39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911848" name="Rectangle 4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49" name="Line 41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0" name="Line 42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1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2" name="Line 44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3" name="Line 45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4" name="Line 46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5" name="Line 47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6" name="Line 48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7" name="Line 49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1858" name="Rectangle 50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911859" name="Rectangle 51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0" name="Line 52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1" name="Line 53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2" name="Line 54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3" name="Line 55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4" name="Line 56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65" name="Freeform 57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6" name="Freeform 58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7" name="Line 59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8" name="Rectangle 60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911869" name="Line 61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19400" y="762000"/>
            <a:ext cx="1098550" cy="896938"/>
            <a:chOff x="4272" y="674"/>
            <a:chExt cx="692" cy="613"/>
          </a:xfrm>
        </p:grpSpPr>
        <p:sp>
          <p:nvSpPr>
            <p:cNvPr id="1911871" name="Rectangle 63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11873" name="Line 65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4" name="Line 66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5" name="Line 67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11876" name="Freeform 68"/>
          <p:cNvSpPr>
            <a:spLocks/>
          </p:cNvSpPr>
          <p:nvPr/>
        </p:nvSpPr>
        <p:spPr bwMode="auto">
          <a:xfrm>
            <a:off x="3886200" y="930275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819400" y="31242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ROB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736600"/>
          </a:xfrm>
        </p:spPr>
        <p:txBody>
          <a:bodyPr/>
          <a:lstStyle/>
          <a:p>
            <a:r>
              <a:rPr lang="en-US" dirty="0" smtClean="0"/>
              <a:t>Data Movement in Data-in-ROB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0" y="1219200"/>
            <a:ext cx="2666999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Architectural Register File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3315097" y="2476103"/>
            <a:ext cx="837406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4152900" y="24765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95400" y="1600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during decode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505200" y="3200400"/>
            <a:ext cx="167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Operands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2438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sources after decode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505994" y="4571206"/>
            <a:ext cx="9136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43437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133600" y="4267200"/>
            <a:ext cx="1676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at issue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505200" y="5029200"/>
            <a:ext cx="2667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Functional Units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51819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15000" y="4267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results at completion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12192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results at commit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066109" y="2629297"/>
            <a:ext cx="11437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7719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46101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385138" y="2463968"/>
            <a:ext cx="1785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Bypass newer values at decode</a:t>
            </a:r>
            <a:endParaRPr lang="en-US" sz="2000" dirty="0"/>
          </a:p>
        </p:txBody>
      </p:sp>
      <p:sp>
        <p:nvSpPr>
          <p:cNvPr id="28" name="Freeform 27"/>
          <p:cNvSpPr/>
          <p:nvPr/>
        </p:nvSpPr>
        <p:spPr bwMode="auto">
          <a:xfrm flipH="1">
            <a:off x="4934093" y="2581901"/>
            <a:ext cx="2066286" cy="851860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241623 w 1214437"/>
              <a:gd name="connsiteY3" fmla="*/ 2584 h 690562"/>
              <a:gd name="connsiteX4" fmla="*/ 1214437 w 1214437"/>
              <a:gd name="connsiteY4" fmla="*/ 0 h 690562"/>
              <a:gd name="connsiteX5" fmla="*/ 1206500 w 1214437"/>
              <a:gd name="connsiteY5" fmla="*/ 233362 h 690562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1206500 w 2048590"/>
              <a:gd name="connsiteY6" fmla="*/ 234171 h 691371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2042195 w 2048590"/>
              <a:gd name="connsiteY6" fmla="*/ 234171 h 691371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41623 w 2048590"/>
              <a:gd name="connsiteY4" fmla="*/ 163882 h 851860"/>
              <a:gd name="connsiteX5" fmla="*/ 1214437 w 2048590"/>
              <a:gd name="connsiteY5" fmla="*/ 161298 h 851860"/>
              <a:gd name="connsiteX6" fmla="*/ 2048590 w 2048590"/>
              <a:gd name="connsiteY6" fmla="*/ 160489 h 851860"/>
              <a:gd name="connsiteX7" fmla="*/ 2042195 w 2048590"/>
              <a:gd name="connsiteY7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1214437 w 2048590"/>
              <a:gd name="connsiteY4" fmla="*/ 161298 h 851860"/>
              <a:gd name="connsiteX5" fmla="*/ 2048590 w 2048590"/>
              <a:gd name="connsiteY5" fmla="*/ 160489 h 851860"/>
              <a:gd name="connsiteX6" fmla="*/ 2042195 w 2048590"/>
              <a:gd name="connsiteY6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048590 w 2048590"/>
              <a:gd name="connsiteY4" fmla="*/ 160489 h 851860"/>
              <a:gd name="connsiteX5" fmla="*/ 2042195 w 2048590"/>
              <a:gd name="connsiteY5" fmla="*/ 394660 h 851860"/>
              <a:gd name="connsiteX0" fmla="*/ 881062 w 2049360"/>
              <a:gd name="connsiteY0" fmla="*/ 851860 h 851860"/>
              <a:gd name="connsiteX1" fmla="*/ 23812 w 2049360"/>
              <a:gd name="connsiteY1" fmla="*/ 843923 h 851860"/>
              <a:gd name="connsiteX2" fmla="*/ 0 w 2049360"/>
              <a:gd name="connsiteY2" fmla="*/ 161298 h 851860"/>
              <a:gd name="connsiteX3" fmla="*/ 13829 w 2049360"/>
              <a:gd name="connsiteY3" fmla="*/ 0 h 851860"/>
              <a:gd name="connsiteX4" fmla="*/ 2049360 w 2049360"/>
              <a:gd name="connsiteY4" fmla="*/ 8089 h 851860"/>
              <a:gd name="connsiteX5" fmla="*/ 2042195 w 2049360"/>
              <a:gd name="connsiteY5" fmla="*/ 394660 h 851860"/>
              <a:gd name="connsiteX0" fmla="*/ 867233 w 2035531"/>
              <a:gd name="connsiteY0" fmla="*/ 851860 h 851860"/>
              <a:gd name="connsiteX1" fmla="*/ 9983 w 2035531"/>
              <a:gd name="connsiteY1" fmla="*/ 843923 h 851860"/>
              <a:gd name="connsiteX2" fmla="*/ 0 w 2035531"/>
              <a:gd name="connsiteY2" fmla="*/ 0 h 851860"/>
              <a:gd name="connsiteX3" fmla="*/ 2035531 w 2035531"/>
              <a:gd name="connsiteY3" fmla="*/ 8089 h 851860"/>
              <a:gd name="connsiteX4" fmla="*/ 2028366 w 2035531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2214 w 2039379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22233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2233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9399 w 2039379"/>
              <a:gd name="connsiteY5" fmla="*/ 4666 h 851860"/>
              <a:gd name="connsiteX6" fmla="*/ 2012252 w 2039379"/>
              <a:gd name="connsiteY6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1225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0227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1992292 w 2039379"/>
              <a:gd name="connsiteY4" fmla="*/ 318460 h 851860"/>
              <a:gd name="connsiteX0" fmla="*/ 871081 w 2058213"/>
              <a:gd name="connsiteY0" fmla="*/ 851860 h 851860"/>
              <a:gd name="connsiteX1" fmla="*/ 0 w 2058213"/>
              <a:gd name="connsiteY1" fmla="*/ 843923 h 851860"/>
              <a:gd name="connsiteX2" fmla="*/ 3848 w 2058213"/>
              <a:gd name="connsiteY2" fmla="*/ 0 h 851860"/>
              <a:gd name="connsiteX3" fmla="*/ 2039379 w 2058213"/>
              <a:gd name="connsiteY3" fmla="*/ 8089 h 851860"/>
              <a:gd name="connsiteX4" fmla="*/ 2058213 w 2058213"/>
              <a:gd name="connsiteY4" fmla="*/ 318460 h 8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8213" h="851860">
                <a:moveTo>
                  <a:pt x="871081" y="851860"/>
                </a:moveTo>
                <a:lnTo>
                  <a:pt x="0" y="843923"/>
                </a:lnTo>
                <a:cubicBezTo>
                  <a:pt x="1283" y="562615"/>
                  <a:pt x="2565" y="281308"/>
                  <a:pt x="3848" y="0"/>
                </a:cubicBezTo>
                <a:lnTo>
                  <a:pt x="2039379" y="8089"/>
                </a:lnTo>
                <a:lnTo>
                  <a:pt x="2058213" y="31846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 flipH="1">
            <a:off x="4081463" y="2441574"/>
            <a:ext cx="3190871" cy="1223963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43758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173932 h 692472"/>
              <a:gd name="connsiteX0" fmla="*/ 648120 w 1232758"/>
              <a:gd name="connsiteY0" fmla="*/ 690562 h 690562"/>
              <a:gd name="connsiteX1" fmla="*/ 42133 w 1232758"/>
              <a:gd name="connsiteY1" fmla="*/ 682625 h 690562"/>
              <a:gd name="connsiteX2" fmla="*/ 0 w 1232758"/>
              <a:gd name="connsiteY2" fmla="*/ 681012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8321 w 1232758"/>
              <a:gd name="connsiteY2" fmla="*/ 0 h 690562"/>
              <a:gd name="connsiteX3" fmla="*/ 1232758 w 1232758"/>
              <a:gd name="connsiteY3" fmla="*/ 0 h 690562"/>
              <a:gd name="connsiteX4" fmla="*/ 1224821 w 1232758"/>
              <a:gd name="connsiteY4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7090 w 1232758"/>
              <a:gd name="connsiteY2" fmla="*/ 680270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7529"/>
              <a:gd name="connsiteY0" fmla="*/ 690562 h 690562"/>
              <a:gd name="connsiteX1" fmla="*/ 0 w 1237529"/>
              <a:gd name="connsiteY1" fmla="*/ 681012 h 690562"/>
              <a:gd name="connsiteX2" fmla="*/ 17090 w 1237529"/>
              <a:gd name="connsiteY2" fmla="*/ 680270 h 690562"/>
              <a:gd name="connsiteX3" fmla="*/ 18321 w 1237529"/>
              <a:gd name="connsiteY3" fmla="*/ 0 h 690562"/>
              <a:gd name="connsiteX4" fmla="*/ 1232758 w 1237529"/>
              <a:gd name="connsiteY4" fmla="*/ 0 h 690562"/>
              <a:gd name="connsiteX5" fmla="*/ 1237529 w 1237529"/>
              <a:gd name="connsiteY5" fmla="*/ 172022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63715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3851 w 1261807"/>
              <a:gd name="connsiteY5" fmla="*/ 5730 h 690562"/>
              <a:gd name="connsiteX6" fmla="*/ 1245466 w 1261807"/>
              <a:gd name="connsiteY6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45465 w 1245466"/>
              <a:gd name="connsiteY4" fmla="*/ 0 h 690562"/>
              <a:gd name="connsiteX5" fmla="*/ 1245466 w 1245466"/>
              <a:gd name="connsiteY5" fmla="*/ 217869 h 690562"/>
              <a:gd name="connsiteX0" fmla="*/ 631030 w 1228376"/>
              <a:gd name="connsiteY0" fmla="*/ 690562 h 690562"/>
              <a:gd name="connsiteX1" fmla="*/ 0 w 1228376"/>
              <a:gd name="connsiteY1" fmla="*/ 680270 h 690562"/>
              <a:gd name="connsiteX2" fmla="*/ 1231 w 1228376"/>
              <a:gd name="connsiteY2" fmla="*/ 0 h 690562"/>
              <a:gd name="connsiteX3" fmla="*/ 1228375 w 1228376"/>
              <a:gd name="connsiteY3" fmla="*/ 0 h 690562"/>
              <a:gd name="connsiteX4" fmla="*/ 1228376 w 1228376"/>
              <a:gd name="connsiteY4" fmla="*/ 217869 h 690562"/>
              <a:gd name="connsiteX0" fmla="*/ 631030 w 1228376"/>
              <a:gd name="connsiteY0" fmla="*/ 736408 h 736408"/>
              <a:gd name="connsiteX1" fmla="*/ 0 w 1228376"/>
              <a:gd name="connsiteY1" fmla="*/ 726116 h 736408"/>
              <a:gd name="connsiteX2" fmla="*/ 13190 w 1228376"/>
              <a:gd name="connsiteY2" fmla="*/ 0 h 736408"/>
              <a:gd name="connsiteX3" fmla="*/ 1228375 w 1228376"/>
              <a:gd name="connsiteY3" fmla="*/ 45846 h 736408"/>
              <a:gd name="connsiteX4" fmla="*/ 1228376 w 1228376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6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5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9 h 736409"/>
              <a:gd name="connsiteX1" fmla="*/ 0 w 1216417"/>
              <a:gd name="connsiteY1" fmla="*/ 726117 h 736409"/>
              <a:gd name="connsiteX2" fmla="*/ 1231 w 1216417"/>
              <a:gd name="connsiteY2" fmla="*/ 1 h 736409"/>
              <a:gd name="connsiteX3" fmla="*/ 1216414 w 1216417"/>
              <a:gd name="connsiteY3" fmla="*/ 0 h 736409"/>
              <a:gd name="connsiteX4" fmla="*/ 1216417 w 1216417"/>
              <a:gd name="connsiteY4" fmla="*/ 263716 h 73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17" h="736409">
                <a:moveTo>
                  <a:pt x="619071" y="736409"/>
                </a:moveTo>
                <a:lnTo>
                  <a:pt x="0" y="726117"/>
                </a:lnTo>
                <a:cubicBezTo>
                  <a:pt x="410" y="499360"/>
                  <a:pt x="821" y="226758"/>
                  <a:pt x="1231" y="1"/>
                </a:cubicBezTo>
                <a:lnTo>
                  <a:pt x="1216414" y="0"/>
                </a:lnTo>
                <a:cubicBezTo>
                  <a:pt x="1216414" y="72623"/>
                  <a:pt x="1216417" y="191093"/>
                  <a:pt x="1216417" y="26371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 flipV="1">
            <a:off x="35814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 flipV="1">
            <a:off x="44196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1600" y="3200400"/>
            <a:ext cx="990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Result Data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4114800" y="4114800"/>
            <a:ext cx="1524000" cy="533400"/>
          </a:xfrm>
          <a:custGeom>
            <a:avLst/>
            <a:gdLst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5190" h="485379">
                <a:moveTo>
                  <a:pt x="1375190" y="469199"/>
                </a:moveTo>
                <a:lnTo>
                  <a:pt x="0" y="485379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46863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77800"/>
            <a:ext cx="7292975" cy="736600"/>
          </a:xfrm>
        </p:spPr>
        <p:txBody>
          <a:bodyPr/>
          <a:lstStyle/>
          <a:p>
            <a:r>
              <a:rPr lang="en-US" dirty="0" smtClean="0"/>
              <a:t>Unified Physical Register File</a:t>
            </a:r>
            <a:br>
              <a:rPr lang="en-US" dirty="0" smtClean="0"/>
            </a:br>
            <a:r>
              <a:rPr lang="en-US" sz="2000" i="1" dirty="0" smtClean="0"/>
              <a:t>(MIPS R10K, Alpha 21264, Intel Pentium 4 &amp; Sandy Bridge)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2311400"/>
          </a:xfrm>
        </p:spPr>
        <p:txBody>
          <a:bodyPr/>
          <a:lstStyle/>
          <a:p>
            <a:r>
              <a:rPr lang="en-US" dirty="0" smtClean="0"/>
              <a:t>Rename all architectural registers into a single </a:t>
            </a:r>
            <a:r>
              <a:rPr lang="en-US" i="1" dirty="0" smtClean="0"/>
              <a:t>physical </a:t>
            </a:r>
            <a:r>
              <a:rPr lang="en-US" dirty="0" smtClean="0"/>
              <a:t>register file during decode, no register values read</a:t>
            </a:r>
          </a:p>
          <a:p>
            <a:r>
              <a:rPr lang="en-US" dirty="0" smtClean="0"/>
              <a:t>Functional units read and write from single unified register file holding committed and temporary registers in execute</a:t>
            </a:r>
          </a:p>
          <a:p>
            <a:r>
              <a:rPr lang="en-US" dirty="0" smtClean="0"/>
              <a:t>Commit only updates the mapping of architectural register to physical register, no 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3505200"/>
            <a:ext cx="7848600" cy="2743200"/>
            <a:chOff x="609600" y="3048000"/>
            <a:chExt cx="7848600" cy="2743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200400" y="3276600"/>
              <a:ext cx="2514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Unified Physical Register File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3124994" y="47236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39627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09600" y="4419600"/>
              <a:ext cx="3014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Read operands at issue</a:t>
              </a:r>
              <a:endParaRPr lang="en-US" sz="2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0400" y="5181600"/>
              <a:ext cx="2438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Functional Units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48009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57800" y="4495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Write results at completion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05600" y="32004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Committed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Straight Arrow Connector 27"/>
            <p:cNvCxnSpPr>
              <a:stCxn id="26" idx="1"/>
              <a:endCxn id="12" idx="3"/>
            </p:cNvCxnSpPr>
            <p:nvPr/>
          </p:nvCxnSpPr>
          <p:spPr bwMode="auto">
            <a:xfrm rot="10800000" flipV="1">
              <a:off x="5715000" y="3695700"/>
              <a:ext cx="99060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609600" y="30480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Decode Stage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0" name="Straight Arrow Connector 29"/>
            <p:cNvCxnSpPr>
              <a:stCxn id="29" idx="3"/>
              <a:endCxn id="12" idx="1"/>
            </p:cNvCxnSpPr>
            <p:nvPr/>
          </p:nvCxnSpPr>
          <p:spPr bwMode="auto">
            <a:xfrm>
              <a:off x="2362200" y="3543300"/>
              <a:ext cx="838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946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6F6B-CE28-2643-82F2-9FA3D5F07A63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Pipeline Design with Physical Regfile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1346200" y="3074988"/>
            <a:ext cx="820738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15908" name="Rectangle 4"/>
          <p:cNvSpPr>
            <a:spLocks noChangeArrowheads="1"/>
          </p:cNvSpPr>
          <p:nvPr/>
        </p:nvSpPr>
        <p:spPr bwMode="auto">
          <a:xfrm>
            <a:off x="2371725" y="3074988"/>
            <a:ext cx="1504950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 &amp; Rename</a:t>
            </a:r>
          </a:p>
        </p:txBody>
      </p:sp>
      <p:sp>
        <p:nvSpPr>
          <p:cNvPr id="1915909" name="Line 5"/>
          <p:cNvSpPr>
            <a:spLocks noChangeShapeType="1"/>
          </p:cNvSpPr>
          <p:nvPr/>
        </p:nvSpPr>
        <p:spPr bwMode="auto">
          <a:xfrm>
            <a:off x="2166938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0" name="Line 6"/>
          <p:cNvSpPr>
            <a:spLocks noChangeShapeType="1"/>
          </p:cNvSpPr>
          <p:nvPr/>
        </p:nvSpPr>
        <p:spPr bwMode="auto">
          <a:xfrm>
            <a:off x="3876675" y="3419475"/>
            <a:ext cx="206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1" name="Rectangle 7"/>
          <p:cNvSpPr>
            <a:spLocks noChangeArrowheads="1"/>
          </p:cNvSpPr>
          <p:nvPr/>
        </p:nvSpPr>
        <p:spPr bwMode="auto">
          <a:xfrm>
            <a:off x="4083050" y="3074988"/>
            <a:ext cx="2735263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15912" name="Rectangle 8"/>
          <p:cNvSpPr>
            <a:spLocks noChangeArrowheads="1"/>
          </p:cNvSpPr>
          <p:nvPr/>
        </p:nvSpPr>
        <p:spPr bwMode="auto">
          <a:xfrm>
            <a:off x="661988" y="3074988"/>
            <a:ext cx="411162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15913" name="Line 9"/>
          <p:cNvSpPr>
            <a:spLocks noChangeShapeType="1"/>
          </p:cNvSpPr>
          <p:nvPr/>
        </p:nvSpPr>
        <p:spPr bwMode="auto">
          <a:xfrm>
            <a:off x="1073150" y="3419475"/>
            <a:ext cx="2730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4" name="AutoShape 10"/>
          <p:cNvSpPr>
            <a:spLocks noChangeArrowheads="1"/>
          </p:cNvSpPr>
          <p:nvPr/>
        </p:nvSpPr>
        <p:spPr bwMode="auto">
          <a:xfrm>
            <a:off x="1550988" y="1557338"/>
            <a:ext cx="1550987" cy="1311275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Prediction</a:t>
            </a:r>
          </a:p>
        </p:txBody>
      </p:sp>
      <p:sp>
        <p:nvSpPr>
          <p:cNvPr id="1915915" name="Freeform 11"/>
          <p:cNvSpPr>
            <a:spLocks/>
          </p:cNvSpPr>
          <p:nvPr/>
        </p:nvSpPr>
        <p:spPr bwMode="auto">
          <a:xfrm>
            <a:off x="1141413" y="2454275"/>
            <a:ext cx="547687" cy="9652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6" name="Freeform 12"/>
          <p:cNvSpPr>
            <a:spLocks/>
          </p:cNvSpPr>
          <p:nvPr/>
        </p:nvSpPr>
        <p:spPr bwMode="auto">
          <a:xfrm>
            <a:off x="3055938" y="2454275"/>
            <a:ext cx="342900" cy="620713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7" name="Freeform 13"/>
          <p:cNvSpPr>
            <a:spLocks/>
          </p:cNvSpPr>
          <p:nvPr/>
        </p:nvSpPr>
        <p:spPr bwMode="auto">
          <a:xfrm>
            <a:off x="457200" y="2039938"/>
            <a:ext cx="1231900" cy="1385887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9" name="Rectangle 15"/>
          <p:cNvSpPr>
            <a:spLocks noChangeArrowheads="1"/>
          </p:cNvSpPr>
          <p:nvPr/>
        </p:nvSpPr>
        <p:spPr bwMode="auto">
          <a:xfrm>
            <a:off x="7023100" y="3074988"/>
            <a:ext cx="1095375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15920" name="Line 16"/>
          <p:cNvSpPr>
            <a:spLocks noChangeShapeType="1"/>
          </p:cNvSpPr>
          <p:nvPr/>
        </p:nvSpPr>
        <p:spPr bwMode="auto">
          <a:xfrm>
            <a:off x="6818313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1" name="Rectangle 17"/>
          <p:cNvSpPr>
            <a:spLocks noChangeArrowheads="1"/>
          </p:cNvSpPr>
          <p:nvPr/>
        </p:nvSpPr>
        <p:spPr bwMode="auto">
          <a:xfrm>
            <a:off x="3482975" y="4110038"/>
            <a:ext cx="4992688" cy="2149475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15922" name="Group 18"/>
          <p:cNvGrpSpPr>
            <a:grpSpLocks/>
          </p:cNvGrpSpPr>
          <p:nvPr/>
        </p:nvGrpSpPr>
        <p:grpSpPr bwMode="auto">
          <a:xfrm>
            <a:off x="4151313" y="1211263"/>
            <a:ext cx="1435100" cy="2841625"/>
            <a:chOff x="2640" y="720"/>
            <a:chExt cx="1008" cy="1976"/>
          </a:xfrm>
        </p:grpSpPr>
        <p:sp>
          <p:nvSpPr>
            <p:cNvPr id="1915923" name="AutoShape 19"/>
            <p:cNvSpPr>
              <a:spLocks noChangeArrowheads="1"/>
            </p:cNvSpPr>
            <p:nvPr/>
          </p:nvSpPr>
          <p:spPr bwMode="auto">
            <a:xfrm>
              <a:off x="2640" y="720"/>
              <a:ext cx="1008" cy="786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Resolution</a:t>
              </a:r>
            </a:p>
          </p:txBody>
        </p:sp>
        <p:sp>
          <p:nvSpPr>
            <p:cNvPr id="1915924" name="Freeform 20"/>
            <p:cNvSpPr>
              <a:spLocks/>
            </p:cNvSpPr>
            <p:nvPr/>
          </p:nvSpPr>
          <p:spPr bwMode="auto">
            <a:xfrm>
              <a:off x="2891" y="1488"/>
              <a:ext cx="229" cy="1208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925" name="Rectangle 21"/>
          <p:cNvSpPr>
            <a:spLocks noChangeArrowheads="1"/>
          </p:cNvSpPr>
          <p:nvPr/>
        </p:nvSpPr>
        <p:spPr bwMode="auto">
          <a:xfrm>
            <a:off x="3824288" y="5213350"/>
            <a:ext cx="95726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Unit</a:t>
            </a:r>
          </a:p>
        </p:txBody>
      </p:sp>
      <p:sp>
        <p:nvSpPr>
          <p:cNvPr id="1915926" name="Rectangle 22"/>
          <p:cNvSpPr>
            <a:spLocks noChangeArrowheads="1"/>
          </p:cNvSpPr>
          <p:nvPr/>
        </p:nvSpPr>
        <p:spPr bwMode="auto">
          <a:xfrm>
            <a:off x="4849813" y="5213350"/>
            <a:ext cx="708025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ALU</a:t>
            </a:r>
          </a:p>
        </p:txBody>
      </p:sp>
      <p:sp>
        <p:nvSpPr>
          <p:cNvPr id="1915927" name="Line 23"/>
          <p:cNvSpPr>
            <a:spLocks noChangeShapeType="1"/>
          </p:cNvSpPr>
          <p:nvPr/>
        </p:nvSpPr>
        <p:spPr bwMode="auto">
          <a:xfrm>
            <a:off x="5124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8" name="Line 24"/>
          <p:cNvSpPr>
            <a:spLocks noChangeShapeType="1"/>
          </p:cNvSpPr>
          <p:nvPr/>
        </p:nvSpPr>
        <p:spPr bwMode="auto">
          <a:xfrm>
            <a:off x="423545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9" name="Line 25"/>
          <p:cNvSpPr>
            <a:spLocks noChangeShapeType="1"/>
          </p:cNvSpPr>
          <p:nvPr/>
        </p:nvSpPr>
        <p:spPr bwMode="auto">
          <a:xfrm flipH="1">
            <a:off x="4987925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0" name="Line 26"/>
          <p:cNvSpPr>
            <a:spLocks noChangeShapeType="1"/>
          </p:cNvSpPr>
          <p:nvPr/>
        </p:nvSpPr>
        <p:spPr bwMode="auto">
          <a:xfrm>
            <a:off x="5192713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1" name="Line 27"/>
          <p:cNvSpPr>
            <a:spLocks noChangeShapeType="1"/>
          </p:cNvSpPr>
          <p:nvPr/>
        </p:nvSpPr>
        <p:spPr bwMode="auto">
          <a:xfrm flipV="1">
            <a:off x="5397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2" name="Line 28"/>
          <p:cNvSpPr>
            <a:spLocks noChangeShapeType="1"/>
          </p:cNvSpPr>
          <p:nvPr/>
        </p:nvSpPr>
        <p:spPr bwMode="auto">
          <a:xfrm flipH="1" flipV="1">
            <a:off x="4508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3" name="Line 29"/>
          <p:cNvSpPr>
            <a:spLocks noChangeShapeType="1"/>
          </p:cNvSpPr>
          <p:nvPr/>
        </p:nvSpPr>
        <p:spPr bwMode="auto">
          <a:xfrm flipH="1" flipV="1">
            <a:off x="5397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4" name="Line 30"/>
          <p:cNvSpPr>
            <a:spLocks noChangeShapeType="1"/>
          </p:cNvSpPr>
          <p:nvPr/>
        </p:nvSpPr>
        <p:spPr bwMode="auto">
          <a:xfrm flipH="1">
            <a:off x="4235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5" name="Line 31"/>
          <p:cNvSpPr>
            <a:spLocks noChangeShapeType="1"/>
          </p:cNvSpPr>
          <p:nvPr/>
        </p:nvSpPr>
        <p:spPr bwMode="auto">
          <a:xfrm flipV="1">
            <a:off x="4508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6" name="Rectangle 32"/>
          <p:cNvSpPr>
            <a:spLocks noChangeArrowheads="1"/>
          </p:cNvSpPr>
          <p:nvPr/>
        </p:nvSpPr>
        <p:spPr bwMode="auto">
          <a:xfrm>
            <a:off x="5600700" y="5210175"/>
            <a:ext cx="704850" cy="622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</a:t>
            </a:r>
          </a:p>
        </p:txBody>
      </p:sp>
      <p:sp>
        <p:nvSpPr>
          <p:cNvPr id="1915937" name="Line 33"/>
          <p:cNvSpPr>
            <a:spLocks noChangeShapeType="1"/>
          </p:cNvSpPr>
          <p:nvPr/>
        </p:nvSpPr>
        <p:spPr bwMode="auto">
          <a:xfrm flipH="1">
            <a:off x="5740400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8" name="Line 34"/>
          <p:cNvSpPr>
            <a:spLocks noChangeShapeType="1"/>
          </p:cNvSpPr>
          <p:nvPr/>
        </p:nvSpPr>
        <p:spPr bwMode="auto">
          <a:xfrm>
            <a:off x="5945188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9" name="Line 35"/>
          <p:cNvSpPr>
            <a:spLocks noChangeShapeType="1"/>
          </p:cNvSpPr>
          <p:nvPr/>
        </p:nvSpPr>
        <p:spPr bwMode="auto">
          <a:xfrm flipV="1">
            <a:off x="6149975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0" name="Line 36"/>
          <p:cNvSpPr>
            <a:spLocks noChangeShapeType="1"/>
          </p:cNvSpPr>
          <p:nvPr/>
        </p:nvSpPr>
        <p:spPr bwMode="auto">
          <a:xfrm>
            <a:off x="5808663" y="3833813"/>
            <a:ext cx="1587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1" name="Line 37"/>
          <p:cNvSpPr>
            <a:spLocks noChangeShapeType="1"/>
          </p:cNvSpPr>
          <p:nvPr/>
        </p:nvSpPr>
        <p:spPr bwMode="auto">
          <a:xfrm flipH="1" flipV="1">
            <a:off x="6149975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2" name="Rectangle 38"/>
          <p:cNvSpPr>
            <a:spLocks noChangeArrowheads="1"/>
          </p:cNvSpPr>
          <p:nvPr/>
        </p:nvSpPr>
        <p:spPr bwMode="auto">
          <a:xfrm>
            <a:off x="6491288" y="5213350"/>
            <a:ext cx="10271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Store Buffer</a:t>
            </a:r>
          </a:p>
        </p:txBody>
      </p:sp>
      <p:sp>
        <p:nvSpPr>
          <p:cNvPr id="1915943" name="Line 39"/>
          <p:cNvSpPr>
            <a:spLocks noChangeShapeType="1"/>
          </p:cNvSpPr>
          <p:nvPr/>
        </p:nvSpPr>
        <p:spPr bwMode="auto">
          <a:xfrm>
            <a:off x="62865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4" name="Line 40"/>
          <p:cNvSpPr>
            <a:spLocks noChangeShapeType="1"/>
          </p:cNvSpPr>
          <p:nvPr/>
        </p:nvSpPr>
        <p:spPr bwMode="auto">
          <a:xfrm flipH="1">
            <a:off x="62865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5" name="Rectangle 41"/>
          <p:cNvSpPr>
            <a:spLocks noChangeArrowheads="1"/>
          </p:cNvSpPr>
          <p:nvPr/>
        </p:nvSpPr>
        <p:spPr bwMode="auto">
          <a:xfrm>
            <a:off x="7723188" y="5213350"/>
            <a:ext cx="6842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D$</a:t>
            </a:r>
          </a:p>
        </p:txBody>
      </p:sp>
      <p:sp>
        <p:nvSpPr>
          <p:cNvPr id="1915946" name="Line 42"/>
          <p:cNvSpPr>
            <a:spLocks noChangeShapeType="1"/>
          </p:cNvSpPr>
          <p:nvPr/>
        </p:nvSpPr>
        <p:spPr bwMode="auto">
          <a:xfrm>
            <a:off x="75184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7" name="Line 43"/>
          <p:cNvSpPr>
            <a:spLocks noChangeShapeType="1"/>
          </p:cNvSpPr>
          <p:nvPr/>
        </p:nvSpPr>
        <p:spPr bwMode="auto">
          <a:xfrm flipH="1">
            <a:off x="75184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8" name="Text Box 44"/>
          <p:cNvSpPr txBox="1">
            <a:spLocks noChangeArrowheads="1"/>
          </p:cNvSpPr>
          <p:nvPr/>
        </p:nvSpPr>
        <p:spPr bwMode="auto">
          <a:xfrm>
            <a:off x="3476625" y="5899150"/>
            <a:ext cx="1190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15949" name="Line 45"/>
          <p:cNvSpPr>
            <a:spLocks noChangeShapeType="1"/>
          </p:cNvSpPr>
          <p:nvPr/>
        </p:nvSpPr>
        <p:spPr bwMode="auto">
          <a:xfrm>
            <a:off x="7366000" y="3833813"/>
            <a:ext cx="1588" cy="1379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0" name="AutoShape 46"/>
          <p:cNvSpPr>
            <a:spLocks/>
          </p:cNvSpPr>
          <p:nvPr/>
        </p:nvSpPr>
        <p:spPr bwMode="auto">
          <a:xfrm rot="5400000" flipV="1">
            <a:off x="2131219" y="2432844"/>
            <a:ext cx="207963" cy="3146425"/>
          </a:xfrm>
          <a:prstGeom prst="rightBrace">
            <a:avLst>
              <a:gd name="adj1" fmla="val 12608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1" name="Text Box 47"/>
          <p:cNvSpPr txBox="1">
            <a:spLocks noChangeArrowheads="1"/>
          </p:cNvSpPr>
          <p:nvPr/>
        </p:nvSpPr>
        <p:spPr bwMode="auto">
          <a:xfrm>
            <a:off x="1550988" y="4079875"/>
            <a:ext cx="12938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2" name="AutoShape 48"/>
          <p:cNvSpPr>
            <a:spLocks/>
          </p:cNvSpPr>
          <p:nvPr/>
        </p:nvSpPr>
        <p:spPr bwMode="auto">
          <a:xfrm rot="-5400000">
            <a:off x="7433469" y="2320132"/>
            <a:ext cx="206375" cy="1163637"/>
          </a:xfrm>
          <a:prstGeom prst="rightBrace">
            <a:avLst>
              <a:gd name="adj1" fmla="val 4698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3" name="Text Box 49"/>
          <p:cNvSpPr txBox="1">
            <a:spLocks noChangeArrowheads="1"/>
          </p:cNvSpPr>
          <p:nvPr/>
        </p:nvSpPr>
        <p:spPr bwMode="auto">
          <a:xfrm>
            <a:off x="6886575" y="2492375"/>
            <a:ext cx="12938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5" name="AutoShape 51"/>
          <p:cNvSpPr>
            <a:spLocks/>
          </p:cNvSpPr>
          <p:nvPr/>
        </p:nvSpPr>
        <p:spPr bwMode="auto">
          <a:xfrm rot="-5400000">
            <a:off x="5313363" y="1500188"/>
            <a:ext cx="206375" cy="2803525"/>
          </a:xfrm>
          <a:prstGeom prst="rightBrace">
            <a:avLst>
              <a:gd name="adj1" fmla="val 11320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6" name="Text Box 52"/>
          <p:cNvSpPr txBox="1">
            <a:spLocks noChangeArrowheads="1"/>
          </p:cNvSpPr>
          <p:nvPr/>
        </p:nvSpPr>
        <p:spPr bwMode="auto">
          <a:xfrm>
            <a:off x="4835525" y="2492375"/>
            <a:ext cx="18446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</a:p>
        </p:txBody>
      </p:sp>
      <p:sp>
        <p:nvSpPr>
          <p:cNvPr id="1915957" name="Rectangle 53"/>
          <p:cNvSpPr>
            <a:spLocks noChangeArrowheads="1"/>
          </p:cNvSpPr>
          <p:nvPr/>
        </p:nvSpPr>
        <p:spPr bwMode="auto">
          <a:xfrm>
            <a:off x="4029075" y="4316413"/>
            <a:ext cx="2668588" cy="552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 Reg. File</a:t>
            </a:r>
          </a:p>
        </p:txBody>
      </p:sp>
      <p:grpSp>
        <p:nvGrpSpPr>
          <p:cNvPr id="1915958" name="Group 54"/>
          <p:cNvGrpSpPr>
            <a:grpSpLocks/>
          </p:cNvGrpSpPr>
          <p:nvPr/>
        </p:nvGrpSpPr>
        <p:grpSpPr bwMode="auto">
          <a:xfrm>
            <a:off x="2030413" y="1527175"/>
            <a:ext cx="5014912" cy="3679825"/>
            <a:chOff x="1152" y="939"/>
            <a:chExt cx="3519" cy="2560"/>
          </a:xfrm>
        </p:grpSpPr>
        <p:sp>
          <p:nvSpPr>
            <p:cNvPr id="1915959" name="Line 55"/>
            <p:cNvSpPr>
              <a:spLocks noChangeShapeType="1"/>
            </p:cNvSpPr>
            <p:nvPr/>
          </p:nvSpPr>
          <p:spPr bwMode="auto">
            <a:xfrm flipH="1">
              <a:off x="2304" y="1344"/>
              <a:ext cx="528" cy="67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0" name="Text Box 56"/>
            <p:cNvSpPr txBox="1">
              <a:spLocks noChangeArrowheads="1"/>
            </p:cNvSpPr>
            <p:nvPr/>
          </p:nvSpPr>
          <p:spPr bwMode="auto">
            <a:xfrm>
              <a:off x="2112" y="939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1" name="Line 57"/>
            <p:cNvSpPr>
              <a:spLocks noChangeShapeType="1"/>
            </p:cNvSpPr>
            <p:nvPr/>
          </p:nvSpPr>
          <p:spPr bwMode="auto">
            <a:xfrm flipH="1">
              <a:off x="1152" y="1296"/>
              <a:ext cx="1632" cy="72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2" name="Line 58"/>
            <p:cNvSpPr>
              <a:spLocks noChangeShapeType="1"/>
            </p:cNvSpPr>
            <p:nvPr/>
          </p:nvSpPr>
          <p:spPr bwMode="auto">
            <a:xfrm flipH="1">
              <a:off x="1872" y="1008"/>
              <a:ext cx="864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3" name="Text Box 59"/>
            <p:cNvSpPr txBox="1">
              <a:spLocks noChangeArrowheads="1"/>
            </p:cNvSpPr>
            <p:nvPr/>
          </p:nvSpPr>
          <p:spPr bwMode="auto">
            <a:xfrm>
              <a:off x="2160" y="1275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4" name="Text Box 60"/>
            <p:cNvSpPr txBox="1">
              <a:spLocks noChangeArrowheads="1"/>
            </p:cNvSpPr>
            <p:nvPr/>
          </p:nvSpPr>
          <p:spPr bwMode="auto">
            <a:xfrm>
              <a:off x="2640" y="1563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5" name="Line 61"/>
            <p:cNvSpPr>
              <a:spLocks noChangeShapeType="1"/>
            </p:cNvSpPr>
            <p:nvPr/>
          </p:nvSpPr>
          <p:spPr bwMode="auto">
            <a:xfrm flipH="1">
              <a:off x="2928" y="1440"/>
              <a:ext cx="96" cy="57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6" name="Text Box 62"/>
            <p:cNvSpPr txBox="1">
              <a:spLocks noChangeArrowheads="1"/>
            </p:cNvSpPr>
            <p:nvPr/>
          </p:nvSpPr>
          <p:spPr bwMode="auto">
            <a:xfrm>
              <a:off x="3551" y="1227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7" name="Line 63"/>
            <p:cNvSpPr>
              <a:spLocks noChangeShapeType="1"/>
            </p:cNvSpPr>
            <p:nvPr/>
          </p:nvSpPr>
          <p:spPr bwMode="auto">
            <a:xfrm>
              <a:off x="3456" y="1296"/>
              <a:ext cx="1215" cy="220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38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00063"/>
          </a:xfrm>
        </p:spPr>
        <p:txBody>
          <a:bodyPr/>
          <a:lstStyle/>
          <a:p>
            <a:r>
              <a:rPr lang="en-US"/>
              <a:t>Lifetime of Physical Registers</a:t>
            </a:r>
            <a:endParaRPr lang="en-US" sz="1800" i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C62-43C8-674F-8C41-7FE75B434087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x9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sd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P1, (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x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P2, P1,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 P3, 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y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z</a:t>
            </a:r>
            <a:endParaRPr lang="en-US" sz="2400" i="1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 P4, P2, P3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P5,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 P6, P5, P4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sd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P6,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P7, (P</a:t>
            </a:r>
            <a:r>
              <a:rPr lang="en-US" sz="2400" i="1" dirty="0">
                <a:latin typeface="Verdana" charset="0"/>
              </a:rPr>
              <a:t>w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latin typeface="Verdana" charset="0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529263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When can we reuse a physical register?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5050"/>
                </a:solidFill>
                <a:latin typeface="Verdana" charset="0"/>
              </a:rPr>
              <a:t>     	</a:t>
            </a:r>
            <a:r>
              <a:rPr lang="en-US" sz="2000" i="1">
                <a:solidFill>
                  <a:srgbClr val="FF5050"/>
                </a:solidFill>
              </a:rPr>
              <a:t>When next write of same architectural register commits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FF5050"/>
              </a:solidFill>
              <a:latin typeface="Verdana" charset="0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400" b="1"/>
              <a:t> </a:t>
            </a:r>
            <a:r>
              <a:rPr lang="en-US" sz="2000">
                <a:latin typeface="Verdana" charset="0"/>
              </a:rPr>
              <a:t>Physical regfile holds committed and speculative values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Physical registers decoupled from ROB entries </a:t>
            </a:r>
            <a:r>
              <a:rPr lang="en-US" sz="2000" i="1">
                <a:latin typeface="Verdana" charset="0"/>
              </a:rPr>
              <a:t>(no data in ROB)</a:t>
            </a:r>
          </a:p>
        </p:txBody>
      </p:sp>
    </p:spTree>
    <p:extLst>
      <p:ext uri="{BB962C8B-B14F-4D97-AF65-F5344CB8AC3E}">
        <p14:creationId xmlns:p14="http://schemas.microsoft.com/office/powerpoint/2010/main" val="101309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96DF-DD8B-E74E-BAA4-6E2680228031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LPRd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&lt;x6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&lt;x7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&lt;x3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61963" y="1595438"/>
            <a:ext cx="1830388" cy="1970087"/>
            <a:chOff x="243" y="957"/>
            <a:chExt cx="1153" cy="1241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43" y="1677"/>
              <a:ext cx="1153" cy="233"/>
              <a:chOff x="243" y="1677"/>
              <a:chExt cx="1153" cy="233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43" y="167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x5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43" y="1821"/>
              <a:ext cx="1153" cy="233"/>
              <a:chOff x="243" y="1821"/>
              <a:chExt cx="1153" cy="233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43" y="182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x6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43" y="1965"/>
              <a:ext cx="1153" cy="233"/>
              <a:chOff x="243" y="1965"/>
              <a:chExt cx="1153" cy="233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43" y="196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x7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43" y="957"/>
              <a:ext cx="1153" cy="233"/>
              <a:chOff x="243" y="957"/>
              <a:chExt cx="1153" cy="233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43" y="95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x0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43" y="1101"/>
              <a:ext cx="1153" cy="233"/>
              <a:chOff x="243" y="1101"/>
              <a:chExt cx="1153" cy="233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43" y="110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x1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43" y="1245"/>
              <a:ext cx="1153" cy="233"/>
              <a:chOff x="243" y="1245"/>
              <a:chExt cx="1153" cy="233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43" y="124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x2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43" y="1389"/>
              <a:ext cx="1153" cy="233"/>
              <a:chOff x="243" y="1389"/>
              <a:chExt cx="1153" cy="233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43" y="1389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x3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43" y="1533"/>
              <a:ext cx="1153" cy="233"/>
              <a:chOff x="243" y="1533"/>
              <a:chExt cx="1153" cy="233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43" y="1533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x4</a:t>
                </a:r>
                <a:endParaRPr lang="en-US" sz="1800" dirty="0">
                  <a:latin typeface="Verdana" charset="0"/>
                </a:endParaRP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901067" y="4114800"/>
            <a:ext cx="75021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 smtClean="0">
                <a:latin typeface="Verdana" charset="0"/>
              </a:rPr>
              <a:t>ROB</a:t>
            </a:r>
            <a:endParaRPr lang="en-US" sz="1800" i="1" dirty="0">
              <a:latin typeface="Verdana" charset="0"/>
            </a:endParaRP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Physical </a:t>
            </a:r>
            <a:r>
              <a:rPr lang="en-US" sz="2000" i="1" dirty="0" err="1">
                <a:latin typeface="Verdana" charset="0"/>
              </a:rPr>
              <a:t>Regs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 smtClean="0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(</a:t>
            </a:r>
            <a:r>
              <a:rPr lang="en-US" sz="2000" i="1" dirty="0" err="1">
                <a:latin typeface="Verdana" charset="0"/>
              </a:rPr>
              <a:t>LPRd</a:t>
            </a:r>
            <a:r>
              <a:rPr lang="en-US" sz="2000" i="1" dirty="0">
                <a:latin typeface="Verdana" charset="0"/>
              </a:rPr>
              <a:t>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33D-ECE2-1E41-8384-E68715DD82CA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</p:spTree>
    <p:extLst>
      <p:ext uri="{BB962C8B-B14F-4D97-AF65-F5344CB8AC3E}">
        <p14:creationId xmlns:p14="http://schemas.microsoft.com/office/powerpoint/2010/main" val="28285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time in Lecture 12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683500" cy="5207000"/>
          </a:xfrm>
        </p:spPr>
        <p:txBody>
          <a:bodyPr/>
          <a:lstStyle/>
          <a:p>
            <a:r>
              <a:rPr lang="en-US"/>
              <a:t>Pipelining is complicated by multiple and/or variable latency functional units</a:t>
            </a:r>
          </a:p>
          <a:p>
            <a:r>
              <a:rPr lang="en-US"/>
              <a:t>Out-of-order and/or pipelined execution requires tracking of dependencies</a:t>
            </a:r>
          </a:p>
          <a:p>
            <a:pPr lvl="1"/>
            <a:r>
              <a:rPr lang="en-US"/>
              <a:t>RAW</a:t>
            </a:r>
          </a:p>
          <a:p>
            <a:pPr lvl="1"/>
            <a:r>
              <a:rPr lang="en-US"/>
              <a:t>WAR</a:t>
            </a:r>
          </a:p>
          <a:p>
            <a:pPr lvl="1"/>
            <a:r>
              <a:rPr lang="en-US"/>
              <a:t>WAW</a:t>
            </a:r>
          </a:p>
          <a:p>
            <a:r>
              <a:rPr lang="en-US"/>
              <a:t>Dynamic issue logic can support out-of-order execution to improve performance</a:t>
            </a:r>
          </a:p>
          <a:p>
            <a:pPr lvl="1"/>
            <a:r>
              <a:rPr lang="en-US"/>
              <a:t>Last time, looked at simple scoreboard to track out-of-order completion</a:t>
            </a:r>
          </a:p>
          <a:p>
            <a:r>
              <a:rPr lang="en-US"/>
              <a:t>Hardware register renaming can further improve performance by removing hazards.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535C-107C-CD4D-AC0C-4C54228B399F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FE08-9D9E-2046-AC58-14C76D028A0E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114800"/>
            <a:ext cx="6324601" cy="2209799"/>
            <a:chOff x="144" y="2592"/>
            <a:chExt cx="3984" cy="1392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30214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9396-DE7E-5447-BE7E-F49F64FA7F67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sub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P6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P5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25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E517-7938-A344-BE65-C0C4C011765D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P6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add         P1            P3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70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8AEF-C789-DB46-9D93-FDDF69562B23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6" y="4114800"/>
            <a:ext cx="6324601" cy="2214563"/>
            <a:chOff x="144" y="2589"/>
            <a:chExt cx="3984" cy="1395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374" y="258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65137" y="995363"/>
            <a:ext cx="2035175" cy="2574925"/>
            <a:chOff x="99" y="624"/>
            <a:chExt cx="1282" cy="1622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      P0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010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</a:t>
            </a:r>
            <a:r>
              <a:rPr lang="en-US" dirty="0" smtClean="0"/>
              <a:t> Register </a:t>
            </a:r>
            <a:r>
              <a:rPr lang="en-US" dirty="0"/>
              <a:t>Management</a:t>
            </a:r>
            <a:endParaRPr lang="en-US" sz="1800" i="1" dirty="0"/>
          </a:p>
        </p:txBody>
      </p:sp>
      <p:sp>
        <p:nvSpPr>
          <p:cNvPr id="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58B-1AFA-094E-ADD0-AE622FFD3477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&lt;x1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4914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7609-6F06-7A4C-ADBB-40531D1D63CD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125913"/>
            <a:ext cx="6324601" cy="2198687"/>
            <a:chOff x="144" y="2599"/>
            <a:chExt cx="3984" cy="1385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372" y="259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340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ld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&lt;x3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107320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F239-65C6-0B44-B6CD-5225F134C585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  been satisfied can be</a:t>
            </a:r>
            <a:r>
              <a:rPr lang="en-US" dirty="0" smtClean="0"/>
              <a:t> issued. </a:t>
            </a:r>
            <a:endParaRPr lang="en-US" dirty="0"/>
          </a:p>
          <a:p>
            <a:pPr marL="342900" indent="-342900">
              <a:buFontTx/>
              <a:buNone/>
            </a:pPr>
            <a:r>
              <a:rPr lang="en-US" dirty="0">
                <a:latin typeface="Symbol" charset="2"/>
              </a:rPr>
              <a:t>	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76200"/>
            <a:ext cx="79375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4622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000" i="1" dirty="0" err="1" smtClean="0">
                <a:latin typeface="Verdana" charset="0"/>
              </a:rPr>
              <a:t>regfile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7793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smtClean="0">
                <a:latin typeface="Verdana" charset="0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025900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1560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029075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9588" y="4722813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1946275"/>
            <a:ext cx="460851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1928813"/>
            <a:ext cx="368300" cy="1462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168900"/>
            <a:ext cx="840105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Instruction template (i.e., tag t) is allocated by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Decode stage, which also associates tag with register in regfile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When an instruction completes, its tag is deallocated</a:t>
            </a: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539750" y="3546475"/>
            <a:ext cx="225266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operation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8008938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Instruction slot is candidate for execution when: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holds a valid instruction (“use” bit is set)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has not already started execution (“exec” bit is clear)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Both operands are available (p1 and p2 are set)</a:t>
            </a:r>
          </a:p>
        </p:txBody>
      </p:sp>
      <p:grpSp>
        <p:nvGrpSpPr>
          <p:cNvPr id="2" name="Group 37"/>
          <p:cNvGrpSpPr/>
          <p:nvPr/>
        </p:nvGrpSpPr>
        <p:grpSpPr>
          <a:xfrm>
            <a:off x="0" y="685800"/>
            <a:ext cx="7148512" cy="3414712"/>
            <a:chOff x="849313" y="838200"/>
            <a:chExt cx="7148512" cy="3414712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68300" cy="31099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1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2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 err="1">
                  <a:latin typeface="Verdana" charset="0"/>
                </a:rPr>
                <a:t>t</a:t>
              </a:r>
              <a:r>
                <a:rPr lang="en-US" sz="1800" i="1" baseline="-25000" dirty="0" err="1">
                  <a:latin typeface="Verdana" charset="0"/>
                </a:rPr>
                <a:t>n</a:t>
              </a:r>
              <a:endParaRPr lang="en-US" sz="1800" i="1" dirty="0">
                <a:latin typeface="Verdana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49313" y="838200"/>
              <a:ext cx="6743700" cy="3106738"/>
              <a:chOff x="511" y="992"/>
              <a:chExt cx="4248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5" y="1224"/>
                <a:ext cx="92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ptr</a:t>
                </a:r>
                <a:r>
                  <a:rPr lang="en-US" sz="2000" baseline="-25000" dirty="0">
                    <a:latin typeface="Verdana" charset="0"/>
                  </a:rPr>
                  <a:t>2</a:t>
                </a:r>
                <a:r>
                  <a:rPr lang="en-US" sz="2000" dirty="0">
                    <a:latin typeface="Verdana" charset="0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 err="1">
                    <a:latin typeface="Verdana" charset="0"/>
                  </a:rPr>
                  <a:t>deallocate</a:t>
                </a:r>
                <a:endParaRPr lang="en-US" sz="2000" dirty="0">
                  <a:latin typeface="Verdana" charset="0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1" y="2240"/>
                <a:ext cx="98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	ptr</a:t>
                </a:r>
                <a:r>
                  <a:rPr lang="en-US" sz="2000" baseline="-25000" dirty="0">
                    <a:latin typeface="Verdana" charset="0"/>
                  </a:rPr>
                  <a:t>1</a:t>
                </a:r>
                <a:endParaRPr lang="en-US" sz="2000" dirty="0">
                  <a:latin typeface="Verdana" charset="0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48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 use exec   op   p1     src1   p2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 registers are renamed to the instruction’s slot tag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313174" cy="138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smtClean="0">
                <a:latin typeface="Verdana" charset="0"/>
              </a:rPr>
              <a:t>ROB managed </a:t>
            </a:r>
            <a:r>
              <a:rPr lang="en-US" sz="2400" dirty="0">
                <a:latin typeface="Verdana" charset="0"/>
              </a:rPr>
              <a:t>circularly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“exec” bit is set when instruction begins execution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When an instruction completes its “use” bit is marked free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ptr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is incremented only if the “use” bit is marked 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81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914400"/>
            <a:ext cx="286738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990600"/>
            <a:ext cx="1138659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12036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69069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2971800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239000" y="685800"/>
            <a:ext cx="167640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latin typeface="Calibri"/>
                <a:cs typeface="Calibri"/>
              </a:rPr>
              <a:t>Floating-Point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dirty="0" err="1" smtClean="0">
                <a:latin typeface="Calibri"/>
                <a:cs typeface="Calibri"/>
              </a:rPr>
              <a:t>Regfile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167874" y="5621338"/>
            <a:ext cx="1521226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5" y="1039813"/>
            <a:ext cx="1052513" cy="1230311"/>
            <a:chOff x="2531" y="719"/>
            <a:chExt cx="663" cy="775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28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5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Calibri"/>
                  <a:cs typeface="Calibri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381000" y="2667000"/>
            <a:ext cx="1598633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D</a:t>
            </a:r>
            <a:r>
              <a:rPr lang="en-US" sz="2400" i="1" dirty="0" smtClean="0">
                <a:latin typeface="Calibri"/>
                <a:cs typeface="Calibri"/>
              </a:rPr>
              <a:t>istribute </a:t>
            </a:r>
            <a:endParaRPr lang="en-US" sz="2400" i="1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instruction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templates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by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18883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1753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04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Effectiveness?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84B9-F5E8-4141-99E5-E8C4C40DBD59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0915" name="Rectangle 3"/>
          <p:cNvSpPr>
            <a:spLocks noChangeArrowheads="1"/>
          </p:cNvSpPr>
          <p:nvPr/>
        </p:nvSpPr>
        <p:spPr bwMode="auto">
          <a:xfrm>
            <a:off x="747713" y="1319213"/>
            <a:ext cx="8156575" cy="43986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Renaming and Out-of-order execution was first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implemented in 1969 in IBM 360/91 but did not show up in the subsequent models until mid-Nineties.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		</a:t>
            </a:r>
            <a:r>
              <a:rPr lang="en-US" sz="2800" i="1" dirty="0">
                <a:latin typeface="Calibri"/>
                <a:cs typeface="Calibri"/>
              </a:rPr>
              <a:t>Why ?</a:t>
            </a:r>
          </a:p>
          <a:p>
            <a:pPr algn="l">
              <a:spcBef>
                <a:spcPct val="0"/>
              </a:spcBef>
            </a:pPr>
            <a:r>
              <a:rPr lang="en-US" sz="2800" i="1" dirty="0">
                <a:latin typeface="Calibri"/>
                <a:cs typeface="Calibri"/>
              </a:rPr>
              <a:t>Reasons</a:t>
            </a:r>
            <a:endParaRPr lang="en-US" sz="28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1. </a:t>
            </a:r>
            <a:r>
              <a:rPr lang="en-US" sz="2800" dirty="0" smtClean="0">
                <a:latin typeface="Calibri"/>
                <a:cs typeface="Calibri"/>
              </a:rPr>
              <a:t>Complex logic / cost</a:t>
            </a:r>
            <a:endParaRPr lang="en-US" sz="28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2. Memory latency a much bigger problem</a:t>
            </a: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3. Exceptions not precise!</a:t>
            </a:r>
            <a:br>
              <a:rPr lang="en-US" sz="2800" dirty="0">
                <a:latin typeface="Calibri"/>
                <a:cs typeface="Calibri"/>
              </a:rPr>
            </a:br>
            <a:endParaRPr lang="en-US" sz="28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One more problem needed to be solved</a:t>
            </a:r>
          </a:p>
        </p:txBody>
      </p:sp>
      <p:sp>
        <p:nvSpPr>
          <p:cNvPr id="1830916" name="Line 4"/>
          <p:cNvSpPr>
            <a:spLocks noChangeShapeType="1"/>
          </p:cNvSpPr>
          <p:nvPr/>
        </p:nvSpPr>
        <p:spPr bwMode="auto">
          <a:xfrm>
            <a:off x="4446588" y="6135688"/>
            <a:ext cx="3670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0917" name="Text Box 5"/>
          <p:cNvSpPr txBox="1">
            <a:spLocks noChangeArrowheads="1"/>
          </p:cNvSpPr>
          <p:nvPr/>
        </p:nvSpPr>
        <p:spPr bwMode="auto">
          <a:xfrm>
            <a:off x="4775200" y="5640388"/>
            <a:ext cx="2763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</p:spTree>
    <p:extLst>
      <p:ext uri="{BB962C8B-B14F-4D97-AF65-F5344CB8AC3E}">
        <p14:creationId xmlns:p14="http://schemas.microsoft.com/office/powerpoint/2010/main" val="129881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342900"/>
            <a:ext cx="71628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 sz="4000"/>
              <a:t>Precise Interrupts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B0-DAFC-9146-80B5-0C3C3DFE006A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5011" name="Rectangle 3"/>
          <p:cNvSpPr>
            <a:spLocks noChangeArrowheads="1"/>
          </p:cNvSpPr>
          <p:nvPr/>
        </p:nvSpPr>
        <p:spPr bwMode="auto">
          <a:xfrm>
            <a:off x="869950" y="1725613"/>
            <a:ext cx="8007350" cy="313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It must appear as if an interrupt is taken between two instructions</a:t>
            </a:r>
            <a:r>
              <a:rPr lang="en-US" sz="2400">
                <a:latin typeface="Verdana" charset="0"/>
              </a:rPr>
              <a:t>  (say I</a:t>
            </a:r>
            <a:r>
              <a:rPr lang="en-US" sz="2400" baseline="-25000">
                <a:latin typeface="Verdana" charset="0"/>
              </a:rPr>
              <a:t>i</a:t>
            </a:r>
            <a:r>
              <a:rPr lang="en-US" sz="2400">
                <a:latin typeface="Verdana" charset="0"/>
              </a:rPr>
              <a:t> and I</a:t>
            </a:r>
            <a:r>
              <a:rPr lang="en-US" sz="2400" baseline="-25000">
                <a:latin typeface="Verdana" charset="0"/>
              </a:rPr>
              <a:t>i+1</a:t>
            </a:r>
            <a:r>
              <a:rPr lang="en-US" sz="24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effect of all instructions up to and including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is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totally complete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 effect of any instruction after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has taken place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interrupt handler either aborts the program or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restarts it at I</a:t>
            </a:r>
            <a:r>
              <a:rPr lang="en-US" sz="2400" baseline="-25000">
                <a:latin typeface="Verdana" charset="0"/>
              </a:rPr>
              <a:t>i+1 </a:t>
            </a:r>
            <a:r>
              <a:rPr lang="en-US" sz="2400">
                <a:latin typeface="Verdana" charset="0"/>
              </a:rPr>
              <a:t>.</a:t>
            </a:r>
            <a:endParaRPr lang="en-US" sz="2400" i="1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5298</TotalTime>
  <Pages>12</Pages>
  <Words>2927</Words>
  <Application>Microsoft Macintosh PowerPoint</Application>
  <PresentationFormat>Letter Paper (8.5x11 in)</PresentationFormat>
  <Paragraphs>1200</Paragraphs>
  <Slides>36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Calibri</vt:lpstr>
      <vt:lpstr>Courier</vt:lpstr>
      <vt:lpstr>Courier New</vt:lpstr>
      <vt:lpstr>ＭＳ Ｐゴシック</vt:lpstr>
      <vt:lpstr>Symbol</vt:lpstr>
      <vt:lpstr>Times New Roman</vt:lpstr>
      <vt:lpstr>Verdana</vt:lpstr>
      <vt:lpstr>Wingdings</vt:lpstr>
      <vt:lpstr>Arial</vt:lpstr>
      <vt:lpstr>1_CS252-template</vt:lpstr>
      <vt:lpstr>CS 152 Computer Architecture and Engineering   Lecture 11 - Out-of-Order Issue, Register Renaming,  &amp; Branch Prediction</vt:lpstr>
      <vt:lpstr>CS152 Administrivia</vt:lpstr>
      <vt:lpstr>Last time in Lecture 12</vt:lpstr>
      <vt:lpstr>Register Renaming</vt:lpstr>
      <vt:lpstr>Renaming Structures</vt:lpstr>
      <vt:lpstr>Reorder Buffer Management</vt:lpstr>
      <vt:lpstr>IBM 360/91 Floating-Point Unit R. M. Tomasulo, 1967</vt:lpstr>
      <vt:lpstr>Effectiveness?</vt:lpstr>
      <vt:lpstr>Precise Interrupts</vt:lpstr>
      <vt:lpstr>Effect on Interrupts Out-of-order Completion</vt:lpstr>
      <vt:lpstr>Exception Handling (In-Order Five-Stage Pipeline)</vt:lpstr>
      <vt:lpstr>Phases of Instruction Execution</vt:lpstr>
      <vt:lpstr>In-Order Commit for Precise Exceptions</vt:lpstr>
      <vt:lpstr>Extensions for Precise Exceptions</vt:lpstr>
      <vt:lpstr>Rollback and Renaming</vt:lpstr>
      <vt:lpstr>Renaming Table</vt:lpstr>
      <vt:lpstr>Control Flow Penalty</vt:lpstr>
      <vt:lpstr>Mispredict Recovery</vt:lpstr>
      <vt:lpstr>In-Order Commit for Precise Exceptions</vt:lpstr>
      <vt:lpstr>Branch Misprediction in Pipeline</vt:lpstr>
      <vt:lpstr>Recovering ROB/Renaming Table</vt:lpstr>
      <vt:lpstr>Important Points on OOO Execution</vt:lpstr>
      <vt:lpstr>“Data-in-ROB” Design (HP PA8000, Pentium Pro, Core2Duo, Nehalem)</vt:lpstr>
      <vt:lpstr>Data Movement in Data-in-ROB Design</vt:lpstr>
      <vt:lpstr>Unified Physical Register File (MIPS R10K, Alpha 21264, Intel Pentium 4 &amp; Sandy Bridge)</vt:lpstr>
      <vt:lpstr>PowerPoint Presentation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Acknowledgements</vt:lpstr>
    </vt:vector>
  </TitlesOfParts>
  <Company>UC Berkeley-EECS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Microsoft Office User</cp:lastModifiedBy>
  <cp:revision>346</cp:revision>
  <cp:lastPrinted>2011-03-02T03:52:46Z</cp:lastPrinted>
  <dcterms:created xsi:type="dcterms:W3CDTF">2012-03-01T05:36:34Z</dcterms:created>
  <dcterms:modified xsi:type="dcterms:W3CDTF">2016-10-13T18:09:10Z</dcterms:modified>
</cp:coreProperties>
</file>