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104" r:id="rId11"/>
    <p:sldId id="1105" r:id="rId12"/>
    <p:sldId id="1090" r:id="rId13"/>
    <p:sldId id="1091" r:id="rId14"/>
    <p:sldId id="1102" r:id="rId15"/>
    <p:sldId id="1089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8" autoAdjust="0"/>
    <p:restoredTop sz="81191" autoAdjust="0"/>
  </p:normalViewPr>
  <p:slideViewPr>
    <p:cSldViewPr>
      <p:cViewPr varScale="1">
        <p:scale>
          <a:sx n="137" d="100"/>
          <a:sy n="137" d="100"/>
        </p:scale>
        <p:origin x="-1976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341060" y="6248400"/>
            <a:ext cx="180294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Morris adapted from 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7341060" y="6248400"/>
            <a:ext cx="180294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Morris adapted from 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n.wikipedia.org/wiki/Chemical_computing" TargetMode="Externa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1524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  <a:ea typeface="+mj-ea"/>
                <a:cs typeface="+mj-cs"/>
              </a:rPr>
              <a:t>CS + Cells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Computer simulations modeling cells are studying how mechanical forces from outside the cell are translated into internal chemica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l signals.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>
                <a:latin typeface="Courier New" pitchFamily="1" charset="0"/>
              </a:rPr>
              <a:t>http://</a:t>
            </a:r>
            <a:r>
              <a:rPr lang="en-US" sz="1400" b="1" dirty="0" err="1">
                <a:latin typeface="Courier New" pitchFamily="1" charset="0"/>
              </a:rPr>
              <a:t>newscenter.lbl.gov</a:t>
            </a:r>
            <a:r>
              <a:rPr lang="en-US" sz="1400" b="1" dirty="0">
                <a:latin typeface="Courier New" pitchFamily="1" charset="0"/>
              </a:rPr>
              <a:t>/feature-stories/2013/03/21/computer-</a:t>
            </a:r>
            <a:r>
              <a:rPr lang="en-US" sz="1400" b="1" dirty="0" err="1">
                <a:latin typeface="Courier New" pitchFamily="1" charset="0"/>
              </a:rPr>
              <a:t>sims</a:t>
            </a:r>
            <a:r>
              <a:rPr lang="en-US" sz="1400" b="1" dirty="0">
                <a:latin typeface="Courier New" pitchFamily="1" charset="0"/>
              </a:rPr>
              <a:t>-integrin/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2400" y="-487465"/>
            <a:ext cx="6934200" cy="3437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#22: Future of Computing</a:t>
            </a:r>
          </a:p>
          <a:p>
            <a:pPr algn="ctr">
              <a:lnSpc>
                <a:spcPct val="77000"/>
              </a:lnSpc>
            </a:pPr>
            <a:endParaRPr lang="en-US" sz="3600" b="1" dirty="0">
              <a:solidFill>
                <a:schemeClr val="tx1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</a:t>
            </a: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581400"/>
            <a:ext cx="3605027" cy="2743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Molecules: Chemical </a:t>
            </a:r>
            <a:r>
              <a:rPr lang="en-US" dirty="0"/>
              <a:t>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Dat</a:t>
            </a:r>
            <a:r>
              <a:rPr lang="en-US" sz="2800" dirty="0" smtClean="0"/>
              <a:t>a is represented by </a:t>
            </a:r>
            <a:r>
              <a:rPr lang="en-US" sz="2800" dirty="0" smtClean="0"/>
              <a:t>varying concentrations of chemicals </a:t>
            </a:r>
            <a:endParaRPr lang="en-US" sz="2800" dirty="0"/>
          </a:p>
          <a:p>
            <a:pPr lvl="1"/>
            <a:r>
              <a:rPr lang="en-US" sz="2400" dirty="0" smtClean="0"/>
              <a:t>Since chemical reactions happen in all directions the potential for much faster computation exists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0" y="5410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  <a:hlinkClick r:id="rId2"/>
              </a:rPr>
              <a:t>http://en.wikipedia.org/wiki/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  <a:hlinkClick r:id="rId2"/>
              </a:rPr>
              <a:t>Chemical_computing</a:t>
            </a:r>
            <a:endParaRPr lang="en-US" sz="2000" b="1" dirty="0" smtClean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news.bbc.co.uk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/2/hi/8452196.stm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00"/>
            <a:ext cx="3778543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1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Wetware Computing : Use Neurons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Organic Computing</a:t>
            </a:r>
          </a:p>
          <a:p>
            <a:r>
              <a:rPr lang="en-US" sz="2800" dirty="0" smtClean="0"/>
              <a:t>Build a computer using actual neurons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0" y="54102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Wetware_computer</a:t>
            </a:r>
            <a:endParaRPr lang="en-US" sz="2000" b="1" dirty="0" smtClean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143000"/>
            <a:ext cx="3175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73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Hybrid: Biological </a:t>
            </a:r>
            <a:r>
              <a:rPr lang="en-US" dirty="0"/>
              <a:t>Machines</a:t>
            </a:r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5715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maharbizgroup.wordpress.com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/research-topics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  <a:p>
            <a:r>
              <a:rPr lang="en-US" sz="14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the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-</a:t>
            </a:r>
            <a:r>
              <a:rPr lang="en-US" sz="14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interface.org</a:t>
            </a: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/2012/04/24/circa-2006-we-are-not-just-building-four-assed-monkeys-or-why/</a:t>
            </a:r>
            <a:endParaRPr lang="en-US" sz="14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-40632861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I see machines built from what we would now called ‘living things’: tables that are derived from [what today we would call] plant cell lines, which breathe your office air and use ambient light for energy to fix themselves or grow new parts; houses whose walls are alive and whose infrastructure hosts an ecology [more on ecology below] of organisms who perform tasks both microscopic and macroscopic; computational elements whose interfaces completely blur the line between cell and chip, organ and peripheral.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066800"/>
            <a:ext cx="434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 see machines built from what we would now called ‘living things’: tables that are derived from </a:t>
            </a:r>
            <a:r>
              <a:rPr lang="en-US" sz="2200" dirty="0" smtClean="0"/>
              <a:t>… </a:t>
            </a:r>
            <a:r>
              <a:rPr lang="en-US" sz="2200" dirty="0"/>
              <a:t>plant cell lines, which breathe your office air and use ambient light for energy to fix themselves or grow new parts; houses whose walls are alive and whose infrastructure hosts an ecology </a:t>
            </a:r>
            <a:r>
              <a:rPr lang="en-US" sz="2200" dirty="0" smtClean="0"/>
              <a:t>…. computational </a:t>
            </a:r>
            <a:r>
              <a:rPr lang="en-US" sz="2200" dirty="0"/>
              <a:t>elements whose interfaces completely blur the line between cell and chip, organ and peripheral.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Massive(Small) networked computing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7924800" cy="4876800"/>
          </a:xfrm>
        </p:spPr>
        <p:txBody>
          <a:bodyPr numCol="2"/>
          <a:lstStyle/>
          <a:p>
            <a:r>
              <a:rPr lang="en-US" dirty="0" smtClean="0"/>
              <a:t>Ad Hoc Networks using “motes” or “smart dust”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68263" indent="0">
              <a:buNone/>
            </a:pPr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Meter(water/power monitoring)</a:t>
            </a:r>
          </a:p>
          <a:p>
            <a:pPr lvl="1"/>
            <a:r>
              <a:rPr lang="en-US" dirty="0" smtClean="0"/>
              <a:t>Electrical Wire monitoring</a:t>
            </a:r>
          </a:p>
          <a:p>
            <a:pPr lvl="1"/>
            <a:r>
              <a:rPr lang="en-US" dirty="0" smtClean="0"/>
              <a:t>Embedded in concrete </a:t>
            </a:r>
            <a:r>
              <a:rPr lang="en-US" dirty="0" smtClean="0"/>
              <a:t>of bridges</a:t>
            </a:r>
          </a:p>
          <a:p>
            <a:pPr lvl="1"/>
            <a:r>
              <a:rPr lang="en-US" dirty="0" smtClean="0"/>
              <a:t>Military application</a:t>
            </a:r>
          </a:p>
          <a:p>
            <a:pPr lvl="1"/>
            <a:r>
              <a:rPr lang="en-US" dirty="0" smtClean="0"/>
              <a:t>“Smart” Grid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819400"/>
            <a:ext cx="1422400" cy="1225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172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computer.howstuffworks.com</a:t>
            </a:r>
            <a:r>
              <a:rPr lang="en-US" sz="1800" dirty="0"/>
              <a:t>/mote1.htm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2514600"/>
            <a:ext cx="78486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26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990601"/>
            <a:ext cx="6172200" cy="5305864"/>
          </a:xfrm>
        </p:spPr>
        <p:txBody>
          <a:bodyPr/>
          <a:lstStyle/>
          <a:p>
            <a:r>
              <a:rPr lang="en-US" dirty="0"/>
              <a:t>Processor</a:t>
            </a:r>
          </a:p>
          <a:p>
            <a:pPr lvl="1"/>
            <a:r>
              <a:rPr lang="en-US" dirty="0"/>
              <a:t>Speed 2x / 2 years (since ’71)</a:t>
            </a:r>
          </a:p>
          <a:p>
            <a:pPr lvl="1"/>
            <a:r>
              <a:rPr lang="en-US" dirty="0"/>
              <a:t>100X performance last decade</a:t>
            </a:r>
            <a:endParaRPr lang="en-US" sz="1800" dirty="0"/>
          </a:p>
          <a:p>
            <a:pPr lvl="1"/>
            <a:r>
              <a:rPr lang="en-US" dirty="0"/>
              <a:t>When you graduate: </a:t>
            </a:r>
            <a:r>
              <a:rPr lang="en-US" dirty="0">
                <a:solidFill>
                  <a:schemeClr val="accent2"/>
                </a:solidFill>
              </a:rPr>
              <a:t>3 GHz, 32 Cores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/>
              <a:t>Memory (DRAM)</a:t>
            </a:r>
          </a:p>
          <a:p>
            <a:pPr lvl="1"/>
            <a:r>
              <a:rPr lang="en-US" dirty="0"/>
              <a:t>Capacity: 2x / 2 years (since ’96)</a:t>
            </a:r>
          </a:p>
          <a:p>
            <a:pPr lvl="1"/>
            <a:r>
              <a:rPr lang="en-US" dirty="0"/>
              <a:t>64x size last decade. </a:t>
            </a:r>
          </a:p>
          <a:p>
            <a:pPr lvl="1"/>
            <a:r>
              <a:rPr lang="en-US" dirty="0"/>
              <a:t>When you graduate: </a:t>
            </a:r>
            <a:r>
              <a:rPr lang="en-US" dirty="0">
                <a:solidFill>
                  <a:schemeClr val="accent2"/>
                </a:solidFill>
              </a:rPr>
              <a:t>128 </a:t>
            </a:r>
            <a:r>
              <a:rPr lang="en-US" dirty="0" err="1">
                <a:solidFill>
                  <a:schemeClr val="accent2"/>
                </a:solidFill>
              </a:rPr>
              <a:t>GibiBytes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/>
              <a:t>Disk</a:t>
            </a:r>
          </a:p>
          <a:p>
            <a:pPr lvl="1"/>
            <a:r>
              <a:rPr lang="en-US" dirty="0"/>
              <a:t>Capacity: 2x / 1 year (since ’97)</a:t>
            </a:r>
          </a:p>
          <a:p>
            <a:pPr lvl="1"/>
            <a:r>
              <a:rPr lang="en-US" dirty="0"/>
              <a:t>250X size last decade.</a:t>
            </a:r>
          </a:p>
          <a:p>
            <a:pPr lvl="1"/>
            <a:r>
              <a:rPr lang="en-US" dirty="0"/>
              <a:t>When you graduate: </a:t>
            </a:r>
            <a:r>
              <a:rPr lang="en-US" dirty="0">
                <a:solidFill>
                  <a:schemeClr val="accent2"/>
                </a:solidFill>
              </a:rPr>
              <a:t>16 </a:t>
            </a:r>
            <a:r>
              <a:rPr lang="en-US" dirty="0" err="1">
                <a:solidFill>
                  <a:schemeClr val="accent2"/>
                </a:solidFill>
              </a:rPr>
              <a:t>TeraBytes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914400" y="4572000"/>
            <a:ext cx="7315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18 VAG Rounded Bold   07390"/>
              </a:rPr>
              <a:t>Both Google’s and </a:t>
            </a:r>
            <a:r>
              <a:rPr lang="en-US" sz="2000" dirty="0" err="1">
                <a:solidFill>
                  <a:srgbClr val="FFFF00"/>
                </a:solidFill>
                <a:latin typeface="18 VAG Rounded Bold   07390"/>
              </a:rPr>
              <a:t>WolframAlpha’s</a:t>
            </a:r>
            <a:r>
              <a:rPr lang="en-US" sz="2000" dirty="0">
                <a:solidFill>
                  <a:srgbClr val="FFFF00"/>
                </a:solidFill>
                <a:latin typeface="18 VAG Rounded Bold   07390"/>
              </a:rPr>
              <a:t> calculator can understand and use “</a:t>
            </a:r>
            <a:r>
              <a:rPr lang="en-US" sz="2000" dirty="0" err="1">
                <a:solidFill>
                  <a:srgbClr val="FFFF00"/>
                </a:solidFill>
                <a:latin typeface="18 VAG Rounded Bold   07390"/>
              </a:rPr>
              <a:t>Hella</a:t>
            </a:r>
            <a:r>
              <a:rPr lang="en-US" sz="2000" dirty="0">
                <a:solidFill>
                  <a:srgbClr val="FFFF00"/>
                </a:solidFill>
                <a:latin typeface="18 VAG Rounded Bold   07390"/>
              </a:rPr>
              <a:t>” in their calculations!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Courier"/>
                <a:cs typeface="Courier"/>
              </a:rPr>
              <a:t>www.makehellaofficial.blogspot.com</a:t>
            </a:r>
            <a:endParaRPr lang="en-US" sz="20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64196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5365750"/>
          </a:xfrm>
        </p:spPr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419600" cy="4876800"/>
          </a:xfrm>
        </p:spPr>
        <p:txBody>
          <a:bodyPr/>
          <a:lstStyle/>
          <a:p>
            <a:r>
              <a:rPr lang="en-US" sz="2800" dirty="0"/>
              <a:t>Proposed computing device using quantum mechanics</a:t>
            </a:r>
          </a:p>
          <a:p>
            <a:pPr lvl="1"/>
            <a:r>
              <a:rPr lang="en-US" sz="2400" dirty="0"/>
              <a:t>This field in its infancy… </a:t>
            </a:r>
          </a:p>
          <a:p>
            <a:r>
              <a:rPr lang="en-US" sz="2800" dirty="0"/>
              <a:t>Normally: </a:t>
            </a:r>
            <a:r>
              <a:rPr lang="en-US" sz="2800" dirty="0">
                <a:solidFill>
                  <a:schemeClr val="accent2"/>
                </a:solidFill>
              </a:rPr>
              <a:t>bits</a:t>
            </a:r>
            <a:r>
              <a:rPr lang="en-US" sz="2800" dirty="0"/>
              <a:t>, which are either 0 or 1</a:t>
            </a:r>
          </a:p>
          <a:p>
            <a:r>
              <a:rPr lang="en-US" sz="2800" dirty="0"/>
              <a:t>Quantum: </a:t>
            </a:r>
            <a:r>
              <a:rPr lang="en-US" sz="2800" dirty="0" err="1">
                <a:solidFill>
                  <a:schemeClr val="accent2"/>
                </a:solidFill>
              </a:rPr>
              <a:t>qubits</a:t>
            </a:r>
            <a:r>
              <a:rPr lang="en-US" sz="2800" dirty="0"/>
              <a:t>, either 0, 1 or “quantum superposition” of these</a:t>
            </a:r>
          </a:p>
          <a:p>
            <a:pPr lvl="1"/>
            <a:r>
              <a:rPr lang="en-US" sz="2400" dirty="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876800"/>
          </a:xfrm>
        </p:spPr>
        <p:txBody>
          <a:bodyPr/>
          <a:lstStyle/>
          <a:p>
            <a:r>
              <a:rPr lang="en-US" sz="2400" dirty="0"/>
              <a:t>If you have 2 bits, they’re in exactly one of these:</a:t>
            </a:r>
          </a:p>
          <a:p>
            <a:pPr lvl="1"/>
            <a:r>
              <a:rPr lang="en-US" sz="2000" dirty="0"/>
              <a:t>00, 01, 10 or 11</a:t>
            </a:r>
          </a:p>
          <a:p>
            <a:r>
              <a:rPr lang="en-US" sz="2400" dirty="0"/>
              <a:t>If you have 2 </a:t>
            </a:r>
            <a:r>
              <a:rPr lang="en-US" sz="2400" dirty="0" err="1"/>
              <a:t>qubits</a:t>
            </a:r>
            <a:r>
              <a:rPr lang="en-US" sz="2400" dirty="0"/>
              <a:t>, they’re in </a:t>
            </a:r>
            <a:r>
              <a:rPr lang="en-US" sz="2400" dirty="0">
                <a:solidFill>
                  <a:schemeClr val="accent4"/>
                </a:solidFill>
              </a:rPr>
              <a:t>ALL </a:t>
            </a:r>
            <a:r>
              <a:rPr lang="en-US" sz="2400" dirty="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8674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Quantum_computer</a:t>
            </a:r>
            <a:endParaRPr lang="en-US" sz="2000" b="1" dirty="0" smtClean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www.nytimes.com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/2011/12/06/science/</a:t>
            </a:r>
            <a:r>
              <a:rPr lang="en-US" sz="12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scott-aaronson-quantum-computing-promises-new-insights.html?ref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=science</a:t>
            </a:r>
            <a:endParaRPr lang="en-US" sz="12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419600" cy="4876800"/>
          </a:xfrm>
        </p:spPr>
        <p:txBody>
          <a:bodyPr/>
          <a:lstStyle/>
          <a:p>
            <a:r>
              <a:rPr lang="en-US" sz="2400" dirty="0"/>
              <a:t>Imagine a problem with these four properties:</a:t>
            </a:r>
          </a:p>
          <a:p>
            <a:pPr lvl="1"/>
            <a:r>
              <a:rPr lang="en-US" sz="2000" dirty="0"/>
              <a:t>The only way to solve it is to guess answers repeatedly and check them,</a:t>
            </a:r>
          </a:p>
          <a:p>
            <a:pPr lvl="1"/>
            <a:r>
              <a:rPr lang="en-US" sz="2000" dirty="0"/>
              <a:t>There are </a:t>
            </a:r>
            <a:r>
              <a:rPr lang="en-US" sz="2000" i="1" dirty="0"/>
              <a:t>n</a:t>
            </a:r>
            <a:r>
              <a:rPr lang="en-US" sz="2000" dirty="0"/>
              <a:t> possible answers to check,</a:t>
            </a:r>
          </a:p>
          <a:p>
            <a:pPr lvl="1"/>
            <a:r>
              <a:rPr lang="en-US" sz="2000" dirty="0"/>
              <a:t>Every possible answer takes the same amount of time to check, and</a:t>
            </a:r>
          </a:p>
          <a:p>
            <a:pPr lvl="1"/>
            <a:r>
              <a:rPr lang="en-US" sz="2000" dirty="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4876800"/>
          </a:xfrm>
        </p:spPr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638800" y="4971542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90601"/>
            <a:ext cx="4198144" cy="5305864"/>
          </a:xfrm>
        </p:spPr>
        <p:txBody>
          <a:bodyPr/>
          <a:lstStyle/>
          <a:p>
            <a:r>
              <a:rPr lang="en-US" dirty="0"/>
              <a:t>Say the password is exactly 72 bits (0/1)</a:t>
            </a:r>
          </a:p>
          <a:p>
            <a:r>
              <a:rPr lang="en-US" dirty="0"/>
              <a:t>That’s 2</a:t>
            </a:r>
            <a:r>
              <a:rPr lang="en-US" baseline="30000" dirty="0"/>
              <a:t>72</a:t>
            </a:r>
            <a:r>
              <a:rPr lang="en-US" dirty="0"/>
              <a:t> possibilities</a:t>
            </a:r>
          </a:p>
          <a:p>
            <a:r>
              <a:rPr lang="en-US" dirty="0"/>
              <a:t>Let’s say our Mac lab attacked the problem</a:t>
            </a:r>
          </a:p>
          <a:p>
            <a:pPr lvl="1"/>
            <a:r>
              <a:rPr lang="en-US" dirty="0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 dirty="0"/>
              <a:t>= 720,000,000,000 checks/sec/lab</a:t>
            </a:r>
          </a:p>
          <a:p>
            <a:pPr lvl="1">
              <a:buNone/>
            </a:pPr>
            <a:r>
              <a:rPr lang="en-US" dirty="0"/>
              <a:t>= 720 </a:t>
            </a:r>
            <a:r>
              <a:rPr lang="en-US" dirty="0" err="1"/>
              <a:t>Gchecks</a:t>
            </a:r>
            <a:r>
              <a:rPr lang="en-US" dirty="0"/>
              <a:t>/sec/lab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495800" y="990601"/>
            <a:ext cx="4648200" cy="5305864"/>
          </a:xfrm>
        </p:spPr>
        <p:txBody>
          <a:bodyPr/>
          <a:lstStyle/>
          <a:p>
            <a:r>
              <a:rPr lang="en-US" sz="2400" dirty="0"/>
              <a:t>Regular computers</a:t>
            </a:r>
          </a:p>
          <a:p>
            <a:pPr lvl="1"/>
            <a:endParaRPr lang="en-US" sz="2000" dirty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r>
              <a:rPr lang="en-US" sz="2000" dirty="0" smtClean="0"/>
              <a:t>≈ </a:t>
            </a:r>
            <a:r>
              <a:rPr lang="en-US" sz="2000" dirty="0"/>
              <a:t>6.6 billion sec/lab</a:t>
            </a:r>
          </a:p>
          <a:p>
            <a:pPr lvl="1">
              <a:buNone/>
            </a:pPr>
            <a:r>
              <a:rPr lang="en-US" sz="2000" dirty="0">
                <a:solidFill>
                  <a:srgbClr val="FF0000"/>
                </a:solidFill>
              </a:rPr>
              <a:t>≈ 208 </a:t>
            </a:r>
            <a:r>
              <a:rPr lang="en-US" sz="2000" u="sng" dirty="0">
                <a:solidFill>
                  <a:srgbClr val="FF0000"/>
                </a:solidFill>
              </a:rPr>
              <a:t>years</a:t>
            </a:r>
            <a:r>
              <a:rPr lang="en-US" sz="2000" dirty="0">
                <a:solidFill>
                  <a:srgbClr val="FF0000"/>
                </a:solidFill>
              </a:rPr>
              <a:t>/lab</a:t>
            </a:r>
          </a:p>
          <a:p>
            <a:r>
              <a:rPr lang="en-US" sz="2400" dirty="0"/>
              <a:t>72-qubit quantum computers in </a:t>
            </a:r>
            <a:r>
              <a:rPr lang="en-US" sz="2400" dirty="0" smtClean="0"/>
              <a:t>time </a:t>
            </a:r>
            <a:r>
              <a:rPr lang="en-US" sz="2400" dirty="0" smtClean="0">
                <a:latin typeface="InaiMathi"/>
                <a:cs typeface="InaiMathi"/>
              </a:rPr>
              <a:t>α</a:t>
            </a:r>
            <a:r>
              <a:rPr lang="en-US" sz="2400" dirty="0" smtClean="0"/>
              <a:t> to </a:t>
            </a:r>
            <a:r>
              <a:rPr lang="en-US" sz="3200" dirty="0"/>
              <a:t>√</a:t>
            </a:r>
            <a:r>
              <a:rPr lang="en-US" sz="2400" dirty="0"/>
              <a:t>2</a:t>
            </a:r>
            <a:r>
              <a:rPr lang="en-US" sz="2400" baseline="30000" dirty="0"/>
              <a:t>72</a:t>
            </a:r>
            <a:r>
              <a:rPr lang="en-US" sz="2400" dirty="0"/>
              <a:t> = 2</a:t>
            </a:r>
            <a:r>
              <a:rPr lang="en-US" sz="2400" baseline="30000" dirty="0"/>
              <a:t>36</a:t>
            </a:r>
            <a:r>
              <a:rPr lang="en-US" sz="2400" dirty="0"/>
              <a:t> </a:t>
            </a:r>
          </a:p>
          <a:p>
            <a:pPr lvl="1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≈ </a:t>
            </a:r>
            <a:r>
              <a:rPr lang="en-US" sz="2000" dirty="0">
                <a:solidFill>
                  <a:srgbClr val="FFFF00"/>
                </a:solidFill>
              </a:rPr>
              <a:t>0.1 </a:t>
            </a:r>
            <a:r>
              <a:rPr lang="en-US" sz="2000" u="sng" dirty="0">
                <a:solidFill>
                  <a:srgbClr val="FFFF00"/>
                </a:solidFill>
              </a:rPr>
              <a:t>sec</a:t>
            </a:r>
            <a:r>
              <a:rPr lang="en-US" sz="2000" dirty="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913025" y="3732212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256595"/>
              </p:ext>
            </p:extLst>
          </p:nvPr>
        </p:nvGraphicFramePr>
        <p:xfrm>
          <a:off x="6972300" y="40322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14300" imgH="177800" progId="Equation.DSMT4">
                  <p:embed/>
                </p:oleObj>
              </mc:Choice>
              <mc:Fallback>
                <p:oleObj name="Equation" r:id="rId3" imgW="114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2300" y="40322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00756"/>
              </p:ext>
            </p:extLst>
          </p:nvPr>
        </p:nvGraphicFramePr>
        <p:xfrm>
          <a:off x="5105400" y="1524000"/>
          <a:ext cx="327168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1536700" imgH="393700" progId="Equation.DSMT4">
                  <p:embed/>
                </p:oleObj>
              </mc:Choice>
              <mc:Fallback>
                <p:oleObj name="Equation" r:id="rId5" imgW="1536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5400" y="1524000"/>
                        <a:ext cx="3271684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13667"/>
              </p:ext>
            </p:extLst>
          </p:nvPr>
        </p:nvGraphicFramePr>
        <p:xfrm>
          <a:off x="5029200" y="4191000"/>
          <a:ext cx="282554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7" imgW="1536700" imgH="393700" progId="Equation.DSMT4">
                  <p:embed/>
                </p:oleObj>
              </mc:Choice>
              <mc:Fallback>
                <p:oleObj name="Equation" r:id="rId7" imgW="1536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4191000"/>
                        <a:ext cx="282554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Molecules: DNA </a:t>
            </a:r>
            <a:r>
              <a:rPr lang="en-US" dirty="0"/>
              <a:t>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DNA_computing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61940</TotalTime>
  <Pages>47</Pages>
  <Words>1196</Words>
  <Application>Microsoft Macintosh PowerPoint</Application>
  <PresentationFormat>Letter Paper (8.5x11 in)</PresentationFormat>
  <Paragraphs>159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Metro</vt:lpstr>
      <vt:lpstr>Equation</vt:lpstr>
      <vt:lpstr>CS + Cells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Molecules: DNA Computing</vt:lpstr>
      <vt:lpstr>Molecules: Chemical Computing</vt:lpstr>
      <vt:lpstr>Wetware Computing : Use Neurons</vt:lpstr>
      <vt:lpstr>Hybrid: Biological Machines</vt:lpstr>
      <vt:lpstr>Massive(Small) networked computing</vt:lpstr>
      <vt:lpstr>Peer Instruction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3248</cp:revision>
  <cp:lastPrinted>2013-08-05T20:58:11Z</cp:lastPrinted>
  <dcterms:created xsi:type="dcterms:W3CDTF">2013-04-21T09:44:05Z</dcterms:created>
  <dcterms:modified xsi:type="dcterms:W3CDTF">2013-08-05T20:58:13Z</dcterms:modified>
</cp:coreProperties>
</file>