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1047" r:id="rId2"/>
    <p:sldId id="1097" r:id="rId3"/>
    <p:sldId id="1103" r:id="rId4"/>
    <p:sldId id="1102" r:id="rId5"/>
    <p:sldId id="1104" r:id="rId6"/>
    <p:sldId id="1106" r:id="rId7"/>
    <p:sldId id="1105" r:id="rId8"/>
    <p:sldId id="1107" r:id="rId9"/>
    <p:sldId id="1111" r:id="rId10"/>
    <p:sldId id="1113" r:id="rId11"/>
    <p:sldId id="1108" r:id="rId12"/>
    <p:sldId id="1109" r:id="rId13"/>
    <p:sldId id="1112" r:id="rId14"/>
    <p:sldId id="1110" r:id="rId15"/>
    <p:sldId id="1115" r:id="rId16"/>
    <p:sldId id="1114" r:id="rId17"/>
  </p:sldIdLst>
  <p:sldSz cx="9144000" cy="6858000" type="letter"/>
  <p:notesSz cx="7023100" cy="93091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5pPr>
    <a:lvl6pPr marL="22860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6pPr>
    <a:lvl7pPr marL="27432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7pPr>
    <a:lvl8pPr marL="32004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8pPr>
    <a:lvl9pPr marL="36576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C5AD"/>
    <a:srgbClr val="900306"/>
    <a:srgbClr val="32415C"/>
    <a:srgbClr val="FB0A10"/>
    <a:srgbClr val="94F0E4"/>
    <a:srgbClr val="5771A0"/>
    <a:srgbClr val="800080"/>
    <a:srgbClr val="66FF33"/>
    <a:srgbClr val="FF0000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235" autoAdjust="0"/>
    <p:restoredTop sz="77561" autoAdjust="0"/>
  </p:normalViewPr>
  <p:slideViewPr>
    <p:cSldViewPr>
      <p:cViewPr varScale="1">
        <p:scale>
          <a:sx n="126" d="100"/>
          <a:sy n="126" d="100"/>
        </p:scale>
        <p:origin x="-1592" y="-104"/>
      </p:cViewPr>
      <p:guideLst>
        <p:guide orient="horz" pos="2832"/>
        <p:guide pos="287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1782" y="-90"/>
      </p:cViewPr>
      <p:guideLst>
        <p:guide orient="horz" pos="2931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00979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4913" y="596900"/>
            <a:ext cx="4637087" cy="34782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528638" y="4424364"/>
            <a:ext cx="6049962" cy="41862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2282" tIns="45329" rIns="92282" bIns="453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We want this to be in font 11 and justify.</a:t>
            </a:r>
          </a:p>
        </p:txBody>
      </p:sp>
    </p:spTree>
    <p:extLst>
      <p:ext uri="{BB962C8B-B14F-4D97-AF65-F5344CB8AC3E}">
        <p14:creationId xmlns:p14="http://schemas.microsoft.com/office/powerpoint/2010/main" val="2408618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just" rtl="0" eaLnBrk="0" fontAlgn="base" hangingPunct="0">
      <a:lnSpc>
        <a:spcPct val="90000"/>
      </a:lnSpc>
      <a:spcBef>
        <a:spcPct val="40000"/>
      </a:spcBef>
      <a:spcAft>
        <a:spcPct val="0"/>
      </a:spcAft>
      <a:defRPr sz="1100" kern="1200">
        <a:solidFill>
          <a:schemeClr val="tx1"/>
        </a:solidFill>
        <a:latin typeface="Arial" pitchFamily="-65" charset="0"/>
        <a:ea typeface="ＭＳ Ｐゴシック" charset="-128"/>
        <a:cs typeface="ＭＳ Ｐゴシック" charset="-128"/>
      </a:defRPr>
    </a:lvl1pPr>
    <a:lvl2pPr marL="37931725" indent="-374745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108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Answer: D (includes everything in which the computer poses</a:t>
            </a:r>
            <a:r>
              <a:rPr lang="en-US" baseline="0" dirty="0" smtClean="0"/>
              <a:t> a question and you have to answer in a computer-readable form, which so far means multiple choice)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5247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Answer: D (includes everything in which the computer poses</a:t>
            </a:r>
            <a:r>
              <a:rPr lang="en-US" baseline="0" dirty="0" smtClean="0"/>
              <a:t> a question and you have to answer in a computer-readable form, which so far means multiple choice)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5247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Answer: D (includes everything in which the computer poses</a:t>
            </a:r>
            <a:r>
              <a:rPr lang="en-US" baseline="0" dirty="0" smtClean="0"/>
              <a:t> a question and you have to answer in a computer-readable form, which so far means multiple choice)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5247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Answer: D (includes everything in which the computer poses</a:t>
            </a:r>
            <a:r>
              <a:rPr lang="en-US" baseline="0" dirty="0" smtClean="0"/>
              <a:t> a question and you have to answer in a computer-readable form, which so far means multiple choice)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5247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Answer: D (includes everything in which the computer poses</a:t>
            </a:r>
            <a:r>
              <a:rPr lang="en-US" baseline="0" dirty="0" smtClean="0"/>
              <a:t> a question and you have to answer in a computer-readable form, which so far means multiple choice)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5247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Answer: D (includes everything in which the computer poses</a:t>
            </a:r>
            <a:r>
              <a:rPr lang="en-US" baseline="0" dirty="0" smtClean="0"/>
              <a:t> a question and you have to answer in a computer-readable form, which so far means multiple choice)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5247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Answer: D (includes everything in which the computer poses</a:t>
            </a:r>
            <a:r>
              <a:rPr lang="en-US" baseline="0" dirty="0" smtClean="0"/>
              <a:t> a question and you have to answer in a computer-readable form, which so far means multiple choice)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5247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978133" y="8842030"/>
            <a:ext cx="3043343" cy="46545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24" tIns="46662" rIns="93324" bIns="46662"/>
          <a:lstStyle>
            <a:lvl1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8713119" indent="-38246500"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66618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33237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99855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66473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1170D10-332C-134B-84B1-B22FF09061DC}" type="slidenum">
              <a:rPr lang="en-US" sz="1200" b="0"/>
              <a:pPr/>
              <a:t>2</a:t>
            </a:fld>
            <a:endParaRPr lang="en-US" sz="1200" b="0"/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Answer: D (includes everything in which the computer poses</a:t>
            </a:r>
            <a:r>
              <a:rPr lang="en-US" baseline="0" dirty="0" smtClean="0"/>
              <a:t> a question and you have to answer in a computer-readable form, which so far means multiple choice)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5247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Answer: D (includes everything in which the computer poses</a:t>
            </a:r>
            <a:r>
              <a:rPr lang="en-US" baseline="0" dirty="0" smtClean="0"/>
              <a:t> a question and you have to answer in a computer-readable form, which so far means multiple choice)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5247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Answer: D (includes everything in which the computer poses</a:t>
            </a:r>
            <a:r>
              <a:rPr lang="en-US" baseline="0" dirty="0" smtClean="0"/>
              <a:t> a question and you have to answer in a computer-readable form, which so far means multiple choice)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5247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Answer: D (includes everything in which the computer poses</a:t>
            </a:r>
            <a:r>
              <a:rPr lang="en-US" baseline="0" dirty="0" smtClean="0"/>
              <a:t> a question and you have to answer in a computer-readable form, which so far means multiple choice)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5247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Answer: D (includes everything in which the computer poses</a:t>
            </a:r>
            <a:r>
              <a:rPr lang="en-US" baseline="0" dirty="0" smtClean="0"/>
              <a:t> a question and you have to answer in a computer-readable form, which so far means multiple choice)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5247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Answer: D (includes everything in which the computer poses</a:t>
            </a:r>
            <a:r>
              <a:rPr lang="en-US" baseline="0" dirty="0" smtClean="0"/>
              <a:t> a question and you have to answer in a computer-readable form, which so far means multiple choice)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5247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Answer: D (includes everything in which the computer poses</a:t>
            </a:r>
            <a:r>
              <a:rPr lang="en-US" baseline="0" dirty="0" smtClean="0"/>
              <a:t> a question and you have to answer in a computer-readable form, which so far means multiple choice)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524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234" y="53235"/>
            <a:ext cx="425877" cy="504664"/>
          </a:xfrm>
          <a:prstGeom prst="rect">
            <a:avLst/>
          </a:prstGeom>
        </p:spPr>
      </p:pic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UC Berkeley “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The Beauty and Joy of Computing” </a:t>
            </a:r>
            <a:r>
              <a:rPr lang="en-US" sz="1200" b="1" baseline="0" dirty="0" smtClean="0">
                <a:solidFill>
                  <a:srgbClr val="FFFF00"/>
                </a:solidFill>
                <a:latin typeface="18 VAG Rounded Black   09390"/>
              </a:rPr>
              <a:t>: Higher-Order Functions II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schemeClr val="tx1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schemeClr val="tx1"/>
                </a:solidFill>
                <a:latin typeface="18 VAG Rounded Black   09390"/>
              </a:rPr>
              <a:t>)</a:t>
            </a:r>
          </a:p>
        </p:txBody>
      </p:sp>
      <p:sp>
        <p:nvSpPr>
          <p:cNvPr id="15" name="Rectangle 11"/>
          <p:cNvSpPr>
            <a:spLocks noChangeArrowheads="1"/>
          </p:cNvSpPr>
          <p:nvPr userDrawn="1"/>
        </p:nvSpPr>
        <p:spPr bwMode="auto">
          <a:xfrm>
            <a:off x="7924800" y="6248400"/>
            <a:ext cx="1219200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>
                <a:solidFill>
                  <a:schemeClr val="tx1"/>
                </a:solidFill>
                <a:latin typeface="18 VAG Rounded Black   09390"/>
              </a:rPr>
              <a:t>Garcia</a:t>
            </a:r>
          </a:p>
        </p:txBody>
      </p:sp>
      <p:pic>
        <p:nvPicPr>
          <p:cNvPr id="16" name="Picture 25" descr="Seal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43300" y="6192838"/>
            <a:ext cx="609600" cy="609600"/>
          </a:xfrm>
          <a:prstGeom prst="rect">
            <a:avLst/>
          </a:prstGeom>
          <a:noFill/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26400" y="6464300"/>
            <a:ext cx="1117600" cy="393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3767D12C-1D62-DB44-B351-8710E9C41DB2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EB5093A4-CC93-424A-94EB-96D0AD625C4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5727700" cy="4746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143000"/>
            <a:ext cx="3848100" cy="2138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86300" y="1143000"/>
            <a:ext cx="3848100" cy="213836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0772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23925" y="1219200"/>
            <a:ext cx="3848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24425" y="1219200"/>
            <a:ext cx="3848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848600" y="6324600"/>
            <a:ext cx="914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B558E2B-82AE-5041-B6CB-97EA201DA47A}" type="slidenum">
              <a:rPr lang="en-US"/>
              <a:pPr/>
              <a:t>‹#›</a:t>
            </a:fld>
            <a:r>
              <a:rPr lang="en-US"/>
              <a:t>/15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828800" y="6324600"/>
            <a:ext cx="5486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CS106B Lec 12 : Recursion Introduction</a:t>
            </a:r>
          </a:p>
        </p:txBody>
      </p:sp>
    </p:spTree>
    <p:extLst>
      <p:ext uri="{BB962C8B-B14F-4D97-AF65-F5344CB8AC3E}">
        <p14:creationId xmlns:p14="http://schemas.microsoft.com/office/powerpoint/2010/main" val="1845046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8E3342FC-85AC-0141-B4E7-B626C592947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F08356AB-6050-C54D-8146-0D0927CCFB8F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50361CD5-B477-9E43-A365-B6CBAABDE15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CD69752C-0324-1C40-9504-CBF4C9360C2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44F050E0-6EC7-2D45-8299-7B7E99CE3E4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9956C743-C58C-B546-AEA2-8065E3DEDFB6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20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59693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0613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59693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0613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59692" y="1302240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1298" y="1395380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0612" y="1301265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458E6A8A-592E-AF43-B50A-9BAEEB4055EB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7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3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990600"/>
            <a:ext cx="8229600" cy="536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UC Berkeley “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The Beauty and Joy of Computing” </a:t>
            </a:r>
            <a:r>
              <a:rPr lang="en-US" sz="1200" b="1" baseline="0" dirty="0" smtClean="0">
                <a:solidFill>
                  <a:srgbClr val="FFFF00"/>
                </a:solidFill>
                <a:latin typeface="18 VAG Rounded Black   09390"/>
              </a:rPr>
              <a:t>: Higher-Order Functions II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schemeClr val="tx1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schemeClr val="tx1"/>
                </a:solidFill>
                <a:latin typeface="18 VAG Rounded Black   09390"/>
              </a:rPr>
              <a:t>)</a:t>
            </a:r>
          </a:p>
        </p:txBody>
      </p:sp>
      <p:sp>
        <p:nvSpPr>
          <p:cNvPr id="19" name="Rectangle 11"/>
          <p:cNvSpPr>
            <a:spLocks noChangeArrowheads="1"/>
          </p:cNvSpPr>
          <p:nvPr userDrawn="1"/>
        </p:nvSpPr>
        <p:spPr bwMode="auto">
          <a:xfrm>
            <a:off x="7924800" y="6248400"/>
            <a:ext cx="1219200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>
                <a:solidFill>
                  <a:schemeClr val="tx1"/>
                </a:solidFill>
                <a:latin typeface="18 VAG Rounded Black   09390"/>
              </a:rPr>
              <a:t>Garcia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25" descr="Seal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43300" y="6192838"/>
            <a:ext cx="609600" cy="609600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26400" y="6464300"/>
            <a:ext cx="1117600" cy="393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3234" y="53235"/>
            <a:ext cx="425877" cy="504664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52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0" i="0" kern="1200" spc="-100">
          <a:solidFill>
            <a:srgbClr val="C1EEFF"/>
          </a:solidFill>
          <a:latin typeface="18 VAG Rounded Bold   07390"/>
          <a:ea typeface="ＭＳ Ｐゴシック" charset="-128"/>
          <a:cs typeface="AppleGaramond Bd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9pPr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-65" charset="2"/>
        <a:buChar char=""/>
        <a:defRPr sz="3000" b="0" i="0" kern="1200">
          <a:solidFill>
            <a:schemeClr val="tx1"/>
          </a:solidFill>
          <a:latin typeface="18 VAG Rounded Bold   07390"/>
          <a:ea typeface="ＭＳ Ｐゴシック" charset="-128"/>
          <a:cs typeface="ＭＳ Ｐゴシック" charset="-128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SzPct val="90000"/>
        <a:buFont typeface="Wingdings" pitchFamily="-65" charset="2"/>
        <a:buChar char=""/>
        <a:defRPr sz="2600" b="0" i="0" kern="1200">
          <a:solidFill>
            <a:schemeClr val="accent3">
              <a:lumMod val="40000"/>
              <a:lumOff val="60000"/>
            </a:schemeClr>
          </a:solidFill>
          <a:latin typeface="18 VAG Rounded Light   02390"/>
          <a:ea typeface="ＭＳ Ｐゴシック" charset="-128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Font typeface="Wingdings 2" pitchFamily="-65" charset="2"/>
        <a:buChar char=""/>
        <a:defRPr sz="2400" b="0" i="0" kern="1200">
          <a:solidFill>
            <a:schemeClr val="tx2">
              <a:lumMod val="90000"/>
            </a:schemeClr>
          </a:solidFill>
          <a:latin typeface="18 VAG Rounded Light   02390"/>
          <a:ea typeface="ＭＳ Ｐゴシック" charset="-128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3" pitchFamily="-65" charset="2"/>
        <a:buChar char=""/>
        <a:defRPr sz="2200" b="0" i="0" kern="1200">
          <a:solidFill>
            <a:srgbClr val="F273AF"/>
          </a:solidFill>
          <a:latin typeface="18 VAG Rounded Light   02390"/>
          <a:ea typeface="ＭＳ Ｐゴシック" charset="-128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-65" charset="2"/>
        <a:buChar char=""/>
        <a:defRPr sz="2000" b="0" i="0" kern="1200">
          <a:solidFill>
            <a:schemeClr val="tx1"/>
          </a:solidFill>
          <a:latin typeface="18 VAG Rounded Light   02390"/>
          <a:ea typeface="ＭＳ Ｐゴシック" charset="-128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4" Type="http://schemas.openxmlformats.org/officeDocument/2006/relationships/image" Target="../media/image21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4" Type="http://schemas.openxmlformats.org/officeDocument/2006/relationships/image" Target="../media/image25.tiff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26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5" Type="http://schemas.openxmlformats.org/officeDocument/2006/relationships/image" Target="../media/image8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838200" y="304800"/>
            <a:ext cx="5562600" cy="30088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63500" tIns="25400" rIns="63500" bIns="25400" anchor="ctr">
            <a:prstTxWarp prst="textNoShape">
              <a:avLst/>
            </a:prstTxWarp>
            <a:spAutoFit/>
          </a:bodyPr>
          <a:lstStyle/>
          <a:p>
            <a:pPr algn="ctr">
              <a:lnSpc>
                <a:spcPct val="77000"/>
              </a:lnSpc>
            </a:pPr>
            <a:r>
              <a:rPr lang="en-US" sz="36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>The Beauty and Joy of Computing</a:t>
            </a:r>
            <a: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/>
            </a:r>
            <a:b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</a:br>
            <a:r>
              <a:rPr lang="en-US" sz="3200" b="1" dirty="0" smtClean="0">
                <a:latin typeface="18 VAG Rounded Bold   07390"/>
                <a:cs typeface=""/>
              </a:rPr>
              <a:t/>
            </a:r>
            <a:br>
              <a:rPr lang="en-US" sz="3200" b="1" dirty="0" smtClean="0">
                <a:latin typeface="18 VAG Rounded Bold   07390"/>
                <a:cs typeface=""/>
              </a:rPr>
            </a:br>
            <a: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  <a:t>Lecture #</a:t>
            </a:r>
            <a: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  <a:t>19</a:t>
            </a:r>
            <a: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  <a:t/>
            </a:r>
            <a:b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</a:br>
            <a: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  <a:t>Higher Order Functions II</a:t>
            </a:r>
          </a:p>
          <a:p>
            <a:pPr algn="ctr">
              <a:lnSpc>
                <a:spcPct val="77000"/>
              </a:lnSpc>
            </a:pPr>
            <a:endParaRPr lang="en-US" sz="2800" b="1" dirty="0">
              <a:solidFill>
                <a:schemeClr val="tx1"/>
              </a:solidFill>
              <a:latin typeface="18 VAG Rounded Bold   07390"/>
              <a:cs typeface=""/>
            </a:endParaRPr>
          </a:p>
          <a:p>
            <a:pPr algn="ctr">
              <a:lnSpc>
                <a:spcPct val="77000"/>
              </a:lnSpc>
            </a:pPr>
            <a: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  <a:t>Instructor:</a:t>
            </a:r>
          </a:p>
          <a:p>
            <a:pPr algn="ctr">
              <a:lnSpc>
                <a:spcPct val="77000"/>
              </a:lnSpc>
            </a:pPr>
            <a: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  <a:t>Sean Morris</a:t>
            </a:r>
            <a:endParaRPr lang="en-US" sz="3200" b="1" dirty="0" smtClean="0">
              <a:solidFill>
                <a:schemeClr val="bg2"/>
              </a:solidFill>
              <a:latin typeface="18 VAG Rounded Bold   07390"/>
              <a:cs typeface="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5638800" y="6081252"/>
            <a:ext cx="3218271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5271" y="228600"/>
            <a:ext cx="2186330" cy="2590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3431256"/>
            <a:ext cx="4114800" cy="27409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3429000"/>
            <a:ext cx="43434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Twitter Can Tell Whether Your Community Is Happy or Not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00" y="6400800"/>
            <a:ext cx="89916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err="1" smtClean="0"/>
              <a:t>www.theatlanticcities.com</a:t>
            </a:r>
            <a:r>
              <a:rPr lang="en-US" sz="1300" b="1" dirty="0"/>
              <a:t>/neighborhoods/2013/07/how-twitter-can-predict-your-</a:t>
            </a:r>
            <a:r>
              <a:rPr lang="en-US" sz="1300" b="1" dirty="0" err="1"/>
              <a:t>communitys</a:t>
            </a:r>
            <a:r>
              <a:rPr lang="en-US" sz="1300" b="1" dirty="0"/>
              <a:t>-wellbeing/</a:t>
            </a:r>
            <a:r>
              <a:rPr lang="en-US" sz="1300" b="1" dirty="0" smtClean="0"/>
              <a:t>6270</a:t>
            </a:r>
            <a:endParaRPr lang="en-US" sz="13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4800600"/>
            <a:ext cx="4267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"training," "gym," "waves," "mountains," "camping", "ideas," "suggestions," "advice," "meetings," "conferences," "support," "donate"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8222456" cy="5305864"/>
          </a:xfrm>
        </p:spPr>
        <p:txBody>
          <a:bodyPr/>
          <a:lstStyle/>
          <a:p>
            <a:pPr>
              <a:buNone/>
            </a:pPr>
            <a:endParaRPr lang="en-US" sz="3200" dirty="0" smtClean="0"/>
          </a:p>
          <a:p>
            <a:pPr>
              <a:buNone/>
            </a:pPr>
            <a:endParaRPr lang="en-US" sz="3200" dirty="0"/>
          </a:p>
          <a:p>
            <a:pPr>
              <a:buNone/>
            </a:pPr>
            <a:endParaRPr lang="en-US" sz="3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Cascade: Check it out</a:t>
            </a:r>
            <a:endParaRPr lang="en-US" dirty="0"/>
          </a:p>
        </p:txBody>
      </p:sp>
      <p:pic>
        <p:nvPicPr>
          <p:cNvPr id="6" name="Picture 5" descr="cascade-inside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71600"/>
            <a:ext cx="770001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2486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8222456" cy="5305864"/>
          </a:xfrm>
        </p:spPr>
        <p:txBody>
          <a:bodyPr/>
          <a:lstStyle/>
          <a:p>
            <a:pPr>
              <a:buNone/>
            </a:pPr>
            <a:endParaRPr lang="en-US" sz="3200" dirty="0" smtClean="0"/>
          </a:p>
          <a:p>
            <a:pPr>
              <a:buNone/>
            </a:pPr>
            <a:endParaRPr lang="en-US" sz="3200" dirty="0"/>
          </a:p>
          <a:p>
            <a:pPr>
              <a:buNone/>
            </a:pPr>
            <a:endParaRPr lang="en-US" sz="3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Compose: Pair this out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09600" y="3505200"/>
            <a:ext cx="7391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</a:rPr>
              <a:t>What does the Sprite say?</a:t>
            </a:r>
          </a:p>
          <a:p>
            <a:pPr marL="457200" indent="-457200">
              <a:buAutoNum type="alphaLcParenR"/>
            </a:pPr>
            <a:r>
              <a:rPr lang="en-US" sz="2400" b="1" dirty="0" smtClean="0">
                <a:solidFill>
                  <a:schemeClr val="tx1"/>
                </a:solidFill>
              </a:rPr>
              <a:t>Nothing</a:t>
            </a:r>
          </a:p>
          <a:p>
            <a:pPr marL="457200" indent="-457200">
              <a:buAutoNum type="alphaLcParenR"/>
            </a:pPr>
            <a:r>
              <a:rPr lang="en-US" sz="2400" b="1" dirty="0" smtClean="0">
                <a:solidFill>
                  <a:schemeClr val="tx1"/>
                </a:solidFill>
              </a:rPr>
              <a:t>Build Your Own Blocks</a:t>
            </a:r>
          </a:p>
          <a:p>
            <a:pPr marL="457200" indent="-457200">
              <a:buAutoNum type="alphaLcParenR"/>
            </a:pPr>
            <a:r>
              <a:rPr lang="en-US" sz="2400" b="1" dirty="0" smtClean="0">
                <a:solidFill>
                  <a:schemeClr val="tx1"/>
                </a:solidFill>
              </a:rPr>
              <a:t>Build</a:t>
            </a:r>
          </a:p>
          <a:p>
            <a:pPr marL="457200" indent="-457200">
              <a:buAutoNum type="alphaLcParenR"/>
            </a:pPr>
            <a:r>
              <a:rPr lang="en-US" sz="2400" b="1" dirty="0" smtClean="0">
                <a:solidFill>
                  <a:schemeClr val="tx1"/>
                </a:solidFill>
              </a:rPr>
              <a:t>Your</a:t>
            </a:r>
          </a:p>
          <a:p>
            <a:pPr marL="457200" indent="-457200">
              <a:buAutoNum type="alphaLcParenR"/>
            </a:pPr>
            <a:r>
              <a:rPr lang="en-US" sz="2400" b="1" dirty="0" smtClean="0">
                <a:solidFill>
                  <a:schemeClr val="tx1"/>
                </a:solidFill>
              </a:rPr>
              <a:t>Own</a:t>
            </a:r>
          </a:p>
          <a:p>
            <a:pPr marL="457200" indent="-457200">
              <a:buAutoNum type="alphaLcParenR"/>
            </a:pPr>
            <a:r>
              <a:rPr lang="en-US" sz="2400" b="1" dirty="0" smtClean="0">
                <a:solidFill>
                  <a:schemeClr val="tx1"/>
                </a:solidFill>
              </a:rPr>
              <a:t>Blocks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3" name="Picture 2" descr="compose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95400"/>
            <a:ext cx="5118100" cy="181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950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8222456" cy="5305864"/>
          </a:xfrm>
        </p:spPr>
        <p:txBody>
          <a:bodyPr/>
          <a:lstStyle/>
          <a:p>
            <a:pPr>
              <a:buNone/>
            </a:pPr>
            <a:endParaRPr lang="en-US" sz="3200" dirty="0" smtClean="0"/>
          </a:p>
          <a:p>
            <a:pPr>
              <a:buNone/>
            </a:pPr>
            <a:endParaRPr lang="en-US" sz="3200" dirty="0"/>
          </a:p>
          <a:p>
            <a:pPr>
              <a:buNone/>
            </a:pPr>
            <a:endParaRPr lang="en-US" sz="3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</a:t>
            </a:r>
            <a:r>
              <a:rPr lang="en-US" dirty="0" smtClean="0"/>
              <a:t>ompose : Returning Functions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33400" y="3200400"/>
            <a:ext cx="739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</a:rPr>
              <a:t>Returns a function </a:t>
            </a:r>
            <a:r>
              <a:rPr lang="en-US" sz="2400" b="1" dirty="0" smtClean="0">
                <a:solidFill>
                  <a:schemeClr val="tx1"/>
                </a:solidFill>
                <a:sym typeface="Wingdings"/>
              </a:rPr>
              <a:t> f(g(x))</a:t>
            </a:r>
            <a:endParaRPr lang="en-US" sz="2400" b="1" dirty="0" smtClean="0">
              <a:solidFill>
                <a:schemeClr val="tx1"/>
              </a:solidFill>
            </a:endParaRPr>
          </a:p>
        </p:txBody>
      </p:sp>
      <p:pic>
        <p:nvPicPr>
          <p:cNvPr id="3" name="Picture 2" descr="compose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95400"/>
            <a:ext cx="5118100" cy="1816100"/>
          </a:xfrm>
          <a:prstGeom prst="rect">
            <a:avLst/>
          </a:prstGeom>
        </p:spPr>
      </p:pic>
      <p:pic>
        <p:nvPicPr>
          <p:cNvPr id="5" name="Picture 4" descr="compose2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810000"/>
            <a:ext cx="4912750" cy="2760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5541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8222456" cy="5305864"/>
          </a:xfrm>
        </p:spPr>
        <p:txBody>
          <a:bodyPr/>
          <a:lstStyle/>
          <a:p>
            <a:pPr>
              <a:buNone/>
            </a:pPr>
            <a:endParaRPr lang="en-US" sz="3200" dirty="0" smtClean="0"/>
          </a:p>
          <a:p>
            <a:pPr>
              <a:buNone/>
            </a:pPr>
            <a:endParaRPr lang="en-US" sz="3200" dirty="0"/>
          </a:p>
          <a:p>
            <a:pPr>
              <a:buNone/>
            </a:pPr>
            <a:endParaRPr lang="en-US" sz="3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</a:t>
            </a:r>
            <a:r>
              <a:rPr lang="en-US" dirty="0" smtClean="0"/>
              <a:t>ompose : Another Example</a:t>
            </a:r>
            <a:endParaRPr lang="en-US" dirty="0"/>
          </a:p>
        </p:txBody>
      </p:sp>
      <p:pic>
        <p:nvPicPr>
          <p:cNvPr id="6" name="Picture 5" descr="compose3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752600"/>
            <a:ext cx="5029200" cy="22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48013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8222456" cy="5305864"/>
          </a:xfrm>
        </p:spPr>
        <p:txBody>
          <a:bodyPr/>
          <a:lstStyle/>
          <a:p>
            <a:pPr>
              <a:buNone/>
            </a:pPr>
            <a:endParaRPr lang="en-US" sz="3200" dirty="0" smtClean="0"/>
          </a:p>
          <a:p>
            <a:pPr>
              <a:buNone/>
            </a:pPr>
            <a:endParaRPr lang="en-US" sz="3200" dirty="0"/>
          </a:p>
          <a:p>
            <a:pPr>
              <a:buNone/>
            </a:pPr>
            <a:endParaRPr lang="en-US" sz="3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Compose : Try this …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33400" y="1447800"/>
            <a:ext cx="7391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</a:rPr>
              <a:t>A screensaver? A circle starts with a radius of 1 cm and  expands as a function of time – doubles its radius every  second. Using “compose,” write the function that will calculate the circle’s area at any given time. </a:t>
            </a:r>
          </a:p>
          <a:p>
            <a:endParaRPr lang="en-US" sz="2400" b="1" dirty="0">
              <a:solidFill>
                <a:schemeClr val="tx1"/>
              </a:solidFill>
            </a:endParaRPr>
          </a:p>
          <a:p>
            <a:pPr marL="342900" indent="-342900">
              <a:buFont typeface="Wingdings" charset="0"/>
              <a:buChar char="è"/>
            </a:pPr>
            <a:r>
              <a:rPr lang="en-US" sz="2400" b="1" dirty="0" smtClean="0">
                <a:solidFill>
                  <a:schemeClr val="tx1"/>
                </a:solidFill>
                <a:sym typeface="Wingdings"/>
              </a:rPr>
              <a:t>What are the two functions?</a:t>
            </a:r>
          </a:p>
        </p:txBody>
      </p:sp>
    </p:spTree>
    <p:extLst>
      <p:ext uri="{BB962C8B-B14F-4D97-AF65-F5344CB8AC3E}">
        <p14:creationId xmlns:p14="http://schemas.microsoft.com/office/powerpoint/2010/main" val="20884515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8222456" cy="5305864"/>
          </a:xfrm>
        </p:spPr>
        <p:txBody>
          <a:bodyPr/>
          <a:lstStyle/>
          <a:p>
            <a:pPr>
              <a:buNone/>
            </a:pPr>
            <a:endParaRPr lang="en-US" sz="3200" dirty="0" smtClean="0"/>
          </a:p>
          <a:p>
            <a:pPr>
              <a:buNone/>
            </a:pPr>
            <a:endParaRPr lang="en-US" sz="3200" dirty="0"/>
          </a:p>
          <a:p>
            <a:pPr>
              <a:buNone/>
            </a:pPr>
            <a:endParaRPr lang="en-US" sz="3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Write your own : Try this …</a:t>
            </a:r>
            <a:endParaRPr lang="en-US" dirty="0"/>
          </a:p>
        </p:txBody>
      </p:sp>
      <p:pic>
        <p:nvPicPr>
          <p:cNvPr id="3" name="Picture 2" descr="try-this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524000"/>
            <a:ext cx="4191000" cy="318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58830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8222456" cy="5305864"/>
          </a:xfrm>
        </p:spPr>
        <p:txBody>
          <a:bodyPr/>
          <a:lstStyle/>
          <a:p>
            <a:pPr>
              <a:buNone/>
            </a:pPr>
            <a:endParaRPr lang="en-US" sz="3200" dirty="0" smtClean="0"/>
          </a:p>
          <a:p>
            <a:pPr>
              <a:buNone/>
            </a:pPr>
            <a:endParaRPr lang="en-US" sz="3200" dirty="0"/>
          </a:p>
          <a:p>
            <a:pPr>
              <a:buNone/>
            </a:pPr>
            <a:endParaRPr lang="en-US" sz="3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Functions as data</a:t>
            </a:r>
            <a:endParaRPr lang="en-US" dirty="0"/>
          </a:p>
        </p:txBody>
      </p:sp>
      <p:pic>
        <p:nvPicPr>
          <p:cNvPr id="3" name="Picture 2" descr="alonzo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371600"/>
            <a:ext cx="1574800" cy="977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1524000"/>
            <a:ext cx="251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tx1"/>
                </a:solidFill>
              </a:rPr>
              <a:t>Lambda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3352800" y="1676400"/>
            <a:ext cx="1447800" cy="5334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the-block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667001"/>
            <a:ext cx="3276600" cy="9668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3962400"/>
            <a:ext cx="2667000" cy="3730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4419600"/>
            <a:ext cx="3505200" cy="304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00" y="4876800"/>
            <a:ext cx="3886200" cy="381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800" y="5334000"/>
            <a:ext cx="2438400" cy="836023"/>
          </a:xfrm>
          <a:prstGeom prst="rect">
            <a:avLst/>
          </a:prstGeom>
        </p:spPr>
      </p:pic>
      <p:pic>
        <p:nvPicPr>
          <p:cNvPr id="8" name="Picture 7" descr="summmary.tif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962400"/>
            <a:ext cx="3623733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0970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5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457200" y="990600"/>
            <a:ext cx="6096000" cy="5305864"/>
          </a:xfrm>
        </p:spPr>
        <p:txBody>
          <a:bodyPr/>
          <a:lstStyle/>
          <a:p>
            <a:pPr eaLnBrk="1" hangingPunct="1"/>
            <a:r>
              <a:rPr lang="en-US" sz="2400" dirty="0" smtClean="0">
                <a:latin typeface="18 VAG Rounded Bold   07390" charset="0"/>
              </a:rPr>
              <a:t>Review useful HOFs</a:t>
            </a:r>
          </a:p>
          <a:p>
            <a:pPr lvl="1" eaLnBrk="1" hangingPunct="1"/>
            <a:r>
              <a:rPr lang="en-US" sz="2000" dirty="0">
                <a:latin typeface="18 VAG Rounded Bold   07390" charset="0"/>
              </a:rPr>
              <a:t>map </a:t>
            </a:r>
            <a:r>
              <a:rPr lang="en-US" sz="2000" u="sng" dirty="0">
                <a:latin typeface="Courier"/>
                <a:cs typeface="Courier"/>
              </a:rPr>
              <a:t>Reporter</a:t>
            </a:r>
            <a:r>
              <a:rPr lang="en-US" sz="2000" dirty="0">
                <a:latin typeface="18 VAG Rounded Bold   07390" charset="0"/>
              </a:rPr>
              <a:t> over </a:t>
            </a:r>
            <a:r>
              <a:rPr lang="en-US" sz="2000" u="sng" dirty="0">
                <a:latin typeface="Courier"/>
                <a:cs typeface="Courier"/>
              </a:rPr>
              <a:t>List</a:t>
            </a:r>
          </a:p>
          <a:p>
            <a:pPr lvl="2" eaLnBrk="1" hangingPunct="1"/>
            <a:r>
              <a:rPr lang="en-US" sz="1600" dirty="0" smtClean="0">
                <a:latin typeface="18 VAG Rounded Bold   07390" charset="0"/>
              </a:rPr>
              <a:t>Report a </a:t>
            </a:r>
            <a:r>
              <a:rPr lang="en-US" sz="1600" dirty="0">
                <a:latin typeface="18 VAG Rounded Bold   07390" charset="0"/>
              </a:rPr>
              <a:t>new list, </a:t>
            </a:r>
            <a:r>
              <a:rPr lang="en-US" sz="1600" dirty="0" smtClean="0">
                <a:latin typeface="18 VAG Rounded Bold   07390" charset="0"/>
              </a:rPr>
              <a:t>every </a:t>
            </a:r>
            <a:r>
              <a:rPr lang="en-US" sz="1600" dirty="0">
                <a:latin typeface="18 VAG Rounded Bold   07390" charset="0"/>
              </a:rPr>
              <a:t>element </a:t>
            </a:r>
            <a:r>
              <a:rPr lang="en-US" sz="1600" dirty="0">
                <a:latin typeface="Courier"/>
                <a:cs typeface="Courier"/>
              </a:rPr>
              <a:t>E</a:t>
            </a:r>
            <a:r>
              <a:rPr lang="en-US" sz="1600" dirty="0">
                <a:latin typeface="18 VAG Rounded Bold   07390" charset="0"/>
              </a:rPr>
              <a:t> of </a:t>
            </a:r>
            <a:r>
              <a:rPr lang="en-US" sz="1600" dirty="0">
                <a:latin typeface="Courier"/>
                <a:cs typeface="Courier"/>
              </a:rPr>
              <a:t>List</a:t>
            </a:r>
            <a:r>
              <a:rPr lang="en-US" sz="1600" dirty="0">
                <a:latin typeface="18 VAG Rounded Bold   07390" charset="0"/>
              </a:rPr>
              <a:t> </a:t>
            </a:r>
            <a:r>
              <a:rPr lang="en-US" sz="1600" dirty="0" smtClean="0">
                <a:latin typeface="18 VAG Rounded Bold   07390" charset="0"/>
              </a:rPr>
              <a:t>becoming </a:t>
            </a:r>
            <a:r>
              <a:rPr lang="en-US" sz="1600" dirty="0">
                <a:latin typeface="Courier"/>
                <a:cs typeface="Courier"/>
              </a:rPr>
              <a:t>Reporter(E)</a:t>
            </a:r>
            <a:r>
              <a:rPr lang="en-US" sz="1600" dirty="0">
                <a:latin typeface="18 VAG Rounded Bold   07390" charset="0"/>
              </a:rPr>
              <a:t> </a:t>
            </a:r>
          </a:p>
          <a:p>
            <a:pPr lvl="1" eaLnBrk="1" hangingPunct="1"/>
            <a:r>
              <a:rPr lang="en-US" sz="2000" dirty="0">
                <a:latin typeface="18 VAG Rounded Bold   07390" charset="0"/>
              </a:rPr>
              <a:t>keep items such that </a:t>
            </a:r>
            <a:r>
              <a:rPr lang="en-US" sz="2000" u="sng" dirty="0">
                <a:latin typeface="Courier"/>
                <a:cs typeface="Courier"/>
              </a:rPr>
              <a:t>Predicate</a:t>
            </a:r>
            <a:r>
              <a:rPr lang="en-US" sz="2000" dirty="0">
                <a:latin typeface="18 VAG Rounded Bold   07390" charset="0"/>
              </a:rPr>
              <a:t> from </a:t>
            </a:r>
            <a:r>
              <a:rPr lang="en-US" sz="2000" u="sng" dirty="0">
                <a:latin typeface="Courier"/>
                <a:cs typeface="Courier"/>
              </a:rPr>
              <a:t>List</a:t>
            </a:r>
          </a:p>
          <a:p>
            <a:pPr lvl="2" eaLnBrk="1" hangingPunct="1"/>
            <a:r>
              <a:rPr lang="en-US" sz="1600" dirty="0" smtClean="0">
                <a:latin typeface="18 VAG Rounded Bold   07390" charset="0"/>
              </a:rPr>
              <a:t>Report a </a:t>
            </a:r>
            <a:r>
              <a:rPr lang="en-US" sz="1600" dirty="0">
                <a:latin typeface="18 VAG Rounded Bold   07390" charset="0"/>
              </a:rPr>
              <a:t>new list, </a:t>
            </a:r>
            <a:r>
              <a:rPr lang="en-US" sz="1600" dirty="0" smtClean="0">
                <a:latin typeface="18 VAG Rounded Bold   07390" charset="0"/>
              </a:rPr>
              <a:t>keeping only elements </a:t>
            </a:r>
            <a:r>
              <a:rPr lang="en-US" sz="1600" dirty="0">
                <a:latin typeface="Courier"/>
                <a:cs typeface="Courier"/>
              </a:rPr>
              <a:t>E</a:t>
            </a:r>
            <a:r>
              <a:rPr lang="en-US" sz="1600" dirty="0">
                <a:latin typeface="18 VAG Rounded Bold   07390" charset="0"/>
              </a:rPr>
              <a:t> </a:t>
            </a:r>
            <a:r>
              <a:rPr lang="en-US" sz="1600" dirty="0" smtClean="0">
                <a:latin typeface="18 VAG Rounded Bold   07390" charset="0"/>
              </a:rPr>
              <a:t>of </a:t>
            </a:r>
            <a:r>
              <a:rPr lang="en-US" sz="1600" dirty="0" smtClean="0">
                <a:latin typeface="Courier"/>
                <a:cs typeface="Courier"/>
              </a:rPr>
              <a:t>List</a:t>
            </a:r>
            <a:r>
              <a:rPr lang="en-US" sz="1600" dirty="0" smtClean="0">
                <a:latin typeface="18 VAG Rounded Bold   07390" charset="0"/>
              </a:rPr>
              <a:t> if </a:t>
            </a:r>
            <a:r>
              <a:rPr lang="en-US" sz="1600" dirty="0" smtClean="0">
                <a:latin typeface="Courier"/>
                <a:cs typeface="Courier"/>
              </a:rPr>
              <a:t>Predicate</a:t>
            </a:r>
            <a:r>
              <a:rPr lang="en-US" sz="1600" dirty="0">
                <a:latin typeface="Courier"/>
                <a:cs typeface="Courier"/>
              </a:rPr>
              <a:t>(E)</a:t>
            </a:r>
          </a:p>
          <a:p>
            <a:pPr lvl="1" eaLnBrk="1" hangingPunct="1"/>
            <a:r>
              <a:rPr lang="en-US" sz="2000" dirty="0">
                <a:latin typeface="18 VAG Rounded Bold   07390" charset="0"/>
              </a:rPr>
              <a:t>combine with </a:t>
            </a:r>
            <a:r>
              <a:rPr lang="en-US" sz="2000" u="sng" dirty="0">
                <a:latin typeface="Courier"/>
                <a:cs typeface="Courier"/>
              </a:rPr>
              <a:t>Reporter</a:t>
            </a:r>
            <a:r>
              <a:rPr lang="en-US" sz="2000" dirty="0">
                <a:latin typeface="18 VAG Rounded Bold   07390" charset="0"/>
              </a:rPr>
              <a:t> over </a:t>
            </a:r>
            <a:r>
              <a:rPr lang="en-US" sz="2000" u="sng" dirty="0">
                <a:latin typeface="Courier"/>
                <a:cs typeface="Courier"/>
              </a:rPr>
              <a:t>List</a:t>
            </a:r>
          </a:p>
          <a:p>
            <a:pPr lvl="2" eaLnBrk="1" hangingPunct="1"/>
            <a:r>
              <a:rPr lang="en-US" sz="1600" dirty="0">
                <a:latin typeface="18 VAG Rounded Bold   07390" charset="0"/>
              </a:rPr>
              <a:t>Combine all the elements of </a:t>
            </a:r>
            <a:r>
              <a:rPr lang="en-US" sz="1600" dirty="0">
                <a:latin typeface="Courier"/>
                <a:cs typeface="Courier"/>
              </a:rPr>
              <a:t>List</a:t>
            </a:r>
            <a:r>
              <a:rPr lang="en-US" sz="1600" dirty="0">
                <a:latin typeface="18 VAG Rounded Bold   07390" charset="0"/>
              </a:rPr>
              <a:t> with </a:t>
            </a:r>
            <a:r>
              <a:rPr lang="en-US" sz="1600" dirty="0">
                <a:latin typeface="Courier"/>
                <a:cs typeface="Courier"/>
              </a:rPr>
              <a:t>Reporter(E</a:t>
            </a:r>
            <a:r>
              <a:rPr lang="en-US" sz="1600" dirty="0" smtClean="0">
                <a:latin typeface="Courier"/>
                <a:cs typeface="Courier"/>
              </a:rPr>
              <a:t>)</a:t>
            </a:r>
          </a:p>
          <a:p>
            <a:pPr lvl="2" eaLnBrk="1" hangingPunct="1"/>
            <a:r>
              <a:rPr lang="en-US" sz="1600" dirty="0" smtClean="0">
                <a:latin typeface="18 VAG Rounded Bold   07390" charset="0"/>
              </a:rPr>
              <a:t>This is also known as “reduce”</a:t>
            </a:r>
            <a:endParaRPr lang="en-US" sz="1600" u="sng" dirty="0">
              <a:latin typeface="Courier"/>
              <a:cs typeface="Courier"/>
            </a:endParaRPr>
          </a:p>
          <a:p>
            <a:pPr eaLnBrk="1" hangingPunct="1"/>
            <a:r>
              <a:rPr lang="en-US" sz="2400" dirty="0" smtClean="0">
                <a:latin typeface="18 VAG Rounded Bold   07390" charset="0"/>
              </a:rPr>
              <a:t>Acronym example</a:t>
            </a:r>
          </a:p>
          <a:p>
            <a:pPr lvl="1" eaLnBrk="1" hangingPunct="1"/>
            <a:r>
              <a:rPr lang="en-US" sz="2000" dirty="0" smtClean="0">
                <a:latin typeface="18 VAG Rounded Bold   07390" charset="0"/>
              </a:rPr>
              <a:t>keep </a:t>
            </a:r>
            <a:r>
              <a:rPr lang="en-US" sz="2000" dirty="0" smtClean="0">
                <a:latin typeface="18 VAG Rounded Bold   07390" charset="0"/>
                <a:sym typeface="Wingdings"/>
              </a:rPr>
              <a:t> map  combine</a:t>
            </a:r>
          </a:p>
          <a:p>
            <a:pPr eaLnBrk="1" hangingPunct="1"/>
            <a:r>
              <a:rPr lang="en-US" sz="2400" dirty="0" smtClean="0">
                <a:latin typeface="18 VAG Rounded Bold   07390" charset="0"/>
                <a:sym typeface="Wingdings"/>
              </a:rPr>
              <a:t>The script, run and launch</a:t>
            </a:r>
          </a:p>
          <a:p>
            <a:pPr eaLnBrk="1" hangingPunct="1"/>
            <a:r>
              <a:rPr lang="en-US" sz="2400" dirty="0" smtClean="0">
                <a:latin typeface="18 VAG Rounded Bold   07390" charset="0"/>
                <a:sym typeface="Wingdings"/>
              </a:rPr>
              <a:t>For each</a:t>
            </a:r>
          </a:p>
          <a:p>
            <a:pPr eaLnBrk="1" hangingPunct="1"/>
            <a:r>
              <a:rPr lang="en-US" sz="2400" dirty="0" smtClean="0">
                <a:latin typeface="18 VAG Rounded Bold   07390" charset="0"/>
                <a:sym typeface="Wingdings"/>
              </a:rPr>
              <a:t>Compose example</a:t>
            </a:r>
            <a:endParaRPr lang="en-US" sz="2400" dirty="0" smtClean="0">
              <a:latin typeface="18 VAG Rounded Bold   07390" charset="0"/>
            </a:endParaRPr>
          </a:p>
        </p:txBody>
      </p:sp>
      <p:sp>
        <p:nvSpPr>
          <p:cNvPr id="448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18 VAG Rounded Bold   07390" charset="0"/>
              </a:rPr>
              <a:t>Today</a:t>
            </a:r>
            <a:endParaRPr lang="en-US" dirty="0">
              <a:latin typeface="18 VAG Rounded Bold   07390" charset="0"/>
            </a:endParaRPr>
          </a:p>
        </p:txBody>
      </p:sp>
      <p:pic>
        <p:nvPicPr>
          <p:cNvPr id="4" name="Picture 3" descr="Screen shot 2011-03-30 at 2.02.20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599" y="1371600"/>
            <a:ext cx="1752600" cy="812072"/>
          </a:xfrm>
          <a:prstGeom prst="rect">
            <a:avLst/>
          </a:prstGeom>
        </p:spPr>
      </p:pic>
      <p:pic>
        <p:nvPicPr>
          <p:cNvPr id="5" name="Picture 4" descr="Screen shot 2011-03-30 at 2.02.38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0" y="2377429"/>
            <a:ext cx="1752600" cy="796843"/>
          </a:xfrm>
          <a:prstGeom prst="rect">
            <a:avLst/>
          </a:prstGeom>
        </p:spPr>
      </p:pic>
      <p:pic>
        <p:nvPicPr>
          <p:cNvPr id="6" name="Picture 5" descr="Screen shot 2011-03-30 at 2.02.48 AM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000400"/>
              </a:clrFrom>
              <a:clrTo>
                <a:srgbClr val="0004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05600" y="3326672"/>
            <a:ext cx="1752600" cy="82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684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8222456" cy="5305864"/>
          </a:xfrm>
        </p:spPr>
        <p:txBody>
          <a:bodyPr/>
          <a:lstStyle/>
          <a:p>
            <a:pPr>
              <a:buNone/>
            </a:pPr>
            <a:endParaRPr lang="en-US" sz="3200" dirty="0" smtClean="0"/>
          </a:p>
          <a:p>
            <a:pPr>
              <a:buNone/>
            </a:pPr>
            <a:endParaRPr lang="en-US" sz="3200" dirty="0"/>
          </a:p>
          <a:p>
            <a:pPr>
              <a:buNone/>
            </a:pPr>
            <a:endParaRPr lang="en-US" sz="3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Pair this out …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295400"/>
            <a:ext cx="66548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40553" t="28999" r="37399" b="39002"/>
          <a:stretch/>
        </p:blipFill>
        <p:spPr>
          <a:xfrm>
            <a:off x="3810000" y="4876800"/>
            <a:ext cx="1344168" cy="1463040"/>
          </a:xfrm>
          <a:prstGeom prst="rect">
            <a:avLst/>
          </a:prstGeom>
        </p:spPr>
      </p:pic>
      <p:sp>
        <p:nvSpPr>
          <p:cNvPr id="7" name="Down Arrow 6"/>
          <p:cNvSpPr/>
          <p:nvPr/>
        </p:nvSpPr>
        <p:spPr>
          <a:xfrm>
            <a:off x="4114800" y="3810000"/>
            <a:ext cx="762000" cy="9144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4114800" y="1905000"/>
            <a:ext cx="762000" cy="9144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295400" y="2971800"/>
            <a:ext cx="708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Composing Higher-Order Functions, report this…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821562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8222456" cy="5305864"/>
          </a:xfrm>
        </p:spPr>
        <p:txBody>
          <a:bodyPr/>
          <a:lstStyle/>
          <a:p>
            <a:pPr>
              <a:buNone/>
            </a:pPr>
            <a:r>
              <a:rPr lang="en-US" sz="3200" dirty="0" smtClean="0">
                <a:solidFill>
                  <a:srgbClr val="FFFF00"/>
                </a:solidFill>
              </a:rPr>
              <a:t>What would this report:</a:t>
            </a:r>
          </a:p>
          <a:p>
            <a:pPr>
              <a:buNone/>
            </a:pPr>
            <a:endParaRPr lang="en-US" sz="3200" dirty="0" smtClean="0"/>
          </a:p>
          <a:p>
            <a:pPr>
              <a:buNone/>
            </a:pPr>
            <a:endParaRPr lang="en-US" sz="3200" dirty="0"/>
          </a:p>
          <a:p>
            <a:pPr>
              <a:buNone/>
            </a:pPr>
            <a:endParaRPr lang="en-US" sz="3200" dirty="0"/>
          </a:p>
          <a:p>
            <a:pPr marL="582613" indent="-457200">
              <a:buFont typeface="+mj-lt"/>
              <a:buAutoNum type="alphaLcParenR"/>
            </a:pPr>
            <a:r>
              <a:rPr lang="en-US" sz="3200" dirty="0" smtClean="0"/>
              <a:t>UCB, as before</a:t>
            </a:r>
          </a:p>
          <a:p>
            <a:pPr marL="582613" indent="-457200">
              <a:buFont typeface="+mj-lt"/>
              <a:buAutoNum type="alphaLcParenR"/>
            </a:pPr>
            <a:r>
              <a:rPr lang="en-US" sz="3200" dirty="0" err="1" smtClean="0"/>
              <a:t>UoCaB</a:t>
            </a:r>
            <a:endParaRPr lang="en-US" sz="3200" dirty="0" smtClean="0"/>
          </a:p>
          <a:p>
            <a:pPr marL="582613" indent="-457200">
              <a:buFont typeface="+mj-lt"/>
              <a:buAutoNum type="alphaLcParenR"/>
            </a:pPr>
            <a:r>
              <a:rPr lang="en-US" sz="3200" dirty="0" err="1" smtClean="0"/>
              <a:t>UCaB</a:t>
            </a:r>
            <a:endParaRPr lang="en-US" sz="3200" dirty="0" smtClean="0"/>
          </a:p>
          <a:p>
            <a:pPr marL="582613" indent="-457200">
              <a:buFont typeface="+mj-lt"/>
              <a:buAutoNum type="alphaLcParenR"/>
            </a:pPr>
            <a:r>
              <a:rPr lang="en-US" sz="3200" dirty="0" err="1" smtClean="0"/>
              <a:t>UoCB</a:t>
            </a:r>
            <a:endParaRPr lang="en-US" sz="3200" dirty="0" smtClean="0"/>
          </a:p>
          <a:p>
            <a:pPr marL="582613" indent="-457200">
              <a:buFont typeface="+mj-lt"/>
              <a:buAutoNum type="alphaLcParenR"/>
            </a:pPr>
            <a:r>
              <a:rPr lang="en-US" sz="3200" dirty="0" smtClean="0"/>
              <a:t>Something else</a:t>
            </a:r>
            <a:endParaRPr lang="en-US" sz="3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Peer Instruction</a:t>
            </a:r>
            <a:endParaRPr lang="en-US" dirty="0"/>
          </a:p>
        </p:txBody>
      </p:sp>
      <p:pic>
        <p:nvPicPr>
          <p:cNvPr id="9" name="Picture 10"/>
          <p:cNvPicPr>
            <a:picLocks noChangeAspect="1"/>
          </p:cNvPicPr>
          <p:nvPr/>
        </p:nvPicPr>
        <p:blipFill>
          <a:blip r:embed="rId3"/>
          <a:srcRect l="7298" t="14340" r="10573" b="10814"/>
          <a:stretch>
            <a:fillRect/>
          </a:stretch>
        </p:blipFill>
        <p:spPr bwMode="auto">
          <a:xfrm>
            <a:off x="7620000" y="228600"/>
            <a:ext cx="1197862" cy="1091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1676400"/>
            <a:ext cx="5168900" cy="15367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8222456" cy="5305864"/>
          </a:xfrm>
        </p:spPr>
        <p:txBody>
          <a:bodyPr/>
          <a:lstStyle/>
          <a:p>
            <a:pPr>
              <a:buNone/>
            </a:pPr>
            <a:endParaRPr lang="en-US" sz="3200" dirty="0" smtClean="0"/>
          </a:p>
          <a:p>
            <a:pPr>
              <a:buNone/>
            </a:pPr>
            <a:endParaRPr lang="en-US" sz="3200" dirty="0"/>
          </a:p>
          <a:p>
            <a:pPr>
              <a:buNone/>
            </a:pPr>
            <a:endParaRPr lang="en-US" sz="3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Pair this out …</a:t>
            </a:r>
            <a:endParaRPr lang="en-US" dirty="0"/>
          </a:p>
        </p:txBody>
      </p:sp>
      <p:sp>
        <p:nvSpPr>
          <p:cNvPr id="10" name="Down Arrow 9"/>
          <p:cNvSpPr/>
          <p:nvPr/>
        </p:nvSpPr>
        <p:spPr>
          <a:xfrm>
            <a:off x="4114800" y="2209800"/>
            <a:ext cx="762000" cy="9144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295400"/>
            <a:ext cx="3949700" cy="7493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09600" y="3505200"/>
            <a:ext cx="7391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</a:rPr>
              <a:t>What does the Sprite do?</a:t>
            </a:r>
          </a:p>
          <a:p>
            <a:pPr marL="457200" indent="-457200">
              <a:buAutoNum type="alphaLcParenR"/>
            </a:pPr>
            <a:r>
              <a:rPr lang="en-US" sz="2400" b="1" dirty="0" smtClean="0">
                <a:solidFill>
                  <a:schemeClr val="tx1"/>
                </a:solidFill>
              </a:rPr>
              <a:t>Say : “ “, “ “ , “ “</a:t>
            </a:r>
          </a:p>
          <a:p>
            <a:pPr marL="457200" indent="-457200">
              <a:buAutoNum type="alphaLcParenR"/>
            </a:pPr>
            <a:r>
              <a:rPr lang="en-US" sz="2400" b="1" dirty="0" smtClean="0">
                <a:solidFill>
                  <a:schemeClr val="tx1"/>
                </a:solidFill>
              </a:rPr>
              <a:t>Say : “Tweet 1”, “Tweet 1”, “Tweet 1”</a:t>
            </a:r>
          </a:p>
          <a:p>
            <a:pPr marL="457200" indent="-457200">
              <a:buFontTx/>
              <a:buAutoNum type="alphaLcParenR"/>
            </a:pPr>
            <a:r>
              <a:rPr lang="en-US" sz="2400" b="1" dirty="0">
                <a:solidFill>
                  <a:schemeClr val="tx1"/>
                </a:solidFill>
              </a:rPr>
              <a:t>Say : “Tweet </a:t>
            </a:r>
            <a:r>
              <a:rPr lang="en-US" sz="2400" b="1" dirty="0" smtClean="0">
                <a:solidFill>
                  <a:schemeClr val="tx1"/>
                </a:solidFill>
              </a:rPr>
              <a:t>3”</a:t>
            </a:r>
            <a:r>
              <a:rPr lang="en-US" sz="2400" b="1" dirty="0">
                <a:solidFill>
                  <a:schemeClr val="tx1"/>
                </a:solidFill>
              </a:rPr>
              <a:t>, “Tweet </a:t>
            </a:r>
            <a:r>
              <a:rPr lang="en-US" sz="2400" b="1" dirty="0" smtClean="0">
                <a:solidFill>
                  <a:schemeClr val="tx1"/>
                </a:solidFill>
              </a:rPr>
              <a:t>3”</a:t>
            </a:r>
            <a:r>
              <a:rPr lang="en-US" sz="2400" b="1" dirty="0">
                <a:solidFill>
                  <a:schemeClr val="tx1"/>
                </a:solidFill>
              </a:rPr>
              <a:t>, “Tweet </a:t>
            </a:r>
            <a:r>
              <a:rPr lang="en-US" sz="2400" b="1" dirty="0" smtClean="0">
                <a:solidFill>
                  <a:schemeClr val="tx1"/>
                </a:solidFill>
              </a:rPr>
              <a:t>3”</a:t>
            </a:r>
            <a:endParaRPr lang="en-US" sz="2400" b="1" dirty="0">
              <a:solidFill>
                <a:schemeClr val="tx1"/>
              </a:solidFill>
            </a:endParaRPr>
          </a:p>
          <a:p>
            <a:pPr marL="457200" indent="-457200">
              <a:buFontTx/>
              <a:buAutoNum type="alphaLcParenR"/>
            </a:pPr>
            <a:r>
              <a:rPr lang="en-US" sz="2400" b="1" dirty="0">
                <a:solidFill>
                  <a:schemeClr val="tx1"/>
                </a:solidFill>
              </a:rPr>
              <a:t>Say : “Tweet 1”, “Tweet </a:t>
            </a:r>
            <a:r>
              <a:rPr lang="en-US" sz="2400" b="1" dirty="0" smtClean="0">
                <a:solidFill>
                  <a:schemeClr val="tx1"/>
                </a:solidFill>
              </a:rPr>
              <a:t>2”</a:t>
            </a:r>
            <a:r>
              <a:rPr lang="en-US" sz="2400" b="1" dirty="0">
                <a:solidFill>
                  <a:schemeClr val="tx1"/>
                </a:solidFill>
              </a:rPr>
              <a:t>, “Tweet </a:t>
            </a:r>
            <a:r>
              <a:rPr lang="en-US" sz="2400" b="1" dirty="0" smtClean="0">
                <a:solidFill>
                  <a:schemeClr val="tx1"/>
                </a:solidFill>
              </a:rPr>
              <a:t>3”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78257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8222456" cy="5305864"/>
          </a:xfrm>
        </p:spPr>
        <p:txBody>
          <a:bodyPr/>
          <a:lstStyle/>
          <a:p>
            <a:pPr>
              <a:buNone/>
            </a:pPr>
            <a:endParaRPr lang="en-US" sz="3200" dirty="0" smtClean="0"/>
          </a:p>
          <a:p>
            <a:pPr>
              <a:buNone/>
            </a:pPr>
            <a:endParaRPr lang="en-US" sz="3200" dirty="0"/>
          </a:p>
          <a:p>
            <a:pPr>
              <a:buNone/>
            </a:pPr>
            <a:endParaRPr lang="en-US" sz="3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 Deep …</a:t>
            </a:r>
            <a:endParaRPr lang="en-US" dirty="0"/>
          </a:p>
        </p:txBody>
      </p:sp>
      <p:sp>
        <p:nvSpPr>
          <p:cNvPr id="10" name="Down Arrow 9"/>
          <p:cNvSpPr/>
          <p:nvPr/>
        </p:nvSpPr>
        <p:spPr>
          <a:xfrm>
            <a:off x="4114800" y="2209800"/>
            <a:ext cx="762000" cy="9144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295400"/>
            <a:ext cx="3949700" cy="7493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1000" y="3429000"/>
            <a:ext cx="853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What makes “for each” a High-Order Function?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9894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8222456" cy="5305864"/>
          </a:xfrm>
        </p:spPr>
        <p:txBody>
          <a:bodyPr/>
          <a:lstStyle/>
          <a:p>
            <a:pPr>
              <a:buNone/>
            </a:pPr>
            <a:endParaRPr lang="en-US" sz="3200" dirty="0" smtClean="0"/>
          </a:p>
          <a:p>
            <a:pPr>
              <a:buNone/>
            </a:pPr>
            <a:endParaRPr lang="en-US" sz="3200" dirty="0"/>
          </a:p>
          <a:p>
            <a:pPr>
              <a:buNone/>
            </a:pPr>
            <a:endParaRPr lang="en-US" sz="3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 Deeper …</a:t>
            </a:r>
            <a:endParaRPr lang="en-US" dirty="0"/>
          </a:p>
        </p:txBody>
      </p:sp>
      <p:sp>
        <p:nvSpPr>
          <p:cNvPr id="10" name="Down Arrow 9"/>
          <p:cNvSpPr/>
          <p:nvPr/>
        </p:nvSpPr>
        <p:spPr>
          <a:xfrm>
            <a:off x="3962400" y="2438400"/>
            <a:ext cx="762000" cy="9144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295400"/>
            <a:ext cx="3505200" cy="7493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09600" y="3505200"/>
            <a:ext cx="7924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Explain the difference between the Higher-Order function, “map”, and the Higher-Order function “for each”.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1295400"/>
            <a:ext cx="326898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3921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8222456" cy="5305864"/>
          </a:xfrm>
        </p:spPr>
        <p:txBody>
          <a:bodyPr/>
          <a:lstStyle/>
          <a:p>
            <a:pPr>
              <a:buNone/>
            </a:pPr>
            <a:endParaRPr lang="en-US" sz="3200" dirty="0" smtClean="0"/>
          </a:p>
          <a:p>
            <a:pPr>
              <a:buNone/>
            </a:pPr>
            <a:endParaRPr lang="en-US" sz="3200" dirty="0"/>
          </a:p>
          <a:p>
            <a:pPr>
              <a:buNone/>
            </a:pPr>
            <a:endParaRPr lang="en-US" sz="3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Higher-Orde</a:t>
            </a:r>
            <a:r>
              <a:rPr lang="en-US" dirty="0" smtClean="0"/>
              <a:t>r Functions so far</a:t>
            </a:r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57200" y="1295400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Consumers of functions …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209800"/>
            <a:ext cx="3268980" cy="457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3124200"/>
            <a:ext cx="6134100" cy="533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3962400"/>
            <a:ext cx="621792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0" y="4876800"/>
            <a:ext cx="3962400" cy="1358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5200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8222456" cy="5305864"/>
          </a:xfrm>
        </p:spPr>
        <p:txBody>
          <a:bodyPr/>
          <a:lstStyle/>
          <a:p>
            <a:pPr>
              <a:buNone/>
            </a:pPr>
            <a:endParaRPr lang="en-US" sz="3200" dirty="0" smtClean="0"/>
          </a:p>
          <a:p>
            <a:pPr>
              <a:buNone/>
            </a:pPr>
            <a:endParaRPr lang="en-US" sz="3200" dirty="0"/>
          </a:p>
          <a:p>
            <a:pPr>
              <a:buNone/>
            </a:pPr>
            <a:endParaRPr lang="en-US" sz="3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Cascade: Pair this out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33400" y="2514600"/>
            <a:ext cx="7391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</a:rPr>
              <a:t>What is reported?</a:t>
            </a:r>
          </a:p>
          <a:p>
            <a:pPr marL="457200" indent="-457200">
              <a:buAutoNum type="alphaLcParenR"/>
            </a:pPr>
            <a:r>
              <a:rPr lang="en-US" sz="2400" b="1" dirty="0" smtClean="0">
                <a:solidFill>
                  <a:schemeClr val="tx1"/>
                </a:solidFill>
              </a:rPr>
              <a:t>2</a:t>
            </a:r>
          </a:p>
          <a:p>
            <a:pPr marL="457200" indent="-457200">
              <a:buAutoNum type="alphaLcParenR"/>
            </a:pPr>
            <a:r>
              <a:rPr lang="en-US" sz="2400" b="1" dirty="0" smtClean="0">
                <a:solidFill>
                  <a:schemeClr val="tx1"/>
                </a:solidFill>
              </a:rPr>
              <a:t>16</a:t>
            </a:r>
          </a:p>
          <a:p>
            <a:pPr marL="457200" indent="-457200">
              <a:buAutoNum type="alphaLcParenR"/>
            </a:pPr>
            <a:r>
              <a:rPr lang="en-US" sz="2400" b="1" dirty="0" smtClean="0">
                <a:solidFill>
                  <a:schemeClr val="tx1"/>
                </a:solidFill>
              </a:rPr>
              <a:t>60</a:t>
            </a:r>
          </a:p>
          <a:p>
            <a:pPr marL="457200" indent="-457200">
              <a:buAutoNum type="alphaLcParenR"/>
            </a:pPr>
            <a:r>
              <a:rPr lang="en-US" sz="2400" b="1" dirty="0" smtClean="0">
                <a:solidFill>
                  <a:schemeClr val="tx1"/>
                </a:solidFill>
              </a:rPr>
              <a:t>80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5" name="Picture 4" descr="cascade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219200"/>
            <a:ext cx="5017911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63504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ヒラギノ丸ゴ Pro W4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49515</TotalTime>
  <Pages>47</Pages>
  <Words>897</Words>
  <Application>Microsoft Macintosh PowerPoint</Application>
  <PresentationFormat>Letter Paper (8.5x11 in)</PresentationFormat>
  <Paragraphs>98</Paragraphs>
  <Slides>16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Metro</vt:lpstr>
      <vt:lpstr>PowerPoint Presentation</vt:lpstr>
      <vt:lpstr>Today</vt:lpstr>
      <vt:lpstr>Pair this out …</vt:lpstr>
      <vt:lpstr>Peer Instruction</vt:lpstr>
      <vt:lpstr>Pair this out …</vt:lpstr>
      <vt:lpstr>Go Deep …</vt:lpstr>
      <vt:lpstr>Go Deeper …</vt:lpstr>
      <vt:lpstr>Higher-Order Functions so far…</vt:lpstr>
      <vt:lpstr>Cascade: Pair this out</vt:lpstr>
      <vt:lpstr>Cascade: Check it out</vt:lpstr>
      <vt:lpstr>Compose: Pair this out</vt:lpstr>
      <vt:lpstr>Compose : Returning Functions</vt:lpstr>
      <vt:lpstr>Compose : Another Example</vt:lpstr>
      <vt:lpstr>Compose : Try this …</vt:lpstr>
      <vt:lpstr>Write your own : Try this …</vt:lpstr>
      <vt:lpstr>Functions as data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CS61C - Lecture 13</dc:title>
  <dc:subject/>
  <dc:creator>John Wawrzynek</dc:creator>
  <cp:keywords/>
  <dc:description/>
  <cp:lastModifiedBy>Sean Morris</cp:lastModifiedBy>
  <cp:revision>3152</cp:revision>
  <cp:lastPrinted>2013-03-26T14:16:39Z</cp:lastPrinted>
  <dcterms:created xsi:type="dcterms:W3CDTF">2013-03-26T13:34:50Z</dcterms:created>
  <dcterms:modified xsi:type="dcterms:W3CDTF">2013-07-29T17:38:46Z</dcterms:modified>
</cp:coreProperties>
</file>