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097" r:id="rId3"/>
    <p:sldId id="1115" r:id="rId4"/>
    <p:sldId id="1116" r:id="rId5"/>
    <p:sldId id="1117" r:id="rId6"/>
    <p:sldId id="1114" r:id="rId7"/>
    <p:sldId id="1102" r:id="rId8"/>
    <p:sldId id="1113" r:id="rId9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5" autoAdjust="0"/>
    <p:restoredTop sz="77561" autoAdjust="0"/>
  </p:normalViewPr>
  <p:slideViewPr>
    <p:cSldViewPr>
      <p:cViewPr varScale="1">
        <p:scale>
          <a:sx n="152" d="100"/>
          <a:sy n="152" d="100"/>
        </p:scale>
        <p:origin x="-112" y="-1640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90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5181600" cy="31510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 : 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19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</a:t>
            </a: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-07-23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Complete Cell Simulation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5625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This is the first time the entire lifecycle of an organism has been simulated at the molecular level.</a:t>
            </a:r>
            <a:endParaRPr lang="en-US" sz="28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172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latin typeface="Courier New" pitchFamily="1" charset="0"/>
              </a:rPr>
              <a:t>http://</a:t>
            </a:r>
            <a:r>
              <a:rPr lang="en-US" sz="2000" b="1" dirty="0" err="1">
                <a:latin typeface="Courier New" pitchFamily="1" charset="0"/>
              </a:rPr>
              <a:t>www.nytimes.com</a:t>
            </a:r>
            <a:r>
              <a:rPr lang="en-US" sz="2000" b="1" dirty="0">
                <a:latin typeface="Courier New" pitchFamily="1" charset="0"/>
              </a:rPr>
              <a:t>/2012/07/21/science/in-a-first-an-entire-organism-is-simulated-by-</a:t>
            </a:r>
            <a:r>
              <a:rPr lang="en-US" sz="2000" b="1" dirty="0" err="1">
                <a:latin typeface="Courier New" pitchFamily="1" charset="0"/>
              </a:rPr>
              <a:t>software.html</a:t>
            </a:r>
            <a:endParaRPr lang="en-US" sz="20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185617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6019800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dirty="0" smtClean="0">
                <a:latin typeface="Vagrounded"/>
                <a:cs typeface="Vagrounded"/>
              </a:rPr>
              <a:t>Cell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438401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004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endParaRPr lang="en-US" sz="2400" dirty="0" smtClean="0">
              <a:latin typeface="18 VAG Rounded Bold   07390" charset="0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(build them all!)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Demo</a:t>
            </a:r>
            <a:endParaRPr lang="en-US" sz="24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76600"/>
            <a:ext cx="4038600" cy="17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eaLnBrk="1" hangingPunct="1"/>
            <a:r>
              <a:rPr lang="en-US" sz="3200" dirty="0">
                <a:latin typeface="18 VAG Rounded Bold   07390" charset="0"/>
              </a:rPr>
              <a:t>map </a:t>
            </a:r>
            <a:r>
              <a:rPr lang="en-US" sz="3200" u="sng" dirty="0">
                <a:latin typeface="Courier"/>
                <a:cs typeface="Courier"/>
              </a:rPr>
              <a:t>Reporter</a:t>
            </a:r>
            <a:r>
              <a:rPr lang="en-US" sz="3200" dirty="0">
                <a:latin typeface="18 VAG Rounded Bold   07390" charset="0"/>
              </a:rPr>
              <a:t> over </a:t>
            </a:r>
            <a:r>
              <a:rPr lang="en-US" sz="3200" u="sng" dirty="0">
                <a:latin typeface="Courier"/>
                <a:cs typeface="Courier"/>
              </a:rPr>
              <a:t>List</a:t>
            </a:r>
            <a:endParaRPr lang="en-US" sz="3200" u="sng" dirty="0">
              <a:latin typeface="Courier"/>
              <a:cs typeface="Courie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200" dirty="0" smtClean="0">
              <a:latin typeface="18 VAG Rounded Bold   07390" charset="0"/>
            </a:endParaRPr>
          </a:p>
          <a:p>
            <a:pPr eaLnBrk="1" hangingPunct="1"/>
            <a:r>
              <a:rPr lang="en-US" sz="2200" dirty="0" smtClean="0">
                <a:latin typeface="18 VAG Rounded Bold   07390" charset="0"/>
              </a:rPr>
              <a:t>Report </a:t>
            </a:r>
            <a:r>
              <a:rPr lang="en-US" sz="2200" dirty="0">
                <a:latin typeface="18 VAG Rounded Bold   07390" charset="0"/>
              </a:rPr>
              <a:t>a new list, every element </a:t>
            </a:r>
            <a:r>
              <a:rPr lang="en-US" sz="2200" dirty="0">
                <a:latin typeface="Courier"/>
                <a:cs typeface="Courier"/>
              </a:rPr>
              <a:t>E</a:t>
            </a:r>
            <a:r>
              <a:rPr lang="en-US" sz="2200" dirty="0">
                <a:latin typeface="18 VAG Rounded Bold   07390" charset="0"/>
              </a:rPr>
              <a:t> of </a:t>
            </a:r>
            <a:r>
              <a:rPr lang="en-US" sz="2200" dirty="0">
                <a:latin typeface="Courier"/>
                <a:cs typeface="Courier"/>
              </a:rPr>
              <a:t>List</a:t>
            </a:r>
            <a:r>
              <a:rPr lang="en-US" sz="2200" dirty="0">
                <a:latin typeface="18 VAG Rounded Bold   07390" charset="0"/>
              </a:rPr>
              <a:t> becoming </a:t>
            </a:r>
            <a:r>
              <a:rPr lang="en-US" sz="2200" dirty="0">
                <a:latin typeface="Courier"/>
                <a:cs typeface="Courier"/>
              </a:rPr>
              <a:t>Reporter(E)</a:t>
            </a:r>
          </a:p>
          <a:p>
            <a:pPr eaLnBrk="1" hangingPunct="1"/>
            <a:r>
              <a:rPr lang="en-US" sz="2200" dirty="0">
                <a:latin typeface="18 VAG Rounded Bold   07390" charset="0"/>
              </a:rPr>
              <a:t>Lists are immutable (you get a new list back)</a:t>
            </a:r>
          </a:p>
          <a:p>
            <a:endParaRPr lang="en-US" dirty="0"/>
          </a:p>
        </p:txBody>
      </p:sp>
      <p:pic>
        <p:nvPicPr>
          <p:cNvPr id="6" name="Picture 5" descr="Screen shot 2011-03-30 at 2.02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45528"/>
            <a:ext cx="1752600" cy="8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2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200" dirty="0">
                <a:latin typeface="18 VAG Rounded Bold   07390" charset="0"/>
              </a:rPr>
              <a:t>keep items </a:t>
            </a:r>
            <a:r>
              <a:rPr lang="en-US" sz="3200" dirty="0" smtClean="0">
                <a:latin typeface="18 VAG Rounded Bold   07390" charset="0"/>
              </a:rPr>
              <a:t>such that </a:t>
            </a:r>
            <a:r>
              <a:rPr lang="en-US" sz="3200" u="sng" dirty="0">
                <a:latin typeface="Courier"/>
                <a:cs typeface="Courier"/>
              </a:rPr>
              <a:t>Predicate</a:t>
            </a:r>
            <a:r>
              <a:rPr lang="en-US" sz="3200" dirty="0">
                <a:latin typeface="18 VAG Rounded Bold   07390" charset="0"/>
              </a:rPr>
              <a:t> from </a:t>
            </a:r>
            <a:r>
              <a:rPr lang="en-US" sz="3200" u="sng" dirty="0">
                <a:latin typeface="Courier"/>
                <a:cs typeface="Courier"/>
              </a:rPr>
              <a:t>List</a:t>
            </a:r>
            <a:br>
              <a:rPr lang="en-US" sz="3200" u="sng" dirty="0">
                <a:latin typeface="Courier"/>
                <a:cs typeface="Courier"/>
              </a:rPr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200" dirty="0" smtClean="0">
              <a:latin typeface="18 VAG Rounded Bold   07390" charset="0"/>
            </a:endParaRPr>
          </a:p>
          <a:p>
            <a:pPr eaLnBrk="1" hangingPunct="1"/>
            <a:r>
              <a:rPr lang="en-US" sz="2200" dirty="0" smtClean="0">
                <a:latin typeface="18 VAG Rounded Bold   07390" charset="0"/>
              </a:rPr>
              <a:t>Report </a:t>
            </a:r>
            <a:r>
              <a:rPr lang="en-US" sz="2200" dirty="0">
                <a:latin typeface="18 VAG Rounded Bold   07390" charset="0"/>
              </a:rPr>
              <a:t>a new list, keeping only elements </a:t>
            </a:r>
            <a:r>
              <a:rPr lang="en-US" sz="2200" dirty="0">
                <a:latin typeface="Courier"/>
                <a:cs typeface="Courier"/>
              </a:rPr>
              <a:t>E</a:t>
            </a:r>
            <a:r>
              <a:rPr lang="en-US" sz="2200" dirty="0">
                <a:latin typeface="18 VAG Rounded Bold   07390" charset="0"/>
              </a:rPr>
              <a:t> of </a:t>
            </a:r>
            <a:r>
              <a:rPr lang="en-US" sz="2200" dirty="0">
                <a:latin typeface="Courier"/>
                <a:cs typeface="Courier"/>
              </a:rPr>
              <a:t>List</a:t>
            </a:r>
            <a:r>
              <a:rPr lang="en-US" sz="2200" dirty="0">
                <a:latin typeface="18 VAG Rounded Bold   07390" charset="0"/>
              </a:rPr>
              <a:t> if </a:t>
            </a:r>
            <a:r>
              <a:rPr lang="en-US" sz="2200" dirty="0">
                <a:latin typeface="Courier"/>
                <a:cs typeface="Courier"/>
              </a:rPr>
              <a:t>Predicate(E)</a:t>
            </a:r>
          </a:p>
          <a:p>
            <a:pPr eaLnBrk="1" hangingPunct="1"/>
            <a:r>
              <a:rPr lang="en-US" sz="2200" dirty="0">
                <a:latin typeface="18 VAG Rounded Bold   07390" charset="0"/>
              </a:rPr>
              <a:t>This is also known as “filter”</a:t>
            </a:r>
            <a:endParaRPr lang="en-US" sz="2200" dirty="0">
              <a:latin typeface="Courier"/>
              <a:cs typeface="Courier"/>
            </a:endParaRPr>
          </a:p>
          <a:p>
            <a:endParaRPr lang="en-US" dirty="0"/>
          </a:p>
        </p:txBody>
      </p:sp>
      <p:pic>
        <p:nvPicPr>
          <p:cNvPr id="6" name="Picture 5" descr="Screen shot 2011-03-30 at 2.02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60757"/>
            <a:ext cx="1752600" cy="7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5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200" dirty="0">
                <a:latin typeface="18 VAG Rounded Bold   07390" charset="0"/>
              </a:rPr>
              <a:t>combine with </a:t>
            </a:r>
            <a:r>
              <a:rPr lang="en-US" sz="3200" u="sng" dirty="0">
                <a:latin typeface="Courier"/>
                <a:cs typeface="Courier"/>
              </a:rPr>
              <a:t>Reporter</a:t>
            </a:r>
            <a:r>
              <a:rPr lang="en-US" sz="3200" dirty="0">
                <a:latin typeface="18 VAG Rounded Bold   07390" charset="0"/>
              </a:rPr>
              <a:t> over </a:t>
            </a:r>
            <a:r>
              <a:rPr lang="en-US" sz="3200" u="sng" dirty="0">
                <a:latin typeface="Courier"/>
                <a:cs typeface="Courier"/>
              </a:rPr>
              <a:t>List</a:t>
            </a:r>
            <a:br>
              <a:rPr lang="en-US" sz="3200" u="sng" dirty="0">
                <a:latin typeface="Courier"/>
                <a:cs typeface="Courier"/>
              </a:rPr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200" dirty="0" smtClean="0">
              <a:latin typeface="18 VAG Rounded Bold   07390" charset="0"/>
            </a:endParaRPr>
          </a:p>
          <a:p>
            <a:pPr eaLnBrk="1" hangingPunct="1"/>
            <a:r>
              <a:rPr lang="en-US" sz="2200" dirty="0" smtClean="0">
                <a:latin typeface="18 VAG Rounded Bold   07390" charset="0"/>
              </a:rPr>
              <a:t>Return the result of combining </a:t>
            </a:r>
            <a:r>
              <a:rPr lang="en-US" sz="2200" dirty="0">
                <a:latin typeface="18 VAG Rounded Bold   07390" charset="0"/>
              </a:rPr>
              <a:t>all the elements of </a:t>
            </a:r>
            <a:r>
              <a:rPr lang="en-US" sz="2200" dirty="0">
                <a:latin typeface="Courier"/>
                <a:cs typeface="Courier"/>
              </a:rPr>
              <a:t>List</a:t>
            </a:r>
            <a:r>
              <a:rPr lang="en-US" sz="2200" dirty="0">
                <a:latin typeface="18 VAG Rounded Bold   07390" charset="0"/>
              </a:rPr>
              <a:t> with </a:t>
            </a:r>
            <a:r>
              <a:rPr lang="en-US" sz="2200" dirty="0">
                <a:latin typeface="Courier"/>
                <a:cs typeface="Courier"/>
              </a:rPr>
              <a:t>Reporter(E)</a:t>
            </a:r>
          </a:p>
          <a:p>
            <a:pPr eaLnBrk="1" hangingPunct="1"/>
            <a:r>
              <a:rPr lang="en-US" sz="2200" dirty="0">
                <a:latin typeface="18 VAG Rounded Bold   07390" charset="0"/>
              </a:rPr>
              <a:t>This is also known as “reduce”</a:t>
            </a:r>
            <a:endParaRPr lang="en-US" sz="2200" u="sng" dirty="0">
              <a:latin typeface="Courier"/>
              <a:cs typeface="Courier"/>
            </a:endParaRPr>
          </a:p>
          <a:p>
            <a:endParaRPr lang="en-US" dirty="0"/>
          </a:p>
        </p:txBody>
      </p:sp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2833968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7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I understand higher-order functions.</a:t>
            </a: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agree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click click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</a:t>
            </a:r>
            <a:r>
              <a:rPr lang="en-US" dirty="0" smtClean="0">
                <a:solidFill>
                  <a:srgbClr val="FFFF00"/>
                </a:solidFill>
              </a:rPr>
              <a:t>three big </a:t>
            </a:r>
            <a:r>
              <a:rPr lang="en-US" dirty="0" smtClean="0">
                <a:solidFill>
                  <a:srgbClr val="FFFF00"/>
                </a:solidFill>
              </a:rPr>
              <a:t>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 can give </a:t>
            </a:r>
            <a:r>
              <a:rPr lang="en-US" dirty="0" smtClean="0"/>
              <a:t>a beautiful </a:t>
            </a:r>
            <a:r>
              <a:rPr lang="en-US" dirty="0" smtClean="0">
                <a:solidFill>
                  <a:srgbClr val="FFFF00"/>
                </a:solidFill>
              </a:rPr>
              <a:t>abstraction </a:t>
            </a:r>
            <a:r>
              <a:rPr lang="en-US" dirty="0" smtClean="0">
                <a:solidFill>
                  <a:srgbClr val="FFFF00"/>
                </a:solidFill>
              </a:rPr>
              <a:t>of </a:t>
            </a:r>
            <a:r>
              <a:rPr lang="en-US" dirty="0" smtClean="0">
                <a:solidFill>
                  <a:srgbClr val="FFFF00"/>
                </a:solidFill>
              </a:rPr>
              <a:t>list </a:t>
            </a:r>
            <a:r>
              <a:rPr lang="en-US" dirty="0" smtClean="0">
                <a:solidFill>
                  <a:srgbClr val="FFFF00"/>
                </a:solidFill>
              </a:rPr>
              <a:t>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Now widely used in industry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Google’s</a:t>
            </a:r>
            <a:r>
              <a:rPr lang="en-US" dirty="0" smtClean="0">
                <a:solidFill>
                  <a:srgbClr val="FFFFFF"/>
                </a:solidFill>
              </a:rPr>
              <a:t> map</a:t>
            </a:r>
            <a:r>
              <a:rPr lang="en-US" dirty="0" smtClean="0">
                <a:solidFill>
                  <a:srgbClr val="FFFFFF"/>
                </a:solidFill>
              </a:rPr>
              <a:t>-</a:t>
            </a:r>
            <a:r>
              <a:rPr lang="en-US" dirty="0" smtClean="0">
                <a:solidFill>
                  <a:srgbClr val="FFFFFF"/>
                </a:solidFill>
              </a:rPr>
              <a:t>reduce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JavaScript idioms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849300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51006</TotalTime>
  <Pages>47</Pages>
  <Words>282</Words>
  <Application>Microsoft Macintosh PowerPoint</Application>
  <PresentationFormat>Letter Paper (8.5x11 in)</PresentationFormat>
  <Paragraphs>49</Paragraphs>
  <Slides>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Complete Cell Simulation</vt:lpstr>
      <vt:lpstr>Today</vt:lpstr>
      <vt:lpstr>map Reporter over List</vt:lpstr>
      <vt:lpstr>keep items such that Predicate from List </vt:lpstr>
      <vt:lpstr>combine with Reporter over List </vt:lpstr>
      <vt:lpstr>combine with  Reporter  over  List</vt:lpstr>
      <vt:lpstr>Click click click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3112</cp:revision>
  <cp:lastPrinted>2012-07-23T06:39:47Z</cp:lastPrinted>
  <dcterms:created xsi:type="dcterms:W3CDTF">2012-03-28T05:48:40Z</dcterms:created>
  <dcterms:modified xsi:type="dcterms:W3CDTF">2012-07-23T06:40:02Z</dcterms:modified>
</cp:coreProperties>
</file>