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47" r:id="rId2"/>
    <p:sldId id="1084" r:id="rId3"/>
    <p:sldId id="1085" r:id="rId4"/>
    <p:sldId id="1087" r:id="rId5"/>
    <p:sldId id="1090" r:id="rId6"/>
    <p:sldId id="1089" r:id="rId7"/>
    <p:sldId id="1075" r:id="rId8"/>
    <p:sldId id="1078" r:id="rId9"/>
    <p:sldId id="1079" r:id="rId10"/>
    <p:sldId id="1094" r:id="rId11"/>
    <p:sldId id="1083" r:id="rId12"/>
    <p:sldId id="1082" r:id="rId13"/>
    <p:sldId id="1077" r:id="rId14"/>
    <p:sldId id="1081" r:id="rId15"/>
    <p:sldId id="1091" r:id="rId16"/>
    <p:sldId id="1092" r:id="rId17"/>
    <p:sldId id="1093" r:id="rId18"/>
    <p:sldId id="1095" r:id="rId19"/>
    <p:sldId id="1098" r:id="rId20"/>
    <p:sldId id="1096" r:id="rId21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9686" autoAdjust="0"/>
    <p:restoredTop sz="81191" autoAdjust="0"/>
  </p:normalViewPr>
  <p:slideViewPr>
    <p:cSldViewPr>
      <p:cViewPr varScale="1">
        <p:scale>
          <a:sx n="161" d="100"/>
          <a:sy n="161" d="100"/>
        </p:scale>
        <p:origin x="-113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#9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Concurrency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153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rgbClr val="FFFF00"/>
                </a:solidFill>
              </a:rPr>
              <a:t>“koomey’s law” – efficiency 2x every 18 mo</a:t>
            </a:r>
            <a:endParaRPr lang="en-US" sz="2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60197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Prof Jonathan Koomey looked at </a:t>
            </a:r>
            <a:r>
              <a:rPr lang="en-US" u="sng" dirty="0" smtClean="0">
                <a:ea typeface="ＭＳ Ｐゴシック" pitchFamily="-65" charset="-128"/>
                <a:cs typeface="ＭＳ Ｐゴシック" pitchFamily="-65" charset="-128"/>
              </a:rPr>
              <a:t>6 decades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of data and found that energy efficiency of computers doubles roughly every 18 months.  This is even more relevant as battery-powered devices become more popular.  Restated, it says that for a fixed computing load, the amount of battery you need drops by half every 18 months.  This was true before transistors!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"/>
                <a:cs typeface="Courier"/>
              </a:rPr>
              <a:t>www.technologyreview.com/computing/38548/</a:t>
            </a:r>
            <a:endParaRPr lang="en-US" sz="28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7000" y="5943600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383280"/>
            <a:ext cx="1955800" cy="238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9410" y="2539424"/>
            <a:ext cx="3124200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2 days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!!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</a:b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this room!</a:t>
            </a:r>
            <a:endParaRPr lang="en-US" sz="1600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78486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 shows how active your cores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25196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3625" cy="685800"/>
          </a:xfrm>
        </p:spPr>
        <p:txBody>
          <a:bodyPr/>
          <a:lstStyle/>
          <a:p>
            <a:r>
              <a:rPr lang="en-US" sz="360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view.eecs.berkeley.edu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</a:t>
            </a:r>
            <a:r>
              <a:rPr lang="en-US">
                <a:solidFill>
                  <a:schemeClr val="accent2"/>
                </a:solidFill>
              </a:rPr>
              <a:t>divide the problem up </a:t>
            </a:r>
          </a:p>
          <a:p>
            <a:pPr lvl="1"/>
            <a:r>
              <a:rPr lang="en-US"/>
              <a:t>Time to </a:t>
            </a:r>
            <a:r>
              <a:rPr lang="en-US">
                <a:solidFill>
                  <a:schemeClr val="accent2"/>
                </a:solidFill>
              </a:rPr>
              <a:t>hand out </a:t>
            </a:r>
            <a:r>
              <a:rPr lang="en-US"/>
              <a:t>small “work units” to workers </a:t>
            </a:r>
          </a:p>
          <a:p>
            <a:pPr lvl="1"/>
            <a:r>
              <a:rPr lang="en-US"/>
              <a:t>All workers may </a:t>
            </a:r>
            <a:r>
              <a:rPr lang="en-US">
                <a:solidFill>
                  <a:schemeClr val="accent2"/>
                </a:solidFill>
              </a:rPr>
              <a:t>not work equally </a:t>
            </a:r>
            <a:r>
              <a:rPr lang="en-US"/>
              <a:t>fast</a:t>
            </a:r>
          </a:p>
          <a:p>
            <a:pPr lvl="1"/>
            <a:r>
              <a:rPr lang="en-US"/>
              <a:t>Some </a:t>
            </a:r>
            <a:r>
              <a:rPr lang="en-US">
                <a:solidFill>
                  <a:schemeClr val="accent2"/>
                </a:solidFill>
              </a:rPr>
              <a:t>workers may fail </a:t>
            </a:r>
          </a:p>
          <a:p>
            <a:pPr lvl="1"/>
            <a:r>
              <a:rPr lang="en-US"/>
              <a:t>There may be </a:t>
            </a:r>
            <a:r>
              <a:rPr lang="en-US">
                <a:solidFill>
                  <a:schemeClr val="accent2"/>
                </a:solidFill>
              </a:rPr>
              <a:t>contention for shared resources </a:t>
            </a:r>
          </a:p>
          <a:p>
            <a:pPr lvl="1"/>
            <a:r>
              <a:rPr lang="en-US"/>
              <a:t>Workers could </a:t>
            </a:r>
            <a:r>
              <a:rPr lang="en-US">
                <a:solidFill>
                  <a:schemeClr val="accent2"/>
                </a:solidFill>
              </a:rPr>
              <a:t>overwriting each others’ answers</a:t>
            </a:r>
          </a:p>
          <a:p>
            <a:pPr lvl="1"/>
            <a:r>
              <a:rPr lang="en-US"/>
              <a:t>You may have to </a:t>
            </a:r>
            <a:r>
              <a:rPr lang="en-US">
                <a:solidFill>
                  <a:schemeClr val="accent2"/>
                </a:solidFill>
              </a:rPr>
              <a:t>wait until the last worker returns </a:t>
            </a:r>
            <a:r>
              <a:rPr lang="en-US"/>
              <a:t>to proceed (the slowest / weakest link problem)</a:t>
            </a:r>
          </a:p>
          <a:p>
            <a:pPr lvl="1"/>
            <a:r>
              <a:rPr lang="en-US"/>
              <a:t>There’s </a:t>
            </a:r>
            <a:r>
              <a:rPr lang="en-US">
                <a:solidFill>
                  <a:schemeClr val="accent2"/>
                </a:solidFill>
              </a:rPr>
              <a:t>time to put the data back together </a:t>
            </a:r>
            <a:r>
              <a:rPr lang="en-US"/>
              <a:t>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73" b="-74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Two people need to draw a graph but there is only one pencil and one ruler.</a:t>
            </a:r>
          </a:p>
          <a:p>
            <a:pPr lvl="1"/>
            <a:r>
              <a:rPr lang="en-US"/>
              <a:t>One grabs the pencil</a:t>
            </a:r>
          </a:p>
          <a:p>
            <a:pPr lvl="1"/>
            <a:r>
              <a:rPr lang="en-US"/>
              <a:t>One grabs the ruler</a:t>
            </a:r>
          </a:p>
          <a:p>
            <a:pPr lvl="1"/>
            <a:r>
              <a:rPr lang="en-US"/>
              <a:t>Neither release what they hold, waiting for the other to release</a:t>
            </a:r>
          </a:p>
          <a:p>
            <a:r>
              <a:rPr lang="en-US">
                <a:solidFill>
                  <a:srgbClr val="FFFF00"/>
                </a:solidFill>
              </a:rPr>
              <a:t>Livelock</a:t>
            </a:r>
            <a:r>
              <a:rPr lang="en-US"/>
              <a:t> also possible</a:t>
            </a:r>
          </a:p>
          <a:p>
            <a:pPr lvl="1"/>
            <a:r>
              <a:rPr lang="en-US"/>
              <a:t>Movement, no progress</a:t>
            </a:r>
          </a:p>
          <a:p>
            <a:pPr lvl="1"/>
            <a:r>
              <a:rPr lang="en-US"/>
              <a:t>Dan and Luke demo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12’s lectures</a:t>
            </a:r>
          </a:p>
          <a:p>
            <a:r>
              <a:rPr lang="en-US"/>
              <a:t>Multiple computing “helpers” are </a:t>
            </a:r>
            <a:r>
              <a:rPr lang="en-US" u="sng"/>
              <a:t>different machines</a:t>
            </a:r>
          </a:p>
          <a:p>
            <a:r>
              <a:rPr lang="en-US"/>
              <a:t>Aka “distributed computing”</a:t>
            </a:r>
          </a:p>
          <a:p>
            <a:pPr lvl="1"/>
            <a:r>
              <a:rPr lang="en-US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Light   02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46977</TotalTime>
  <Pages>47</Pages>
  <Words>1430</Words>
  <Application>Microsoft Macintosh PowerPoint</Application>
  <PresentationFormat>Letter Paper (8.5x11 in)</PresentationFormat>
  <Paragraphs>209</Paragraphs>
  <Slides>20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“koomey’s law” – efficiency 2x every 18 mo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2937</cp:revision>
  <cp:lastPrinted>2013-02-22T06:45:14Z</cp:lastPrinted>
  <dcterms:created xsi:type="dcterms:W3CDTF">2013-02-22T06:42:07Z</dcterms:created>
  <dcterms:modified xsi:type="dcterms:W3CDTF">2013-02-22T06:45:28Z</dcterms:modified>
</cp:coreProperties>
</file>