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1047" r:id="rId2"/>
    <p:sldId id="1074" r:id="rId3"/>
    <p:sldId id="1091" r:id="rId4"/>
    <p:sldId id="1076" r:id="rId5"/>
    <p:sldId id="1077" r:id="rId6"/>
    <p:sldId id="1078" r:id="rId7"/>
    <p:sldId id="1079" r:id="rId8"/>
    <p:sldId id="1090" r:id="rId9"/>
    <p:sldId id="1080" r:id="rId10"/>
    <p:sldId id="1081" r:id="rId11"/>
    <p:sldId id="1082" r:id="rId12"/>
    <p:sldId id="1088" r:id="rId13"/>
    <p:sldId id="1083" r:id="rId14"/>
    <p:sldId id="1086" r:id="rId15"/>
    <p:sldId id="1087" r:id="rId16"/>
    <p:sldId id="1067" r:id="rId17"/>
    <p:sldId id="1089" r:id="rId18"/>
  </p:sldIdLst>
  <p:sldSz cx="9144000" cy="6858000" type="letter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gray" hiddenSlides="1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0306"/>
    <a:srgbClr val="32415C"/>
    <a:srgbClr val="FB0A10"/>
    <a:srgbClr val="94F0E4"/>
    <a:srgbClr val="5771A0"/>
    <a:srgbClr val="800080"/>
    <a:srgbClr val="66FF33"/>
    <a:srgbClr val="FF0000"/>
    <a:srgbClr val="3333CC"/>
    <a:srgbClr val="FF8D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0" autoAdjust="0"/>
    <p:restoredTop sz="89249" autoAdjust="0"/>
  </p:normalViewPr>
  <p:slideViewPr>
    <p:cSldViewPr>
      <p:cViewPr>
        <p:scale>
          <a:sx n="125" d="100"/>
          <a:sy n="125" d="100"/>
        </p:scale>
        <p:origin x="-1464" y="-232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82" y="-90"/>
      </p:cViewPr>
      <p:guideLst>
        <p:guide orient="horz" pos="2931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9444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  <p:extLst>
      <p:ext uri="{BB962C8B-B14F-4D97-AF65-F5344CB8AC3E}">
        <p14:creationId xmlns:p14="http://schemas.microsoft.com/office/powerpoint/2010/main" val="29817913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000" dirty="0" smtClean="0"/>
              <a:t>MIT</a:t>
            </a:r>
            <a:r>
              <a:rPr lang="en-US" sz="3000" baseline="0" dirty="0" smtClean="0"/>
              <a:t> Can predict the future </a:t>
            </a:r>
            <a:r>
              <a:rPr lang="en-US" sz="3000" baseline="0" smtClean="0"/>
              <a:t>on twitter.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740895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528638" y="4424363"/>
            <a:ext cx="6049962" cy="246714"/>
          </a:xfrm>
        </p:spPr>
        <p:txBody>
          <a:bodyPr>
            <a:spAutoFit/>
          </a:bodyPr>
          <a:lstStyle/>
          <a:p>
            <a:r>
              <a:rPr lang="en-US" dirty="0" smtClean="0"/>
              <a:t>QUESTION:</a:t>
            </a:r>
          </a:p>
          <a:p>
            <a:r>
              <a:rPr lang="en-US" dirty="0" smtClean="0"/>
              <a:t>	What</a:t>
            </a:r>
            <a:r>
              <a:rPr lang="en-US" baseline="0" dirty="0" smtClean="0"/>
              <a:t> are some trade-offs we see?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528638" y="4424363"/>
            <a:ext cx="6049962" cy="246714"/>
          </a:xfrm>
        </p:spPr>
        <p:txBody>
          <a:bodyPr>
            <a:spAutoFit/>
          </a:bodyPr>
          <a:lstStyle/>
          <a:p>
            <a:r>
              <a:rPr lang="en-US" dirty="0" smtClean="0"/>
              <a:t>TOP DOWN:</a:t>
            </a:r>
          </a:p>
          <a:p>
            <a:r>
              <a:rPr lang="en-US" dirty="0" smtClean="0"/>
              <a:t>	Stanford</a:t>
            </a:r>
          </a:p>
          <a:p>
            <a:r>
              <a:rPr lang="en-US" dirty="0" smtClean="0"/>
              <a:t>	Business</a:t>
            </a:r>
          </a:p>
          <a:p>
            <a:r>
              <a:rPr lang="en-US" dirty="0" smtClean="0"/>
              <a:t>BOTTOM</a:t>
            </a:r>
            <a:r>
              <a:rPr lang="en-US" baseline="0" dirty="0" smtClean="0"/>
              <a:t> UP:</a:t>
            </a:r>
          </a:p>
          <a:p>
            <a:r>
              <a:rPr lang="en-US" baseline="0" dirty="0" smtClean="0"/>
              <a:t>	Berkeley</a:t>
            </a:r>
          </a:p>
          <a:p>
            <a:r>
              <a:rPr lang="en-US" baseline="0" dirty="0" smtClean="0"/>
              <a:t>	Startups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528638" y="4424363"/>
            <a:ext cx="6049962" cy="246714"/>
          </a:xfrm>
        </p:spPr>
        <p:txBody>
          <a:bodyPr>
            <a:spAutoFit/>
          </a:bodyPr>
          <a:lstStyle/>
          <a:p>
            <a:r>
              <a:rPr lang="en-US" dirty="0" smtClean="0"/>
              <a:t>Function := pure </a:t>
            </a:r>
            <a:r>
              <a:rPr lang="en-US" dirty="0" err="1" smtClean="0"/>
              <a:t>def</a:t>
            </a:r>
            <a:r>
              <a:rPr lang="en-US" dirty="0" smtClean="0"/>
              <a:t> of a function (no state, no side effects)</a:t>
            </a:r>
          </a:p>
          <a:p>
            <a:r>
              <a:rPr lang="en-US" dirty="0" smtClean="0"/>
              <a:t>Procedure</a:t>
            </a:r>
            <a:r>
              <a:rPr lang="en-US" baseline="0" dirty="0" smtClean="0"/>
              <a:t> := a block, like a function, but may have a state or side effects</a:t>
            </a:r>
          </a:p>
          <a:p>
            <a:r>
              <a:rPr lang="en-US" baseline="0" dirty="0" smtClean="0"/>
              <a:t>===========</a:t>
            </a:r>
          </a:p>
          <a:p>
            <a:r>
              <a:rPr lang="en-US" baseline="0" dirty="0" smtClean="0"/>
              <a:t>POINT OUT YOU CANT DRAG VARIABLES IN A SET BLOCK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528638" y="4424363"/>
            <a:ext cx="6049962" cy="246714"/>
          </a:xfrm>
        </p:spPr>
        <p:txBody>
          <a:bodyPr>
            <a:spAutoFit/>
          </a:bodyPr>
          <a:lstStyle/>
          <a:p>
            <a:r>
              <a:rPr lang="en-US" dirty="0" smtClean="0"/>
              <a:t>TOTAL Correctness: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Luhn</a:t>
            </a:r>
            <a:r>
              <a:rPr lang="en-US" baseline="0" dirty="0" smtClean="0"/>
              <a:t> Algorithm</a:t>
            </a:r>
          </a:p>
          <a:p>
            <a:r>
              <a:rPr lang="en-US" baseline="0" dirty="0" smtClean="0"/>
              <a:t>	Mathematical Calculations</a:t>
            </a:r>
          </a:p>
          <a:p>
            <a:r>
              <a:rPr lang="en-US" baseline="0" dirty="0" smtClean="0"/>
              <a:t>	Encryption and Decryption</a:t>
            </a:r>
          </a:p>
          <a:p>
            <a:r>
              <a:rPr lang="en-US" baseline="0" dirty="0" smtClean="0"/>
              <a:t>PARTIAL:</a:t>
            </a:r>
          </a:p>
          <a:p>
            <a:r>
              <a:rPr lang="en-US" baseline="0" dirty="0" smtClean="0"/>
              <a:t>	Perfect Numbers (28 is one)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PROBABALISTIC:</a:t>
            </a:r>
          </a:p>
          <a:p>
            <a:r>
              <a:rPr lang="en-US" baseline="0" dirty="0" smtClean="0"/>
              <a:t>	Weather predictions</a:t>
            </a:r>
          </a:p>
          <a:p>
            <a:r>
              <a:rPr lang="en-US" baseline="0" dirty="0" smtClean="0"/>
              <a:t>	File Download times</a:t>
            </a:r>
          </a:p>
          <a:p>
            <a:r>
              <a:rPr lang="en-US" baseline="0" dirty="0" smtClean="0"/>
              <a:t>	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528638" y="4424363"/>
            <a:ext cx="6049962" cy="246714"/>
          </a:xfrm>
        </p:spPr>
        <p:txBody>
          <a:bodyPr>
            <a:spAutoFit/>
          </a:bodyPr>
          <a:lstStyle/>
          <a:p>
            <a:r>
              <a:rPr lang="en-US" dirty="0" smtClean="0"/>
              <a:t>IF TIME GO BACK TO THE LAB EXAMPLE.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528638" y="4424363"/>
            <a:ext cx="6049962" cy="246714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528638" y="4424363"/>
            <a:ext cx="6049962" cy="246714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528638" y="4424363"/>
            <a:ext cx="6049962" cy="246714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528638" y="4424363"/>
            <a:ext cx="6049962" cy="246714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528638" y="4424363"/>
            <a:ext cx="6049962" cy="246714"/>
          </a:xfrm>
        </p:spPr>
        <p:txBody>
          <a:bodyPr>
            <a:spAutoFit/>
          </a:bodyPr>
          <a:lstStyle/>
          <a:p>
            <a:r>
              <a:rPr lang="en-US" dirty="0" smtClean="0"/>
              <a:t>Factorization</a:t>
            </a:r>
            <a:r>
              <a:rPr lang="en-US" baseline="0" dirty="0" smtClean="0"/>
              <a:t> and square roots</a:t>
            </a:r>
          </a:p>
          <a:p>
            <a:r>
              <a:rPr lang="en-US" baseline="0" dirty="0" smtClean="0"/>
              <a:t>----- Meeting Notes (2/10/13 20:22) -----</a:t>
            </a:r>
          </a:p>
          <a:p>
            <a:r>
              <a:rPr lang="en-US" baseline="0" dirty="0" smtClean="0"/>
              <a:t>  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528638" y="4424363"/>
            <a:ext cx="6049962" cy="246714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528638" y="4424363"/>
            <a:ext cx="6049962" cy="246714"/>
          </a:xfrm>
        </p:spPr>
        <p:txBody>
          <a:bodyPr>
            <a:spAutoFit/>
          </a:bodyPr>
          <a:lstStyle/>
          <a:p>
            <a:r>
              <a:rPr lang="en-US" dirty="0" smtClean="0"/>
              <a:t>MANY MANY Different ways to sort a list.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528638" y="4424363"/>
            <a:ext cx="6049962" cy="246714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528638" y="4424363"/>
            <a:ext cx="6049962" cy="246714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Algorithms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5" name="Rectangle 11"/>
          <p:cNvSpPr>
            <a:spLocks noChangeArrowheads="1"/>
          </p:cNvSpPr>
          <p:nvPr userDrawn="1"/>
        </p:nvSpPr>
        <p:spPr bwMode="auto">
          <a:xfrm>
            <a:off x="8271966" y="6248400"/>
            <a:ext cx="872034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Garcia &amp; Ball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pic>
        <p:nvPicPr>
          <p:cNvPr id="16" name="Picture 25" descr="Seal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3767D12C-1D62-DB44-B351-8710E9C41DB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EB5093A4-CC93-424A-94EB-96D0AD625C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8E3342FC-85AC-0141-B4E7-B626C592947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F08356AB-6050-C54D-8146-0D0927CCFB8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50361CD5-B477-9E43-A365-B6CBAABDE15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CD69752C-0324-1C40-9504-CBF4C9360C2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4F050E0-6EC7-2D45-8299-7B7E99CE3E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9956C743-C58C-B546-AEA2-8065E3DEDFB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0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59692" y="13022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1298" y="1395380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0612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58E6A8A-592E-AF43-B50A-9BAEEB4055EB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09600" y="990600"/>
            <a:ext cx="822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Algorithms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8229600" y="6248400"/>
            <a:ext cx="872034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Garcia &amp; Ball 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990600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5" descr="Seal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65" charset="2"/>
        <a:buChar char=""/>
        <a:defRPr sz="3000" b="0" i="0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65" charset="2"/>
        <a:buChar char=""/>
        <a:defRPr sz="2600" b="0" i="0" kern="1200">
          <a:solidFill>
            <a:schemeClr val="accent3">
              <a:lumMod val="40000"/>
              <a:lumOff val="60000"/>
            </a:schemeClr>
          </a:solidFill>
          <a:latin typeface="18 VAG Rounded Light   02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65" charset="2"/>
        <a:buChar char=""/>
        <a:defRPr sz="2400" b="0" i="0" kern="1200">
          <a:solidFill>
            <a:schemeClr val="tx2">
              <a:lumMod val="90000"/>
            </a:schemeClr>
          </a:solidFill>
          <a:latin typeface="18 VAG Rounded Light   02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65" charset="2"/>
        <a:buChar char=""/>
        <a:defRPr sz="2200" b="0" i="0" kern="1200">
          <a:solidFill>
            <a:srgbClr val="F273AF"/>
          </a:solidFill>
          <a:latin typeface="18 VAG Rounded Light   02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65" charset="2"/>
        <a:buChar char=""/>
        <a:defRPr sz="2000" b="0" i="0" kern="1200">
          <a:solidFill>
            <a:schemeClr val="tx1"/>
          </a:solidFill>
          <a:latin typeface="18 VAG Rounded Light   02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tiff"/><Relationship Id="rId3" Type="http://schemas.openxmlformats.org/officeDocument/2006/relationships/image" Target="../media/image9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tiff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xkcd.com/518/" TargetMode="External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762000" y="41822"/>
            <a:ext cx="7391400" cy="229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3600" b="1" dirty="0">
                <a:solidFill>
                  <a:schemeClr val="tx2"/>
                </a:solidFill>
                <a:latin typeface="18 VAG Rounded Bold   07390"/>
                <a:cs typeface=""/>
              </a:rPr>
              <a:t>The Beauty and Joy of Computing</a:t>
            </a:r>
            <a:r>
              <a:rPr lang="en-US" sz="3200" b="1" dirty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>
                <a:solidFill>
                  <a:schemeClr val="tx2"/>
                </a:solidFill>
                <a:latin typeface="18 VAG Rounded Bold   07390"/>
                <a:cs typeface=""/>
              </a:rPr>
            </a:br>
            <a:endParaRPr lang="en-US" sz="3200" b="1" dirty="0" smtClean="0">
              <a:solidFill>
                <a:schemeClr val="tx2"/>
              </a:solidFill>
              <a:latin typeface="18 VAG Rounded Bold   07390"/>
              <a:cs typeface=""/>
            </a:endParaRPr>
          </a:p>
          <a:p>
            <a:pPr algn="ctr">
              <a:lnSpc>
                <a:spcPct val="77000"/>
              </a:lnSpc>
            </a:pP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Lecture #5: Algorithms</a:t>
            </a:r>
          </a:p>
          <a:p>
            <a:pPr algn="ctr">
              <a:lnSpc>
                <a:spcPct val="77000"/>
              </a:lnSpc>
            </a:pPr>
            <a:endParaRPr lang="en-US" sz="2800" b="1" dirty="0" smtClean="0">
              <a:solidFill>
                <a:schemeClr val="tx1"/>
              </a:solidFill>
              <a:latin typeface="18 VAG Rounded Bold   07390"/>
              <a:cs typeface=""/>
            </a:endParaRPr>
          </a:p>
          <a:p>
            <a:pPr algn="ctr">
              <a:lnSpc>
                <a:spcPct val="77000"/>
              </a:lnSpc>
            </a:pP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Instructor: Sean Morris</a:t>
            </a:r>
            <a:endParaRPr lang="en-US" sz="3200" b="1" dirty="0" smtClean="0">
              <a:solidFill>
                <a:schemeClr val="bg2"/>
              </a:solidFill>
              <a:latin typeface="18 VAG Rounded Bold   07390"/>
              <a:cs typeface=""/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ctrTitle"/>
          </p:nvPr>
        </p:nvSpPr>
        <p:spPr>
          <a:xfrm>
            <a:off x="381000" y="3429000"/>
            <a:ext cx="5715000" cy="685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Mobile Health?</a:t>
            </a:r>
            <a:endParaRPr lang="en-US" sz="2800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5365" name="Subtitle 48"/>
          <p:cNvSpPr>
            <a:spLocks noGrp="1"/>
          </p:cNvSpPr>
          <p:nvPr>
            <p:ph type="subTitle" idx="1"/>
          </p:nvPr>
        </p:nvSpPr>
        <p:spPr>
          <a:xfrm>
            <a:off x="381001" y="4038600"/>
            <a:ext cx="5562599" cy="1981200"/>
          </a:xfrm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en-US" sz="2200" dirty="0" smtClean="0">
                <a:latin typeface="18 VAG Rounded Light   02390"/>
                <a:ea typeface="ＭＳ Ｐゴシック" pitchFamily="-65" charset="-128"/>
                <a:cs typeface="ＭＳ Ｐゴシック" pitchFamily="-65" charset="-128"/>
              </a:rPr>
              <a:t>Mobile applications are effecting how we monitor and improve our own health as well as deliver healthcare in rural and developing countries. </a:t>
            </a:r>
          </a:p>
        </p:txBody>
      </p:sp>
      <p:sp>
        <p:nvSpPr>
          <p:cNvPr id="15367" name="Subtitle 48"/>
          <p:cNvSpPr txBox="1">
            <a:spLocks/>
          </p:cNvSpPr>
          <p:nvPr/>
        </p:nvSpPr>
        <p:spPr bwMode="auto">
          <a:xfrm>
            <a:off x="152400" y="6400800"/>
            <a:ext cx="899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>
            <a:prstTxWarp prst="textNoShape">
              <a:avLst/>
            </a:prstTxWarp>
          </a:bodyPr>
          <a:lstStyle/>
          <a:p>
            <a:pPr algn="ctr"/>
            <a:r>
              <a:rPr lang="en-US" sz="1300" b="1" dirty="0">
                <a:latin typeface="Courier"/>
                <a:cs typeface="Courier"/>
              </a:rPr>
              <a:t>http://</a:t>
            </a:r>
            <a:r>
              <a:rPr lang="en-US" sz="1300" b="1" dirty="0" err="1">
                <a:latin typeface="Courier"/>
                <a:cs typeface="Courier"/>
              </a:rPr>
              <a:t>mobihealthnews.com</a:t>
            </a:r>
            <a:r>
              <a:rPr lang="en-US" sz="1300" b="1" dirty="0">
                <a:latin typeface="Courier"/>
                <a:cs typeface="Courier"/>
              </a:rPr>
              <a:t>/23418/most-patients-want-their-doctors-to-prescribe-apps/</a:t>
            </a:r>
            <a:endParaRPr lang="en-US" sz="1300" b="1" dirty="0" smtClean="0">
              <a:latin typeface="Courier"/>
              <a:cs typeface="Courier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5926633" y="6096000"/>
            <a:ext cx="32004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514600" y="2895600"/>
            <a:ext cx="3124200" cy="33855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18 VAG Rounded Thin   55390"/>
                <a:cs typeface="T VAG Rounded Thin"/>
              </a:rPr>
              <a:t>Quest </a:t>
            </a:r>
            <a:r>
              <a:rPr lang="en-US" sz="1600" dirty="0" smtClean="0">
                <a:solidFill>
                  <a:schemeClr val="bg1"/>
                </a:solidFill>
                <a:latin typeface="18 VAG Rounded Thin   55390"/>
                <a:cs typeface="T VAG Rounded Thin"/>
              </a:rPr>
              <a:t>(first exam) in </a:t>
            </a:r>
            <a:r>
              <a:rPr lang="en-US" sz="1600" b="1" dirty="0" smtClean="0">
                <a:solidFill>
                  <a:schemeClr val="bg1"/>
                </a:solidFill>
                <a:latin typeface="18 VAG Rounded Thin   55390"/>
                <a:cs typeface="T VAG Rounded Thin"/>
              </a:rPr>
              <a:t>in </a:t>
            </a:r>
            <a:r>
              <a:rPr lang="en-US" sz="1600" b="1" dirty="0">
                <a:solidFill>
                  <a:schemeClr val="bg1"/>
                </a:solidFill>
                <a:latin typeface="18 VAG Rounded Thin   55390"/>
                <a:cs typeface="T VAG Rounded Thin"/>
              </a:rPr>
              <a:t>7</a:t>
            </a:r>
            <a:r>
              <a:rPr lang="en-US" sz="1600" b="1" dirty="0" smtClean="0">
                <a:solidFill>
                  <a:schemeClr val="bg1"/>
                </a:solidFill>
                <a:latin typeface="18 VAG Rounded Thin   55390"/>
                <a:cs typeface="T VAG Rounded Thin"/>
              </a:rPr>
              <a:t> days!</a:t>
            </a:r>
            <a:endParaRPr lang="en-US" sz="1600" b="1" dirty="0">
              <a:solidFill>
                <a:schemeClr val="bg1"/>
              </a:solidFill>
              <a:latin typeface="18 VAG Rounded Thin   55390"/>
              <a:cs typeface="T VAG Rounded Thi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4600" y="2362200"/>
            <a:ext cx="3124200" cy="33855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18 VAG Rounded Thin   55390"/>
                <a:cs typeface="T VAG Rounded Thin"/>
              </a:rPr>
              <a:t>Quest REVIEW </a:t>
            </a:r>
            <a:r>
              <a:rPr lang="en-US" sz="1600" dirty="0" smtClean="0">
                <a:solidFill>
                  <a:schemeClr val="bg1"/>
                </a:solidFill>
                <a:latin typeface="18 VAG Rounded Thin   55390"/>
                <a:cs typeface="T VAG Rounded Thin"/>
              </a:rPr>
              <a:t>in</a:t>
            </a:r>
            <a:r>
              <a:rPr lang="en-US" sz="1600" b="1" dirty="0" smtClean="0">
                <a:solidFill>
                  <a:schemeClr val="bg1"/>
                </a:solidFill>
                <a:latin typeface="18 VAG Rounded Thin   55390"/>
                <a:cs typeface="T VAG Rounded Thin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18 VAG Rounded Thin   55390"/>
                <a:cs typeface="T VAG Rounded Thin"/>
              </a:rPr>
              <a:t>6</a:t>
            </a:r>
            <a:r>
              <a:rPr lang="en-US" sz="1600" b="1" dirty="0" smtClean="0">
                <a:solidFill>
                  <a:schemeClr val="bg1"/>
                </a:solidFill>
                <a:latin typeface="18 VAG Rounded Thin   55390"/>
                <a:cs typeface="T VAG Rounded Thin"/>
              </a:rPr>
              <a:t> days!</a:t>
            </a:r>
            <a:endParaRPr lang="en-US" sz="1600" b="1" dirty="0">
              <a:solidFill>
                <a:schemeClr val="bg1"/>
              </a:solidFill>
              <a:latin typeface="18 VAG Rounded Thin   55390"/>
              <a:cs typeface="T VAG Rounded Thi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14600"/>
            <a:ext cx="2209800" cy="383953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</a:pPr>
            <a:r>
              <a:rPr lang="en-US" dirty="0" smtClean="0"/>
              <a:t>Choosing a Technique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dirty="0">
                <a:latin typeface="18 VAG Rounded Light   02390"/>
              </a:rPr>
              <a:t>Most problems can be solved in more than one way, i.e., </a:t>
            </a:r>
            <a:r>
              <a:rPr lang="en-US" dirty="0">
                <a:solidFill>
                  <a:srgbClr val="FFFF00"/>
                </a:solidFill>
                <a:latin typeface="18 VAG Rounded Light   02390"/>
              </a:rPr>
              <a:t>multiple algorithms </a:t>
            </a:r>
            <a:r>
              <a:rPr lang="en-US" dirty="0">
                <a:latin typeface="18 VAG Rounded Light   02390"/>
              </a:rPr>
              <a:t>exist to describe how to find the solution.</a:t>
            </a:r>
          </a:p>
          <a:p>
            <a:pPr lvl="0"/>
            <a:endParaRPr lang="en-US" dirty="0">
              <a:latin typeface="18 VAG Rounded Light   02390"/>
            </a:endParaRPr>
          </a:p>
          <a:p>
            <a:pPr lvl="0"/>
            <a:r>
              <a:rPr lang="en-US" dirty="0">
                <a:latin typeface="18 VAG Rounded Light   02390"/>
              </a:rPr>
              <a:t>Not all of these algorithms are created equal.  Very often we have to make some </a:t>
            </a:r>
            <a:r>
              <a:rPr lang="en-US" dirty="0">
                <a:solidFill>
                  <a:srgbClr val="FFFF00"/>
                </a:solidFill>
                <a:latin typeface="18 VAG Rounded Light   02390"/>
              </a:rPr>
              <a:t>trade-offs </a:t>
            </a:r>
            <a:r>
              <a:rPr lang="en-US" dirty="0">
                <a:latin typeface="18 VAG Rounded Light   02390"/>
              </a:rPr>
              <a:t>when we select a particular one.</a:t>
            </a:r>
          </a:p>
          <a:p>
            <a:pPr lvl="0"/>
            <a:endParaRPr lang="en-US" dirty="0">
              <a:latin typeface="18 VAG Rounded Light   02390"/>
            </a:endParaRPr>
          </a:p>
          <a:p>
            <a:pPr lvl="0"/>
            <a:r>
              <a:rPr lang="en-US" dirty="0">
                <a:latin typeface="18 VAG Rounded Light   02390"/>
              </a:rPr>
              <a:t>We'll talk more about </a:t>
            </a:r>
            <a:r>
              <a:rPr lang="en-US" dirty="0" smtClean="0">
                <a:latin typeface="18 VAG Rounded Light   02390"/>
              </a:rPr>
              <a:t>these next </a:t>
            </a:r>
            <a:r>
              <a:rPr lang="en-US" dirty="0">
                <a:latin typeface="18 VAG Rounded Light   02390"/>
              </a:rPr>
              <a:t>time.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Ways to Attack Problems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r>
              <a:rPr lang="en-US" dirty="0" smtClean="0">
                <a:latin typeface="18 VAG Rounded Light   02390"/>
              </a:rPr>
              <a:t>Many ways to approach an algorithm!</a:t>
            </a:r>
          </a:p>
          <a:p>
            <a:r>
              <a:rPr lang="en-US" b="1" dirty="0" smtClean="0">
                <a:solidFill>
                  <a:srgbClr val="FFFF00"/>
                </a:solidFill>
                <a:latin typeface="18 VAG Rounded Light   02390"/>
              </a:rPr>
              <a:t>Top-down</a:t>
            </a:r>
            <a:endParaRPr lang="en-US" b="1" dirty="0">
              <a:solidFill>
                <a:srgbClr val="FFFF00"/>
              </a:solidFill>
              <a:latin typeface="18 VAG Rounded Light   02390"/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  <a:latin typeface="18 VAG Rounded Light   02390"/>
              </a:rPr>
              <a:t>Starting from the top, divide the full problem up into smaller </a:t>
            </a:r>
            <a:r>
              <a:rPr lang="en-US" sz="2400" dirty="0" err="1">
                <a:solidFill>
                  <a:schemeClr val="tx1"/>
                </a:solidFill>
                <a:latin typeface="18 VAG Rounded Light   02390"/>
              </a:rPr>
              <a:t>subproblems</a:t>
            </a:r>
            <a:r>
              <a:rPr lang="en-US" sz="2400" dirty="0" err="1" smtClean="0">
                <a:solidFill>
                  <a:schemeClr val="tx1"/>
                </a:solidFill>
                <a:latin typeface="18 VAG Rounded Light   02390"/>
              </a:rPr>
              <a:t>, working your way down.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18 VAG Rounded Light   02390"/>
              </a:rPr>
              <a:t>You often write “stubs” for missing parts below to test your code before it’s done</a:t>
            </a:r>
            <a:endParaRPr lang="en-US" sz="2400" dirty="0">
              <a:solidFill>
                <a:schemeClr val="tx1"/>
              </a:solidFill>
              <a:latin typeface="18 VAG Rounded Light   02390"/>
            </a:endParaRPr>
          </a:p>
          <a:p>
            <a:r>
              <a:rPr lang="en-US" b="1" dirty="0">
                <a:solidFill>
                  <a:srgbClr val="FFFF00"/>
                </a:solidFill>
                <a:latin typeface="18 VAG Rounded Light   02390"/>
              </a:rPr>
              <a:t>Bottom-up</a:t>
            </a:r>
          </a:p>
          <a:p>
            <a:pPr lvl="1"/>
            <a:r>
              <a:rPr lang="en-US" sz="2400" dirty="0" smtClean="0">
                <a:solidFill>
                  <a:srgbClr val="FFFFFF"/>
                </a:solidFill>
                <a:latin typeface="18 VAG Rounded Light   02390"/>
              </a:rPr>
              <a:t>Starting from the bottom (smallest thing you need to do), work your way up, building your way up.</a:t>
            </a:r>
          </a:p>
          <a:p>
            <a:pPr lvl="1"/>
            <a:r>
              <a:rPr lang="en-US" sz="2400" dirty="0" smtClean="0">
                <a:solidFill>
                  <a:srgbClr val="FFFFFF"/>
                </a:solidFill>
                <a:latin typeface="18 VAG Rounded Light   02390"/>
              </a:rPr>
              <a:t>Your system always “works” as you build layers on top of working (smaller) pieces.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Top-down vs Bottom-up example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1295401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Top-Down : Stub it Out</a:t>
            </a:r>
            <a:endParaRPr lang="en-US" sz="2400" dirty="0"/>
          </a:p>
        </p:txBody>
      </p:sp>
      <p:pic>
        <p:nvPicPr>
          <p:cNvPr id="7" name="Picture 6" descr="top-dow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828800"/>
            <a:ext cx="4229100" cy="2082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47800" y="4034135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Bottom-up</a:t>
            </a:r>
            <a:endParaRPr lang="en-US" sz="2400" dirty="0"/>
          </a:p>
        </p:txBody>
      </p:sp>
      <p:pic>
        <p:nvPicPr>
          <p:cNvPr id="14" name="Picture 13" descr="bottom-up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572000"/>
            <a:ext cx="5334000" cy="192783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sz="half" idx="1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r>
              <a:rPr lang="en-US" sz="2400" dirty="0" smtClean="0">
                <a:solidFill>
                  <a:srgbClr val="FFFF00"/>
                </a:solidFill>
                <a:latin typeface="18 VAG Rounded Light   02390"/>
              </a:rPr>
              <a:t>Algorithms </a:t>
            </a:r>
            <a:r>
              <a:rPr lang="en-US" sz="2400" dirty="0" smtClean="0">
                <a:latin typeface="18 VAG Rounded Light   02390"/>
              </a:rPr>
              <a:t>are conceptual definitions of how to accomplish a task and are language agnostic, usually written in </a:t>
            </a:r>
            <a:r>
              <a:rPr lang="en-US" sz="2400" dirty="0" smtClean="0">
                <a:solidFill>
                  <a:srgbClr val="FFFF00"/>
                </a:solidFill>
                <a:latin typeface="18 VAG Rounded Light   02390"/>
              </a:rPr>
              <a:t>pseudo-code.</a:t>
            </a:r>
          </a:p>
          <a:p>
            <a:r>
              <a:rPr lang="en-US" sz="2400" dirty="0" smtClean="0">
                <a:latin typeface="18 VAG Rounded Light   02390"/>
              </a:rPr>
              <a:t>Find max value in list</a:t>
            </a:r>
          </a:p>
          <a:p>
            <a:pPr lvl="1"/>
            <a:r>
              <a:rPr lang="en-US" sz="2000" dirty="0" smtClean="0">
                <a:latin typeface="18 VAG Rounded Light   02390"/>
              </a:rPr>
              <a:t>Set (a temporary variable) the </a:t>
            </a:r>
            <a:r>
              <a:rPr lang="en-US" sz="2000" dirty="0" smtClean="0">
                <a:solidFill>
                  <a:schemeClr val="accent2"/>
                </a:solidFill>
                <a:latin typeface="18 VAG Rounded Light   02390"/>
              </a:rPr>
              <a:t>max </a:t>
            </a:r>
            <a:r>
              <a:rPr lang="en-US" sz="2000" dirty="0" smtClean="0">
                <a:latin typeface="18 VAG Rounded Light   02390"/>
              </a:rPr>
              <a:t>as the first element</a:t>
            </a:r>
          </a:p>
          <a:p>
            <a:pPr lvl="1"/>
            <a:r>
              <a:rPr lang="en-US" sz="2000" dirty="0" smtClean="0">
                <a:latin typeface="18 VAG Rounded Light   02390"/>
              </a:rPr>
              <a:t>Go through every element, compare to </a:t>
            </a:r>
            <a:r>
              <a:rPr lang="en-US" sz="2000" dirty="0" smtClean="0">
                <a:solidFill>
                  <a:srgbClr val="EA157A"/>
                </a:solidFill>
                <a:latin typeface="18 VAG Rounded Light   02390"/>
              </a:rPr>
              <a:t>max</a:t>
            </a:r>
            <a:r>
              <a:rPr lang="en-US" sz="2000" dirty="0" smtClean="0">
                <a:latin typeface="18 VAG Rounded Light   02390"/>
              </a:rPr>
              <a:t>, and if it’s bigger, replace the </a:t>
            </a:r>
            <a:r>
              <a:rPr lang="en-US" sz="2000" dirty="0" smtClean="0">
                <a:solidFill>
                  <a:srgbClr val="EA157A"/>
                </a:solidFill>
                <a:latin typeface="18 VAG Rounded Light   02390"/>
              </a:rPr>
              <a:t>max</a:t>
            </a:r>
          </a:p>
          <a:p>
            <a:pPr lvl="1"/>
            <a:r>
              <a:rPr lang="en-US" sz="2000" dirty="0" smtClean="0">
                <a:latin typeface="18 VAG Rounded Light   02390"/>
              </a:rPr>
              <a:t>Return the </a:t>
            </a:r>
            <a:r>
              <a:rPr lang="en-US" sz="2000" dirty="0" smtClean="0">
                <a:solidFill>
                  <a:srgbClr val="EA157A"/>
                </a:solidFill>
                <a:latin typeface="18 VAG Rounded Light   02390"/>
              </a:rPr>
              <a:t>max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US" sz="2400" dirty="0" smtClean="0">
                <a:latin typeface="18 VAG Rounded Light   02390"/>
              </a:rPr>
              <a:t>A </a:t>
            </a:r>
            <a:r>
              <a:rPr lang="en-US" sz="2400" dirty="0" smtClean="0">
                <a:solidFill>
                  <a:srgbClr val="FFFF00"/>
                </a:solidFill>
                <a:latin typeface="18 VAG Rounded Light   02390"/>
              </a:rPr>
              <a:t>function </a:t>
            </a:r>
            <a:r>
              <a:rPr lang="en-US" sz="2400" dirty="0" smtClean="0">
                <a:latin typeface="18 VAG Rounded Light   02390"/>
              </a:rPr>
              <a:t>or </a:t>
            </a:r>
            <a:r>
              <a:rPr lang="en-US" sz="2400" dirty="0" smtClean="0">
                <a:solidFill>
                  <a:srgbClr val="FFFF00"/>
                </a:solidFill>
                <a:latin typeface="18 VAG Rounded Light   02390"/>
              </a:rPr>
              <a:t>procedure </a:t>
            </a:r>
            <a:r>
              <a:rPr lang="en-US" sz="2400" dirty="0" smtClean="0">
                <a:latin typeface="18 VAG Rounded Light   02390"/>
              </a:rPr>
              <a:t>is an </a:t>
            </a:r>
            <a:r>
              <a:rPr lang="en-US" sz="2400" dirty="0" smtClean="0">
                <a:solidFill>
                  <a:srgbClr val="FFFF00"/>
                </a:solidFill>
                <a:latin typeface="18 VAG Rounded Light   02390"/>
              </a:rPr>
              <a:t>implementation </a:t>
            </a:r>
            <a:r>
              <a:rPr lang="en-US" sz="2400" dirty="0" smtClean="0">
                <a:latin typeface="18 VAG Rounded Light   02390"/>
              </a:rPr>
              <a:t>of an algorithm, in a particular language.</a:t>
            </a:r>
          </a:p>
          <a:p>
            <a:pPr lvl="0"/>
            <a:endParaRPr lang="en-US" sz="2400" dirty="0" smtClean="0">
              <a:latin typeface="18 VAG Rounded Light   02390"/>
            </a:endParaRPr>
          </a:p>
          <a:p>
            <a:pPr lvl="0"/>
            <a:r>
              <a:rPr lang="en-US" sz="2400" dirty="0" smtClean="0">
                <a:latin typeface="18 VAG Rounded Light   02390"/>
              </a:rPr>
              <a:t>Find max value in list</a:t>
            </a:r>
            <a:endParaRPr lang="en-US" sz="2400" dirty="0">
              <a:latin typeface="18 VAG Rounded Light   02390"/>
            </a:endParaRPr>
          </a:p>
          <a:p>
            <a:endParaRPr lang="en-US" sz="2400" dirty="0"/>
          </a:p>
        </p:txBody>
      </p:sp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686800" cy="762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</a:pPr>
            <a:r>
              <a:rPr lang="en-US" dirty="0" smtClean="0"/>
              <a:t>Algorithms vs. Functions &amp; Procedures</a:t>
            </a:r>
            <a:endParaRPr lang="en-US" dirty="0"/>
          </a:p>
        </p:txBody>
      </p:sp>
      <p:pic>
        <p:nvPicPr>
          <p:cNvPr id="4" name="Picture 3" descr="Unknow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505200"/>
            <a:ext cx="2895600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78475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sz="half" idx="1"/>
          </p:nvPr>
        </p:nvSpPr>
        <p:spPr>
          <a:xfrm>
            <a:off x="464344" y="990600"/>
            <a:ext cx="4038600" cy="5305865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endParaRPr lang="en-US" sz="2800" dirty="0">
              <a:latin typeface="18 VAG Rounded Light   02390"/>
            </a:endParaRPr>
          </a:p>
          <a:p>
            <a:pPr lvl="0" algn="ctr">
              <a:buNone/>
            </a:pPr>
            <a:endParaRPr lang="en-US" sz="2800" u="sng" dirty="0">
              <a:latin typeface="18 VAG Rounded Light   02390"/>
            </a:endParaRPr>
          </a:p>
          <a:p>
            <a:pPr lvl="0" algn="ctr">
              <a:buNone/>
            </a:pPr>
            <a:r>
              <a:rPr lang="en-US" sz="2800" b="1" u="sng" dirty="0">
                <a:solidFill>
                  <a:srgbClr val="FFFF00"/>
                </a:solidFill>
                <a:latin typeface="18 VAG Rounded Light   02390"/>
              </a:rPr>
              <a:t>TOTAL Correctness</a:t>
            </a:r>
            <a:r>
              <a:rPr lang="en-US" sz="2800" u="sng" dirty="0">
                <a:latin typeface="18 VAG Rounded Light   02390"/>
              </a:rPr>
              <a:t/>
            </a:r>
            <a:br>
              <a:rPr lang="en-US" sz="2800" u="sng" dirty="0">
                <a:latin typeface="18 VAG Rounded Light   02390"/>
              </a:rPr>
            </a:br>
            <a:r>
              <a:rPr lang="en-US" sz="2800" dirty="0">
                <a:latin typeface="18 VAG Rounded Light   02390"/>
              </a:rPr>
              <a:t>Always </a:t>
            </a:r>
            <a:r>
              <a:rPr lang="en-US" sz="2800" dirty="0" smtClean="0">
                <a:latin typeface="18 VAG Rounded Light   02390"/>
              </a:rPr>
              <a:t>reports, </a:t>
            </a:r>
            <a:r>
              <a:rPr lang="en-US" sz="2800" dirty="0">
                <a:latin typeface="18 VAG Rounded Light   02390"/>
              </a:rPr>
              <a:t>and the answer is always correct.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 algn="ctr">
              <a:buNone/>
            </a:pPr>
            <a:endParaRPr lang="en-US" sz="2800" u="sng" dirty="0">
              <a:latin typeface="18 VAG Rounded Light   02390"/>
            </a:endParaRPr>
          </a:p>
          <a:p>
            <a:pPr lvl="0" algn="ctr">
              <a:buNone/>
            </a:pPr>
            <a:endParaRPr lang="en-US" sz="2800" u="sng" dirty="0">
              <a:latin typeface="18 VAG Rounded Light   02390"/>
            </a:endParaRPr>
          </a:p>
          <a:p>
            <a:pPr lvl="0" algn="ctr">
              <a:buNone/>
            </a:pPr>
            <a:r>
              <a:rPr lang="en-US" sz="2800" b="1" u="sng" dirty="0">
                <a:solidFill>
                  <a:srgbClr val="FFFF00"/>
                </a:solidFill>
                <a:latin typeface="18 VAG Rounded Light   02390"/>
              </a:rPr>
              <a:t>PARTIAL Correctness</a:t>
            </a:r>
            <a:r>
              <a:rPr lang="en-US" sz="2800" u="sng" dirty="0">
                <a:latin typeface="18 VAG Rounded Light   02390"/>
              </a:rPr>
              <a:t/>
            </a:r>
            <a:br>
              <a:rPr lang="en-US" sz="2800" u="sng" dirty="0">
                <a:latin typeface="18 VAG Rounded Light   02390"/>
              </a:rPr>
            </a:br>
            <a:r>
              <a:rPr lang="en-US" sz="2800" dirty="0">
                <a:latin typeface="18 VAG Rounded Light   02390"/>
              </a:rPr>
              <a:t>Sometimes </a:t>
            </a:r>
            <a:r>
              <a:rPr lang="en-US" sz="2800" dirty="0" smtClean="0">
                <a:latin typeface="18 VAG Rounded Light   02390"/>
              </a:rPr>
              <a:t>reports, </a:t>
            </a:r>
            <a:r>
              <a:rPr lang="en-US" sz="2800" dirty="0">
                <a:latin typeface="18 VAG Rounded Light   02390"/>
              </a:rPr>
              <a:t>and the answer is always correct </a:t>
            </a:r>
            <a:r>
              <a:rPr lang="en-US" sz="2800" i="1" dirty="0">
                <a:latin typeface="18 VAG Rounded Light   02390"/>
              </a:rPr>
              <a:t>when it </a:t>
            </a:r>
            <a:r>
              <a:rPr lang="en-US" sz="2800" i="1" dirty="0" smtClean="0">
                <a:latin typeface="18 VAG Rounded Light   02390"/>
              </a:rPr>
              <a:t>reports</a:t>
            </a:r>
            <a:r>
              <a:rPr lang="en-US" sz="2800" dirty="0" smtClean="0">
                <a:latin typeface="18 VAG Rounded Light   02390"/>
              </a:rPr>
              <a:t>.</a:t>
            </a:r>
            <a:endParaRPr lang="en-US" sz="2800" dirty="0">
              <a:latin typeface="18 VAG Rounded Light   02390"/>
            </a:endParaRPr>
          </a:p>
        </p:txBody>
      </p:sp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Algorithm Correctness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5" name="Text Placeholder 4"/>
          <p:cNvSpPr txBox="1">
            <a:spLocks noGrp="1"/>
          </p:cNvSpPr>
          <p:nvPr>
            <p:ph type="body" sz="half" idx="4294967295"/>
          </p:nvPr>
        </p:nvSpPr>
        <p:spPr>
          <a:xfrm>
            <a:off x="576324" y="1143000"/>
            <a:ext cx="8001000" cy="639763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 algn="ctr">
              <a:buNone/>
            </a:pPr>
            <a:r>
              <a:rPr lang="en-US" sz="2800" dirty="0">
                <a:latin typeface="18 VAG Rounded Light   02390"/>
              </a:rPr>
              <a:t>We don't only want algorithms to be fast and efficient; we </a:t>
            </a:r>
            <a:r>
              <a:rPr lang="en-US" sz="2800" dirty="0" smtClean="0">
                <a:latin typeface="18 VAG Rounded Light   02390"/>
              </a:rPr>
              <a:t>also want </a:t>
            </a:r>
            <a:r>
              <a:rPr lang="en-US" sz="2800" dirty="0">
                <a:latin typeface="18 VAG Rounded Light   02390"/>
              </a:rPr>
              <a:t>them to be </a:t>
            </a:r>
            <a:r>
              <a:rPr lang="en-US" sz="2800" b="1" i="1" dirty="0">
                <a:latin typeface="18 VAG Rounded Light   02390"/>
              </a:rPr>
              <a:t>correct!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457200" y="4876800"/>
            <a:ext cx="8229600" cy="107867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marR="0" lvl="0" indent="-324000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tabLst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algn="ctr">
              <a:buFont typeface="StarSymbol"/>
              <a:buNone/>
            </a:pPr>
            <a:r>
              <a:rPr lang="en-US" sz="2800" dirty="0" smtClean="0">
                <a:solidFill>
                  <a:schemeClr val="tx1"/>
                </a:solidFill>
                <a:latin typeface="18 VAG Rounded Light   02390"/>
              </a:rPr>
              <a:t>We also have </a:t>
            </a:r>
            <a:r>
              <a:rPr lang="en-US" sz="2800" i="1" dirty="0" smtClean="0">
                <a:solidFill>
                  <a:srgbClr val="FFFF00"/>
                </a:solidFill>
                <a:latin typeface="18 VAG Rounded Light   02390"/>
              </a:rPr>
              <a:t>probabilistic</a:t>
            </a:r>
            <a:r>
              <a:rPr lang="en-US" sz="2800" dirty="0" smtClean="0">
                <a:solidFill>
                  <a:srgbClr val="FFFF00"/>
                </a:solidFill>
                <a:latin typeface="18 VAG Rounded Light   0239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18 VAG Rounded Light   02390"/>
              </a:rPr>
              <a:t>algorithms that have a certain </a:t>
            </a:r>
            <a:r>
              <a:rPr lang="en-US" sz="2800" i="1" dirty="0" smtClean="0">
                <a:solidFill>
                  <a:schemeClr val="tx1"/>
                </a:solidFill>
                <a:latin typeface="18 VAG Rounded Light   02390"/>
              </a:rPr>
              <a:t>probability</a:t>
            </a:r>
            <a:r>
              <a:rPr lang="en-US" sz="2800" dirty="0" smtClean="0">
                <a:solidFill>
                  <a:schemeClr val="tx1"/>
                </a:solidFill>
                <a:latin typeface="18 VAG Rounded Light   02390"/>
              </a:rPr>
              <a:t> of returning the right answer.</a:t>
            </a:r>
            <a:endParaRPr lang="en-US" sz="2800" dirty="0">
              <a:solidFill>
                <a:schemeClr val="tx1"/>
              </a:solidFill>
              <a:latin typeface="18 VAG Rounded Light   0239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sz="half" idx="1"/>
          </p:nvPr>
        </p:nvSpPr>
        <p:spPr>
          <a:xfrm>
            <a:off x="464344" y="990601"/>
            <a:ext cx="4107656" cy="5305864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sz="2800" dirty="0">
                <a:latin typeface="18 VAG Rounded Light   02390"/>
              </a:rPr>
              <a:t>The concept of an algorithm has been around forever, and is an integral topic in CS.</a:t>
            </a:r>
          </a:p>
          <a:p>
            <a:pPr lvl="0"/>
            <a:r>
              <a:rPr lang="en-US" sz="2800" dirty="0">
                <a:latin typeface="18 VAG Rounded Light   02390"/>
              </a:rPr>
              <a:t>Algorithms are </a:t>
            </a:r>
            <a:r>
              <a:rPr lang="en-US" sz="2800" dirty="0">
                <a:solidFill>
                  <a:srgbClr val="FFFF00"/>
                </a:solidFill>
                <a:latin typeface="18 VAG Rounded Light   02390"/>
              </a:rPr>
              <a:t>well-defined procedures </a:t>
            </a:r>
            <a:r>
              <a:rPr lang="en-US" sz="2800" dirty="0">
                <a:latin typeface="18 VAG Rounded Light   02390"/>
              </a:rPr>
              <a:t>that can take inputs and produce output (or have side-effects).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sz="half" idx="2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sz="2800" dirty="0">
                <a:latin typeface="18 VAG Rounded Light   02390"/>
              </a:rPr>
              <a:t>We're constantly dealing with </a:t>
            </a:r>
            <a:r>
              <a:rPr lang="en-US" sz="2800" dirty="0">
                <a:solidFill>
                  <a:srgbClr val="FFFF00"/>
                </a:solidFill>
                <a:latin typeface="18 VAG Rounded Light   02390"/>
              </a:rPr>
              <a:t>trade-offs </a:t>
            </a:r>
            <a:r>
              <a:rPr lang="en-US" sz="2800" dirty="0">
                <a:latin typeface="18 VAG Rounded Light   02390"/>
              </a:rPr>
              <a:t>when selecting / building algorithms.</a:t>
            </a:r>
          </a:p>
          <a:p>
            <a:r>
              <a:rPr lang="en-US" sz="2800" dirty="0">
                <a:solidFill>
                  <a:srgbClr val="FFFF00"/>
                </a:solidFill>
                <a:latin typeface="18 VAG Rounded Light   02390"/>
              </a:rPr>
              <a:t>Correctness </a:t>
            </a:r>
            <a:r>
              <a:rPr lang="en-US" sz="2800" dirty="0">
                <a:latin typeface="18 VAG Rounded Light   02390"/>
              </a:rPr>
              <a:t>is particularly important and </a:t>
            </a:r>
            <a:r>
              <a:rPr lang="en-US" sz="2800" dirty="0">
                <a:solidFill>
                  <a:srgbClr val="FFFF00"/>
                </a:solidFill>
                <a:latin typeface="18 VAG Rounded Light   02390"/>
              </a:rPr>
              <a:t>testing </a:t>
            </a:r>
            <a:r>
              <a:rPr lang="en-US" sz="2800" dirty="0">
                <a:latin typeface="18 VAG Rounded Light   02390"/>
              </a:rPr>
              <a:t>is the most practical strategy to ensure it.</a:t>
            </a:r>
          </a:p>
          <a:p>
            <a:pPr lvl="1"/>
            <a:r>
              <a:rPr lang="en-US" sz="2400" dirty="0">
                <a:latin typeface="18 VAG Rounded Light   02390"/>
              </a:rPr>
              <a:t>Many write tests first!</a:t>
            </a:r>
          </a:p>
        </p:txBody>
      </p:sp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Summary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336256" cy="5305864"/>
          </a:xfrm>
        </p:spPr>
        <p:txBody>
          <a:bodyPr/>
          <a:lstStyle/>
          <a:p>
            <a:r>
              <a:rPr lang="en-US" sz="2000" dirty="0"/>
              <a:t>A </a:t>
            </a:r>
            <a:r>
              <a:rPr lang="en-US" sz="2000" u="sng" dirty="0"/>
              <a:t>Turing Machine</a:t>
            </a:r>
            <a:r>
              <a:rPr lang="en-US" sz="2000" dirty="0"/>
              <a:t> has an infinite tape of 1s and 0s and instructions that say whether to move the tape left, right, read, or write it</a:t>
            </a:r>
          </a:p>
          <a:p>
            <a:pPr lvl="1"/>
            <a:r>
              <a:rPr lang="en-US" sz="1600" dirty="0"/>
              <a:t>Can simulate any computer algorithm!</a:t>
            </a:r>
          </a:p>
          <a:p>
            <a:endParaRPr lang="en-US" sz="2000" dirty="0"/>
          </a:p>
          <a:p>
            <a:r>
              <a:rPr lang="en-US" sz="2000" dirty="0"/>
              <a:t>A </a:t>
            </a:r>
            <a:r>
              <a:rPr lang="en-US" sz="2000" u="sng" dirty="0"/>
              <a:t>Universal Turing Machine</a:t>
            </a:r>
            <a:r>
              <a:rPr lang="en-US" sz="2000" dirty="0"/>
              <a:t> is one that can simulate a Turing machine on any input</a:t>
            </a:r>
          </a:p>
          <a:p>
            <a:endParaRPr lang="en-US" sz="2000" dirty="0"/>
          </a:p>
          <a:p>
            <a:r>
              <a:rPr lang="en-US" sz="2000" dirty="0"/>
              <a:t>A language is considered </a:t>
            </a:r>
            <a:r>
              <a:rPr lang="en-US" sz="2000" u="sng" dirty="0"/>
              <a:t>Turing Complete</a:t>
            </a:r>
            <a:r>
              <a:rPr lang="en-US" sz="2000" dirty="0"/>
              <a:t> if it can simulate a </a:t>
            </a:r>
            <a:r>
              <a:rPr lang="en-US" sz="2000" u="sng" dirty="0"/>
              <a:t>Universal Turing Machine</a:t>
            </a:r>
          </a:p>
          <a:p>
            <a:pPr lvl="1"/>
            <a:r>
              <a:rPr lang="en-US" sz="1600" dirty="0"/>
              <a:t>A way to decide that one programming language or paradigm is just as powerful as another</a:t>
            </a:r>
          </a:p>
        </p:txBody>
      </p:sp>
      <p:pic>
        <p:nvPicPr>
          <p:cNvPr id="8" name="Content Placeholder 7" descr="turingMachine.g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45889" b="-45889"/>
          <a:stretch>
            <a:fillRect/>
          </a:stretch>
        </p:blipFill>
        <p:spPr>
          <a:xfrm>
            <a:off x="4981929" y="0"/>
            <a:ext cx="3385430" cy="4447736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Turing Completeness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 err="1" smtClean="0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en.wikipedia.org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/wiki/</a:t>
            </a:r>
            <a:r>
              <a:rPr lang="en-US" sz="2000" b="1" dirty="0" err="1" smtClean="0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Turing_completeness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/>
            </a:r>
            <a:b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</a:br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ironphoenix.org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/</a:t>
            </a:r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tril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/tm/</a:t>
            </a:r>
          </a:p>
        </p:txBody>
      </p:sp>
      <p:pic>
        <p:nvPicPr>
          <p:cNvPr id="9" name="Picture 8" descr="candy_button_pap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800" y="3886200"/>
            <a:ext cx="3378200" cy="208498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495800" y="3276600"/>
            <a:ext cx="434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18 VAG Rounded Thin   55390"/>
              </a:rPr>
              <a:t>Turing Machine by Tom Dunne</a:t>
            </a:r>
            <a:endParaRPr lang="en-US" sz="100" b="1">
              <a:solidFill>
                <a:schemeClr val="tx1"/>
              </a:solidFill>
              <a:latin typeface="18 VAG Rounded Thin   55390"/>
              <a:cs typeface="Courier New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95800" y="5943600"/>
            <a:ext cx="434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18 VAG Rounded Thin   55390"/>
              </a:rPr>
              <a:t>Xkcd comic “Candy Button Paper”</a:t>
            </a:r>
            <a:endParaRPr lang="en-US" sz="100" b="1">
              <a:solidFill>
                <a:schemeClr val="tx1"/>
              </a:solidFill>
              <a:latin typeface="18 VAG Rounded Thin   55390"/>
              <a:cs typeface="Courier New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3200" dirty="0" smtClean="0"/>
              <a:t>Are Scratch &amp; BYOB Turing Complete?</a:t>
            </a:r>
            <a:endParaRPr lang="en-US" sz="3200" dirty="0"/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endParaRPr lang="en-US" dirty="0"/>
          </a:p>
          <a:p>
            <a:pPr lvl="0">
              <a:buNone/>
            </a:pPr>
            <a:r>
              <a:rPr lang="en-US" dirty="0">
                <a:latin typeface="18 VAG Rounded Bold   07390"/>
              </a:rPr>
              <a:t>a</a:t>
            </a:r>
            <a:r>
              <a:rPr lang="en-US" dirty="0" smtClean="0">
                <a:latin typeface="18 VAG Rounded Bold   07390"/>
              </a:rPr>
              <a:t>) Nope, not a chance!</a:t>
            </a:r>
            <a:endParaRPr lang="en-US" dirty="0">
              <a:latin typeface="18 VAG Rounded Bold   07390"/>
            </a:endParaRPr>
          </a:p>
          <a:p>
            <a:pPr lvl="0">
              <a:buNone/>
            </a:pPr>
            <a:r>
              <a:rPr lang="en-US" dirty="0">
                <a:latin typeface="18 VAG Rounded Bold   07390"/>
              </a:rPr>
              <a:t>b) </a:t>
            </a:r>
            <a:r>
              <a:rPr lang="en-US" dirty="0" smtClean="0">
                <a:latin typeface="18 VAG Rounded Bold   07390"/>
              </a:rPr>
              <a:t>Scratch Only</a:t>
            </a:r>
            <a:endParaRPr lang="en-US" dirty="0">
              <a:latin typeface="18 VAG Rounded Bold   07390"/>
            </a:endParaRPr>
          </a:p>
          <a:p>
            <a:pPr lvl="0">
              <a:buNone/>
            </a:pPr>
            <a:r>
              <a:rPr lang="en-US" dirty="0">
                <a:latin typeface="18 VAG Rounded Bold   07390"/>
              </a:rPr>
              <a:t>c) </a:t>
            </a:r>
            <a:r>
              <a:rPr lang="en-US" dirty="0" smtClean="0">
                <a:latin typeface="18 VAG Rounded Bold   07390"/>
              </a:rPr>
              <a:t>BYOB Only</a:t>
            </a:r>
            <a:endParaRPr lang="en-US" dirty="0">
              <a:latin typeface="18 VAG Rounded Bold   07390"/>
            </a:endParaRPr>
          </a:p>
          <a:p>
            <a:pPr lvl="0">
              <a:buNone/>
            </a:pPr>
            <a:r>
              <a:rPr lang="en-US" dirty="0">
                <a:latin typeface="18 VAG Rounded Bold   07390"/>
              </a:rPr>
              <a:t>d) </a:t>
            </a:r>
            <a:r>
              <a:rPr lang="en-US" dirty="0" smtClean="0">
                <a:latin typeface="18 VAG Rounded Bold   07390"/>
              </a:rPr>
              <a:t>Of course!</a:t>
            </a:r>
            <a:endParaRPr lang="en-US" dirty="0">
              <a:latin typeface="18 VAG Rounded Bold   0739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040" y="1493436"/>
            <a:ext cx="5045760" cy="504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98137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3200" dirty="0" smtClean="0"/>
              <a:t>Consider this …</a:t>
            </a:r>
            <a:endParaRPr lang="en-US" sz="3200" dirty="0"/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>
              <a:buNone/>
            </a:pPr>
            <a:r>
              <a:rPr lang="en-US" dirty="0" smtClean="0"/>
              <a:t>A team of community health workers in </a:t>
            </a:r>
          </a:p>
          <a:p>
            <a:pPr lvl="0">
              <a:buNone/>
            </a:pPr>
            <a:r>
              <a:rPr lang="en-US" dirty="0" smtClean="0"/>
              <a:t>Africa uses a mobile application to diagnose</a:t>
            </a:r>
          </a:p>
          <a:p>
            <a:pPr lvl="0">
              <a:buNone/>
            </a:pPr>
            <a:r>
              <a:rPr lang="en-US" dirty="0" smtClean="0"/>
              <a:t>and treat people in remote areas of the</a:t>
            </a:r>
          </a:p>
          <a:p>
            <a:pPr lvl="0">
              <a:buNone/>
            </a:pPr>
            <a:r>
              <a:rPr lang="en-US" dirty="0" smtClean="0"/>
              <a:t>country.  The data is collected in a central</a:t>
            </a:r>
          </a:p>
          <a:p>
            <a:pPr lvl="0">
              <a:buNone/>
            </a:pPr>
            <a:r>
              <a:rPr lang="en-US" dirty="0" smtClean="0"/>
              <a:t>location for monitoring health across</a:t>
            </a:r>
          </a:p>
          <a:p>
            <a:pPr lvl="0">
              <a:buNone/>
            </a:pPr>
            <a:r>
              <a:rPr lang="en-US" dirty="0"/>
              <a:t>r</a:t>
            </a:r>
            <a:r>
              <a:rPr lang="en-US" dirty="0" smtClean="0"/>
              <a:t>egions.</a:t>
            </a:r>
          </a:p>
          <a:p>
            <a:pPr lvl="0">
              <a:buNone/>
            </a:pPr>
            <a:endParaRPr lang="en-US" dirty="0">
              <a:latin typeface="18 VAG Rounded Bold   07390"/>
            </a:endParaRPr>
          </a:p>
          <a:p>
            <a:pPr lvl="0">
              <a:buNone/>
            </a:pPr>
            <a:r>
              <a:rPr lang="en-US" dirty="0" smtClean="0">
                <a:latin typeface="18 VAG Rounded Bold   07390"/>
              </a:rPr>
              <a:t>You need to sort </a:t>
            </a:r>
            <a:r>
              <a:rPr lang="en-US" smtClean="0">
                <a:latin typeface="18 VAG Rounded Bold   07390"/>
              </a:rPr>
              <a:t>the </a:t>
            </a:r>
            <a:r>
              <a:rPr lang="en-US" smtClean="0">
                <a:latin typeface="18 VAG Rounded Bold   07390"/>
              </a:rPr>
              <a:t>data by </a:t>
            </a:r>
            <a:r>
              <a:rPr lang="en-US" dirty="0" smtClean="0">
                <a:latin typeface="18 VAG Rounded Bold   07390"/>
              </a:rPr>
              <a:t>last name.</a:t>
            </a:r>
            <a:endParaRPr lang="en-US" dirty="0">
              <a:latin typeface="18 VAG Rounded Bold   0739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3200" dirty="0" smtClean="0"/>
              <a:t>Our Sorting Algorithm</a:t>
            </a:r>
            <a:endParaRPr lang="en-US" sz="3200" dirty="0"/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>
              <a:buNone/>
            </a:pPr>
            <a:r>
              <a:rPr lang="en-US" dirty="0" smtClean="0"/>
              <a:t>Step 1) Find the “smallest”</a:t>
            </a:r>
          </a:p>
          <a:p>
            <a:pPr lvl="0">
              <a:buNone/>
            </a:pPr>
            <a:r>
              <a:rPr lang="en-US" dirty="0" smtClean="0"/>
              <a:t>Step 2) Place in sorted list</a:t>
            </a:r>
          </a:p>
          <a:p>
            <a:pPr lvl="0">
              <a:buNone/>
            </a:pPr>
            <a:r>
              <a:rPr lang="en-US" dirty="0" smtClean="0"/>
              <a:t>Step 3) Remove from unsorted list</a:t>
            </a:r>
          </a:p>
          <a:p>
            <a:pPr lvl="0">
              <a:buNone/>
            </a:pPr>
            <a:r>
              <a:rPr lang="en-US" dirty="0" smtClean="0"/>
              <a:t>Step 4) Repeat until all “n” items sorted</a:t>
            </a:r>
          </a:p>
          <a:p>
            <a:pPr lvl="0">
              <a:buNone/>
            </a:pPr>
            <a:endParaRPr lang="en-US" dirty="0">
              <a:latin typeface="18 VAG Rounded Bold   07390"/>
            </a:endParaRPr>
          </a:p>
        </p:txBody>
      </p:sp>
    </p:spTree>
    <p:extLst>
      <p:ext uri="{BB962C8B-B14F-4D97-AF65-F5344CB8AC3E}">
        <p14:creationId xmlns:p14="http://schemas.microsoft.com/office/powerpoint/2010/main" val="70088075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What is an algorithm?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endParaRPr lang="en-US" dirty="0">
              <a:latin typeface="18 VAG Rounded Light   02390"/>
              <a:cs typeface="T VAG Rounded Thin"/>
            </a:endParaRPr>
          </a:p>
          <a:p>
            <a:pPr lvl="0"/>
            <a:r>
              <a:rPr lang="en-US" dirty="0">
                <a:latin typeface="18 VAG Rounded Light   02390"/>
                <a:cs typeface="T VAG Rounded Thin"/>
              </a:rPr>
              <a:t>An </a:t>
            </a:r>
            <a:r>
              <a:rPr lang="en-US" b="1" dirty="0">
                <a:latin typeface="18 VAG Rounded Light   02390"/>
                <a:cs typeface="T VAG Rounded Thin"/>
              </a:rPr>
              <a:t>algorithm</a:t>
            </a:r>
            <a:r>
              <a:rPr lang="en-US" dirty="0">
                <a:latin typeface="18 VAG Rounded Light   02390"/>
                <a:cs typeface="T VAG Rounded Thin"/>
              </a:rPr>
              <a:t> is any </a:t>
            </a:r>
            <a:r>
              <a:rPr lang="en-US" dirty="0">
                <a:solidFill>
                  <a:srgbClr val="FFFF00"/>
                </a:solidFill>
                <a:latin typeface="18 VAG Rounded Light   02390"/>
                <a:cs typeface="T VAG Rounded Thin"/>
              </a:rPr>
              <a:t>well-defined </a:t>
            </a:r>
            <a:r>
              <a:rPr lang="en-US" dirty="0">
                <a:latin typeface="18 VAG Rounded Light   02390"/>
                <a:cs typeface="T VAG Rounded Thin"/>
              </a:rPr>
              <a:t>computational procedure that takes some value or set of values as input and produces some value or set of values as output.</a:t>
            </a:r>
          </a:p>
          <a:p>
            <a:pPr lvl="0"/>
            <a:endParaRPr lang="en-US" dirty="0">
              <a:latin typeface="18 VAG Rounded Light   02390"/>
              <a:cs typeface="T VAG Rounded Thin"/>
            </a:endParaRPr>
          </a:p>
          <a:p>
            <a:pPr lvl="0"/>
            <a:r>
              <a:rPr lang="en-US" dirty="0">
                <a:latin typeface="18 VAG Rounded Light   02390"/>
                <a:cs typeface="T VAG Rounded Thin"/>
              </a:rPr>
              <a:t>The concept of algorithms, however, </a:t>
            </a:r>
            <a:br>
              <a:rPr lang="en-US" dirty="0">
                <a:latin typeface="18 VAG Rounded Light   02390"/>
                <a:cs typeface="T VAG Rounded Thin"/>
              </a:rPr>
            </a:br>
            <a:r>
              <a:rPr lang="en-US" dirty="0">
                <a:latin typeface="18 VAG Rounded Light   02390"/>
                <a:cs typeface="T VAG Rounded Thin"/>
              </a:rPr>
              <a:t>is </a:t>
            </a:r>
            <a:r>
              <a:rPr lang="en-US" dirty="0">
                <a:solidFill>
                  <a:srgbClr val="FFFF00"/>
                </a:solidFill>
                <a:latin typeface="18 VAG Rounded Light   02390"/>
                <a:cs typeface="T VAG Rounded Thin"/>
              </a:rPr>
              <a:t>far older than computers</a:t>
            </a:r>
            <a:r>
              <a:rPr lang="en-US" dirty="0">
                <a:latin typeface="18 VAG Rounded Light   02390"/>
                <a:cs typeface="T VAG Rounded Thin"/>
              </a:rPr>
              <a:t>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sz="half" idx="1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endParaRPr lang="en-US" sz="2400" dirty="0" smtClean="0">
              <a:latin typeface="18 VAG Rounded Light   02390"/>
            </a:endParaRPr>
          </a:p>
          <a:p>
            <a:r>
              <a:rPr lang="en-US" sz="2400" dirty="0" smtClean="0">
                <a:latin typeface="18 VAG Rounded Light   02390"/>
              </a:rPr>
              <a:t>Dances, ceremonies, recipes, and building instructions are all </a:t>
            </a:r>
            <a:r>
              <a:rPr lang="en-US" sz="2400" dirty="0" smtClean="0">
                <a:solidFill>
                  <a:srgbClr val="FFFF00"/>
                </a:solidFill>
                <a:latin typeface="18 VAG Rounded Light   02390"/>
              </a:rPr>
              <a:t>conceptually similar </a:t>
            </a:r>
            <a:r>
              <a:rPr lang="en-US" sz="2400" dirty="0" smtClean="0">
                <a:latin typeface="18 VAG Rounded Light   02390"/>
              </a:rPr>
              <a:t>to algorithms.</a:t>
            </a:r>
          </a:p>
          <a:p>
            <a:endParaRPr lang="en-US" sz="2400" dirty="0" smtClean="0">
              <a:latin typeface="18 VAG Rounded Light   02390"/>
            </a:endParaRPr>
          </a:p>
          <a:p>
            <a:r>
              <a:rPr lang="en-US" sz="2400" dirty="0" smtClean="0">
                <a:latin typeface="18 VAG Rounded Light   02390"/>
              </a:rPr>
              <a:t>Babylonians defined some fundamental mathematical procedures ~3,600 years ago.</a:t>
            </a:r>
            <a:endParaRPr lang="en-US" sz="2400" dirty="0">
              <a:latin typeface="18 VAG Rounded Light   02390"/>
            </a:endParaRPr>
          </a:p>
        </p:txBody>
      </p:sp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</a:pPr>
            <a:r>
              <a:rPr lang="en-US" dirty="0" smtClean="0"/>
              <a:t>Early Algorithms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130" y="2133600"/>
            <a:ext cx="3870720" cy="2903345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4495800" y="5029200"/>
            <a:ext cx="4354561" cy="3097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marR="0" lvl="0" indent="-324000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tabLst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marL="0" indent="0" algn="ctr">
              <a:buNone/>
            </a:pPr>
            <a:r>
              <a:rPr lang="en-US" sz="1500" dirty="0">
                <a:solidFill>
                  <a:schemeClr val="tx1"/>
                </a:solidFill>
                <a:latin typeface="Gentium Basic" pitchFamily="2" charset="0"/>
              </a:rPr>
              <a:t>Photo credit: Daniel Niles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Algorithms You've Seen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dirty="0" smtClean="0"/>
              <a:t>Multiplication algorithm </a:t>
            </a:r>
            <a:r>
              <a:rPr lang="en-US" dirty="0"/>
              <a:t>(for humans)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3040" y="2440038"/>
            <a:ext cx="2561160" cy="1991971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6200" dirty="0">
                <a:solidFill>
                  <a:srgbClr val="FFFFFF"/>
                </a:solidFill>
                <a:latin typeface="Courier"/>
                <a:cs typeface="Courier"/>
              </a:rPr>
              <a:t> 187</a:t>
            </a:r>
          </a:p>
          <a:p>
            <a:r>
              <a:rPr lang="en-US" sz="6200" dirty="0" smtClean="0">
                <a:solidFill>
                  <a:srgbClr val="FFFFFF"/>
                </a:solidFill>
                <a:latin typeface="Courier"/>
                <a:cs typeface="Courier"/>
              </a:rPr>
              <a:t>X </a:t>
            </a:r>
            <a:r>
              <a:rPr lang="en-US" sz="6200" dirty="0">
                <a:solidFill>
                  <a:srgbClr val="FFFFFF"/>
                </a:solidFill>
                <a:latin typeface="Courier"/>
                <a:cs typeface="Courier"/>
              </a:rPr>
              <a:t>53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93920" y="4375601"/>
            <a:ext cx="2096880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35200" y="2440037"/>
            <a:ext cx="2561160" cy="2946078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6200" dirty="0">
                <a:solidFill>
                  <a:srgbClr val="FFFFFF"/>
                </a:solidFill>
                <a:latin typeface="Courier"/>
                <a:cs typeface="Courier"/>
              </a:rPr>
              <a:t> 18</a:t>
            </a:r>
            <a:r>
              <a:rPr lang="en-US" sz="6200" dirty="0">
                <a:solidFill>
                  <a:srgbClr val="FFFF00"/>
                </a:solidFill>
                <a:latin typeface="Courier"/>
                <a:cs typeface="Courier"/>
              </a:rPr>
              <a:t>7</a:t>
            </a:r>
          </a:p>
          <a:p>
            <a:r>
              <a:rPr lang="en-US" sz="6200" dirty="0" smtClean="0">
                <a:solidFill>
                  <a:srgbClr val="FFFFFF"/>
                </a:solidFill>
                <a:latin typeface="Courier"/>
                <a:cs typeface="Courier"/>
              </a:rPr>
              <a:t>X </a:t>
            </a:r>
            <a:r>
              <a:rPr lang="en-US" sz="6200" dirty="0">
                <a:solidFill>
                  <a:srgbClr val="FFFFFF"/>
                </a:solidFill>
                <a:latin typeface="Courier"/>
                <a:cs typeface="Courier"/>
              </a:rPr>
              <a:t>5</a:t>
            </a:r>
            <a:r>
              <a:rPr lang="en-US" sz="6200" dirty="0">
                <a:solidFill>
                  <a:srgbClr val="FFFF00"/>
                </a:solidFill>
                <a:latin typeface="Courier"/>
                <a:cs typeface="Courier"/>
              </a:rPr>
              <a:t>3</a:t>
            </a:r>
            <a:r>
              <a:rPr lang="en-US" sz="6200" dirty="0">
                <a:solidFill>
                  <a:srgbClr val="FFFFFF"/>
                </a:solidFill>
                <a:latin typeface="Courier"/>
                <a:cs typeface="Courier"/>
              </a:rPr>
              <a:t/>
            </a:r>
            <a:br>
              <a:rPr lang="en-US" sz="6200" dirty="0">
                <a:solidFill>
                  <a:srgbClr val="FFFFFF"/>
                </a:solidFill>
                <a:latin typeface="Courier"/>
                <a:cs typeface="Courier"/>
              </a:rPr>
            </a:br>
            <a:r>
              <a:rPr lang="en-US" sz="6200" dirty="0">
                <a:solidFill>
                  <a:srgbClr val="FFFFFF"/>
                </a:solidFill>
                <a:latin typeface="Courier"/>
                <a:cs typeface="Courier"/>
              </a:rPr>
              <a:t>   </a:t>
            </a:r>
            <a:r>
              <a:rPr lang="en-US" sz="6200" dirty="0" smtClean="0">
                <a:solidFill>
                  <a:srgbClr val="FFFFFF"/>
                </a:solidFill>
                <a:latin typeface="Courier"/>
                <a:cs typeface="Courier"/>
              </a:rPr>
              <a:t>1</a:t>
            </a:r>
            <a:endParaRPr lang="en-US" sz="6200" dirty="0">
              <a:solidFill>
                <a:srgbClr val="FFFFFF"/>
              </a:solidFill>
              <a:latin typeface="Courier"/>
              <a:cs typeface="Courier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466080" y="4375601"/>
            <a:ext cx="2096520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76480" y="2462341"/>
            <a:ext cx="2561160" cy="2946078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6200" dirty="0">
                <a:solidFill>
                  <a:srgbClr val="FFFFFF"/>
                </a:solidFill>
                <a:latin typeface="Courier"/>
                <a:cs typeface="Courier"/>
              </a:rPr>
              <a:t> 187</a:t>
            </a:r>
          </a:p>
          <a:p>
            <a:r>
              <a:rPr lang="en-US" sz="6200" dirty="0" smtClean="0">
                <a:solidFill>
                  <a:srgbClr val="FFFFFF"/>
                </a:solidFill>
                <a:latin typeface="Courier"/>
                <a:cs typeface="Courier"/>
              </a:rPr>
              <a:t>X </a:t>
            </a:r>
            <a:r>
              <a:rPr lang="en-US" sz="6200" dirty="0">
                <a:solidFill>
                  <a:srgbClr val="FFFFFF"/>
                </a:solidFill>
                <a:latin typeface="Courier"/>
                <a:cs typeface="Courier"/>
              </a:rPr>
              <a:t>53</a:t>
            </a:r>
            <a:br>
              <a:rPr lang="en-US" sz="6200" dirty="0">
                <a:solidFill>
                  <a:srgbClr val="FFFFFF"/>
                </a:solidFill>
                <a:latin typeface="Courier"/>
                <a:cs typeface="Courier"/>
              </a:rPr>
            </a:br>
            <a:r>
              <a:rPr lang="en-US" sz="6200" dirty="0">
                <a:solidFill>
                  <a:srgbClr val="FFFFFF"/>
                </a:solidFill>
                <a:latin typeface="Courier"/>
                <a:cs typeface="Courier"/>
              </a:rPr>
              <a:t>   </a:t>
            </a:r>
            <a:r>
              <a:rPr lang="en-US" sz="6200" dirty="0" smtClean="0">
                <a:solidFill>
                  <a:srgbClr val="FFFFFF"/>
                </a:solidFill>
                <a:latin typeface="Courier"/>
                <a:cs typeface="Courier"/>
              </a:rPr>
              <a:t>1</a:t>
            </a:r>
            <a:endParaRPr lang="en-US" sz="6200" dirty="0">
              <a:solidFill>
                <a:srgbClr val="FFFFFF"/>
              </a:solidFill>
              <a:latin typeface="Courier"/>
              <a:cs typeface="Courier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507360" y="4397905"/>
            <a:ext cx="2103240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508315" y="1752600"/>
            <a:ext cx="743563" cy="1037863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6200" dirty="0" smtClean="0">
                <a:solidFill>
                  <a:srgbClr val="FFFF00"/>
                </a:solidFill>
                <a:latin typeface="Courier"/>
                <a:cs typeface="Courier"/>
              </a:rPr>
              <a:t>2</a:t>
            </a:r>
            <a:endParaRPr lang="en-US" sz="6200" dirty="0">
              <a:solidFill>
                <a:srgbClr val="FFFF00"/>
              </a:solidFill>
              <a:latin typeface="Courier"/>
              <a:cs typeface="Courier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986160" y="5583856"/>
            <a:ext cx="7395840" cy="0"/>
          </a:xfrm>
          <a:prstGeom prst="straightConnector1">
            <a:avLst/>
          </a:prstGeom>
          <a:ln w="1079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Algorithms </a:t>
            </a:r>
            <a:r>
              <a:rPr lang="en-US" dirty="0" smtClean="0"/>
              <a:t>in </a:t>
            </a:r>
            <a:r>
              <a:rPr lang="en-US" dirty="0"/>
              <a:t>CS10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endParaRPr lang="en-US" dirty="0" smtClean="0">
              <a:latin typeface="18 VAG Rounded Light   02390"/>
            </a:endParaRPr>
          </a:p>
          <a:p>
            <a:r>
              <a:rPr lang="en-US" dirty="0" smtClean="0">
                <a:latin typeface="18 VAG Rounded Light   02390"/>
              </a:rPr>
              <a:t>Length </a:t>
            </a:r>
            <a:r>
              <a:rPr lang="en-US" dirty="0">
                <a:latin typeface="18 VAG Rounded Light   02390"/>
              </a:rPr>
              <a:t>of word</a:t>
            </a:r>
          </a:p>
          <a:p>
            <a:r>
              <a:rPr lang="en-US" dirty="0" smtClean="0">
                <a:latin typeface="18 VAG Rounded Light   02390"/>
              </a:rPr>
              <a:t>Join words (pig </a:t>
            </a:r>
            <a:r>
              <a:rPr lang="en-US" dirty="0" err="1" smtClean="0">
                <a:latin typeface="18 VAG Rounded Light   02390"/>
              </a:rPr>
              <a:t>latin</a:t>
            </a:r>
            <a:r>
              <a:rPr lang="en-US" dirty="0" smtClean="0">
                <a:latin typeface="18 VAG Rounded Light   02390"/>
              </a:rPr>
              <a:t>)</a:t>
            </a:r>
            <a:endParaRPr lang="en-US" dirty="0">
              <a:latin typeface="18 VAG Rounded Light   02390"/>
            </a:endParaRPr>
          </a:p>
          <a:p>
            <a:r>
              <a:rPr lang="en-US" dirty="0" smtClean="0">
                <a:latin typeface="18 VAG Rounded Light   02390"/>
              </a:rPr>
              <a:t>Greet a List of People (Next Lab)</a:t>
            </a:r>
          </a:p>
          <a:p>
            <a:r>
              <a:rPr lang="en-US" dirty="0" smtClean="0">
                <a:latin typeface="18 VAG Rounded Light   02390"/>
              </a:rPr>
              <a:t>Word Comparisons </a:t>
            </a:r>
          </a:p>
          <a:p>
            <a:pPr marL="108000" indent="0">
              <a:buNone/>
            </a:pPr>
            <a:r>
              <a:rPr lang="en-US" dirty="0">
                <a:latin typeface="18 VAG Rounded Light   02390"/>
              </a:rPr>
              <a:t> </a:t>
            </a:r>
            <a:r>
              <a:rPr lang="en-US" dirty="0" smtClean="0">
                <a:latin typeface="18 VAG Rounded Light   02390"/>
              </a:rPr>
              <a:t>  (You will write one for HW1!)</a:t>
            </a:r>
          </a:p>
          <a:p>
            <a:r>
              <a:rPr lang="en-US" dirty="0" smtClean="0">
                <a:latin typeface="18 VAG Rounded Light   02390"/>
              </a:rPr>
              <a:t>Sort a List (Next lab!)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3200" dirty="0" smtClean="0"/>
              <a:t>How much money is an Algorithm worth?</a:t>
            </a:r>
            <a:endParaRPr lang="en-US" sz="3200" dirty="0"/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>
          <a:xfrm>
            <a:off x="228600" y="1524000"/>
            <a:ext cx="7696200" cy="483235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>
              <a:buNone/>
            </a:pPr>
            <a:r>
              <a:rPr lang="en-US" dirty="0">
                <a:latin typeface="18 VAG Rounded Bold   07390"/>
              </a:rPr>
              <a:t>a) </a:t>
            </a:r>
            <a:r>
              <a:rPr lang="en-US" dirty="0" smtClean="0">
                <a:latin typeface="18 VAG Rounded Bold   07390"/>
              </a:rPr>
              <a:t>Nothing!</a:t>
            </a:r>
            <a:endParaRPr lang="en-US" dirty="0">
              <a:latin typeface="18 VAG Rounded Bold   07390"/>
            </a:endParaRPr>
          </a:p>
          <a:p>
            <a:pPr lvl="0">
              <a:buNone/>
            </a:pPr>
            <a:r>
              <a:rPr lang="en-US" dirty="0">
                <a:latin typeface="18 VAG Rounded Bold   07390"/>
              </a:rPr>
              <a:t>b) </a:t>
            </a:r>
            <a:r>
              <a:rPr lang="en-US" dirty="0" smtClean="0">
                <a:latin typeface="18 VAG Rounded Bold   07390"/>
              </a:rPr>
              <a:t>$1000 or less</a:t>
            </a:r>
            <a:endParaRPr lang="en-US" dirty="0">
              <a:latin typeface="18 VAG Rounded Bold   07390"/>
            </a:endParaRPr>
          </a:p>
          <a:p>
            <a:pPr lvl="0">
              <a:buNone/>
            </a:pPr>
            <a:r>
              <a:rPr lang="en-US" dirty="0">
                <a:latin typeface="18 VAG Rounded Bold   07390"/>
              </a:rPr>
              <a:t>c) $</a:t>
            </a:r>
            <a:r>
              <a:rPr lang="en-US" dirty="0" smtClean="0">
                <a:latin typeface="18 VAG Rounded Bold   07390"/>
              </a:rPr>
              <a:t>1 Million</a:t>
            </a:r>
            <a:endParaRPr lang="en-US" dirty="0">
              <a:latin typeface="18 VAG Rounded Bold   07390"/>
            </a:endParaRPr>
          </a:p>
          <a:p>
            <a:pPr lvl="0">
              <a:buNone/>
            </a:pPr>
            <a:r>
              <a:rPr lang="en-US" dirty="0">
                <a:latin typeface="18 VAG Rounded Bold   07390"/>
              </a:rPr>
              <a:t>d) </a:t>
            </a:r>
            <a:r>
              <a:rPr lang="en-US" dirty="0" smtClean="0">
                <a:latin typeface="18 VAG Rounded Bold   07390"/>
              </a:rPr>
              <a:t>$1 Billion</a:t>
            </a:r>
            <a:endParaRPr lang="en-US" dirty="0">
              <a:latin typeface="18 VAG Rounded Bold   07390"/>
            </a:endParaRPr>
          </a:p>
          <a:p>
            <a:pPr lvl="0">
              <a:buNone/>
            </a:pPr>
            <a:r>
              <a:rPr lang="en-US" dirty="0" smtClean="0">
                <a:latin typeface="18 VAG Rounded Bold   07390"/>
              </a:rPr>
              <a:t>e) More than $1 Billion!</a:t>
            </a:r>
            <a:endParaRPr lang="en-US" dirty="0">
              <a:latin typeface="18 VAG Rounded Bold   07390"/>
            </a:endParaRPr>
          </a:p>
        </p:txBody>
      </p:sp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1371600"/>
            <a:ext cx="5518554" cy="39823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91200" y="13383"/>
            <a:ext cx="502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Monaco"/>
                <a:cs typeface="Monaco"/>
              </a:rPr>
              <a:t>http://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Monaco"/>
                <a:cs typeface="Monaco"/>
              </a:rPr>
              <a:t>xkcd.com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Monaco"/>
                <a:cs typeface="Monaco"/>
              </a:rPr>
              <a:t>/518/</a:t>
            </a:r>
          </a:p>
        </p:txBody>
      </p:sp>
    </p:spTree>
    <p:extLst>
      <p:ext uri="{BB962C8B-B14F-4D97-AF65-F5344CB8AC3E}">
        <p14:creationId xmlns:p14="http://schemas.microsoft.com/office/powerpoint/2010/main" val="153100717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Commonly-Used Algorithms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702984"/>
              </p:ext>
            </p:extLst>
          </p:nvPr>
        </p:nvGraphicFramePr>
        <p:xfrm>
          <a:off x="355680" y="1493437"/>
          <a:ext cx="8432640" cy="4576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6320"/>
                <a:gridCol w="4216320"/>
              </a:tblGrid>
              <a:tr h="2281199">
                <a:tc>
                  <a:txBody>
                    <a:bodyPr/>
                    <a:lstStyle/>
                    <a:p>
                      <a:pPr algn="ctr"/>
                      <a:r>
                        <a:rPr lang="en-US" sz="2900" dirty="0" err="1" smtClean="0">
                          <a:solidFill>
                            <a:srgbClr val="FFFF00"/>
                          </a:solidFill>
                          <a:latin typeface="18 VAG Rounded Light   02390"/>
                        </a:rPr>
                        <a:t>Luhn</a:t>
                      </a:r>
                      <a:r>
                        <a:rPr lang="en-US" sz="2900" dirty="0" smtClean="0">
                          <a:solidFill>
                            <a:srgbClr val="FFFF00"/>
                          </a:solidFill>
                          <a:latin typeface="18 VAG Rounded Light   02390"/>
                        </a:rPr>
                        <a:t> algorithm</a:t>
                      </a:r>
                    </a:p>
                    <a:p>
                      <a:pPr algn="ctr"/>
                      <a:r>
                        <a:rPr lang="en-US" sz="2900" b="0" dirty="0" smtClean="0">
                          <a:solidFill>
                            <a:schemeClr val="tx1"/>
                          </a:solidFill>
                          <a:latin typeface="18 VAG Rounded Light   02390"/>
                        </a:rPr>
                        <a:t>Credit card number validation</a:t>
                      </a:r>
                      <a:endParaRPr lang="en-US" sz="2900" b="0" dirty="0">
                        <a:solidFill>
                          <a:schemeClr val="tx1"/>
                        </a:solidFill>
                        <a:latin typeface="18 VAG Rounded Light   02390"/>
                      </a:endParaRPr>
                    </a:p>
                  </a:txBody>
                  <a:tcPr marL="82944" marR="82944" marT="41476" marB="414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u="none" dirty="0" smtClean="0">
                          <a:solidFill>
                            <a:srgbClr val="FFFF00"/>
                          </a:solidFill>
                          <a:latin typeface="18 VAG Rounded Light   02390"/>
                          <a:ea typeface="+mn-ea"/>
                          <a:cs typeface="+mn-cs"/>
                        </a:rPr>
                        <a:t>Deflate</a:t>
                      </a:r>
                      <a:r>
                        <a:rPr lang="en-US" sz="2900" b="1" u="none" dirty="0" smtClean="0">
                          <a:solidFill>
                            <a:schemeClr val="tx1"/>
                          </a:solidFill>
                          <a:latin typeface="18 VAG Rounded Light   02390"/>
                          <a:ea typeface="+mn-ea"/>
                          <a:cs typeface="+mn-cs"/>
                        </a:rPr>
                        <a:t/>
                      </a:r>
                      <a:br>
                        <a:rPr lang="en-US" sz="2900" b="1" u="none" dirty="0" smtClean="0">
                          <a:solidFill>
                            <a:schemeClr val="tx1"/>
                          </a:solidFill>
                          <a:latin typeface="18 VAG Rounded Light   02390"/>
                          <a:ea typeface="+mn-ea"/>
                          <a:cs typeface="+mn-cs"/>
                        </a:rPr>
                      </a:br>
                      <a:r>
                        <a:rPr lang="en-US" sz="2900" b="0" dirty="0" smtClean="0">
                          <a:solidFill>
                            <a:schemeClr val="tx1"/>
                          </a:solidFill>
                          <a:latin typeface="18 VAG Rounded Light   02390"/>
                          <a:ea typeface="+mn-ea"/>
                          <a:cs typeface="+mn-cs"/>
                        </a:rPr>
                        <a:t>Lossless data compression</a:t>
                      </a:r>
                      <a:endParaRPr lang="en-US" sz="2900" b="0" dirty="0">
                        <a:solidFill>
                          <a:schemeClr val="tx1"/>
                        </a:solidFill>
                        <a:latin typeface="18 VAG Rounded Light   02390"/>
                      </a:endParaRPr>
                    </a:p>
                  </a:txBody>
                  <a:tcPr marL="82944" marR="82944" marT="41476" marB="414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95025">
                <a:tc>
                  <a:txBody>
                    <a:bodyPr/>
                    <a:lstStyle/>
                    <a:p>
                      <a:pPr algn="ctr"/>
                      <a:r>
                        <a:rPr lang="en-US" sz="2900" b="1" dirty="0" smtClean="0">
                          <a:solidFill>
                            <a:srgbClr val="FFFF00"/>
                          </a:solidFill>
                          <a:latin typeface="18 VAG Rounded Light   02390"/>
                        </a:rPr>
                        <a:t>PageRank</a:t>
                      </a:r>
                    </a:p>
                    <a:p>
                      <a:pPr algn="ctr"/>
                      <a:r>
                        <a:rPr lang="en-US" sz="2900" b="0" dirty="0" smtClean="0">
                          <a:solidFill>
                            <a:schemeClr val="tx1"/>
                          </a:solidFill>
                          <a:latin typeface="18 VAG Rounded Light   02390"/>
                        </a:rPr>
                        <a:t>Google’s way of measuring “reputation” of web</a:t>
                      </a:r>
                      <a:r>
                        <a:rPr lang="en-US" sz="2900" b="0" baseline="0" dirty="0" smtClean="0">
                          <a:solidFill>
                            <a:schemeClr val="tx1"/>
                          </a:solidFill>
                          <a:latin typeface="18 VAG Rounded Light   02390"/>
                        </a:rPr>
                        <a:t> pages</a:t>
                      </a:r>
                      <a:endParaRPr lang="en-US" sz="2900" b="0" dirty="0">
                        <a:solidFill>
                          <a:schemeClr val="tx1"/>
                        </a:solidFill>
                        <a:latin typeface="18 VAG Rounded Light   02390"/>
                      </a:endParaRPr>
                    </a:p>
                  </a:txBody>
                  <a:tcPr marL="82944" marR="82944" marT="41476" marB="41476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dirty="0" err="1" smtClean="0">
                          <a:solidFill>
                            <a:srgbClr val="FFFF00"/>
                          </a:solidFill>
                          <a:latin typeface="18 VAG Rounded Light   02390"/>
                        </a:rPr>
                        <a:t>EdgeRank</a:t>
                      </a:r>
                      <a:endParaRPr lang="en-US" sz="2900" b="1" dirty="0" smtClean="0">
                        <a:solidFill>
                          <a:srgbClr val="FFFF00"/>
                        </a:solidFill>
                        <a:latin typeface="18 VAG Rounded Light   02390"/>
                      </a:endParaRPr>
                    </a:p>
                    <a:p>
                      <a:pPr algn="ctr"/>
                      <a:r>
                        <a:rPr lang="en-US" sz="2900" b="0" dirty="0" smtClean="0">
                          <a:solidFill>
                            <a:schemeClr val="tx1"/>
                          </a:solidFill>
                          <a:latin typeface="18 VAG Rounded Light   02390"/>
                        </a:rPr>
                        <a:t>Facebook’s method for determining what is highest up on your news feed</a:t>
                      </a:r>
                      <a:endParaRPr lang="en-US" sz="2900" b="0" dirty="0">
                        <a:solidFill>
                          <a:schemeClr val="tx1"/>
                        </a:solidFill>
                        <a:latin typeface="18 VAG Rounded Light   02390"/>
                      </a:endParaRPr>
                    </a:p>
                  </a:txBody>
                  <a:tcPr marL="82944" marR="82944" marT="41476" marB="41476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49026</TotalTime>
  <Pages>47</Pages>
  <Words>995</Words>
  <Application>Microsoft Macintosh PowerPoint</Application>
  <PresentationFormat>Letter Paper (8.5x11 in)</PresentationFormat>
  <Paragraphs>155</Paragraphs>
  <Slides>17</Slides>
  <Notes>15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Metro</vt:lpstr>
      <vt:lpstr>Mobile Health?</vt:lpstr>
      <vt:lpstr>Consider this …</vt:lpstr>
      <vt:lpstr>Our Sorting Algorithm</vt:lpstr>
      <vt:lpstr>What is an algorithm?</vt:lpstr>
      <vt:lpstr>Early Algorithms</vt:lpstr>
      <vt:lpstr>Algorithms You've Seen</vt:lpstr>
      <vt:lpstr>Algorithms in CS10</vt:lpstr>
      <vt:lpstr>How much money is an Algorithm worth?</vt:lpstr>
      <vt:lpstr>Commonly-Used Algorithms</vt:lpstr>
      <vt:lpstr>Choosing a Technique</vt:lpstr>
      <vt:lpstr>Ways to Attack Problems</vt:lpstr>
      <vt:lpstr>Top-down vs Bottom-up example</vt:lpstr>
      <vt:lpstr>Algorithms vs. Functions &amp; Procedures</vt:lpstr>
      <vt:lpstr>Algorithm Correctness</vt:lpstr>
      <vt:lpstr>Summary</vt:lpstr>
      <vt:lpstr>Turing Completeness</vt:lpstr>
      <vt:lpstr>Are Scratch &amp; BYOB Turing Complete?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Sean Morris</cp:lastModifiedBy>
  <cp:revision>2985</cp:revision>
  <cp:lastPrinted>2013-07-01T20:51:00Z</cp:lastPrinted>
  <dcterms:created xsi:type="dcterms:W3CDTF">2012-09-16T06:15:55Z</dcterms:created>
  <dcterms:modified xsi:type="dcterms:W3CDTF">2013-07-01T20:53:05Z</dcterms:modified>
</cp:coreProperties>
</file>