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97" r:id="rId3"/>
    <p:sldId id="1102" r:id="rId4"/>
    <p:sldId id="1106" r:id="rId5"/>
    <p:sldId id="1107" r:id="rId6"/>
    <p:sldId id="1114" r:id="rId7"/>
    <p:sldId id="1110" r:id="rId8"/>
    <p:sldId id="1109" r:id="rId9"/>
    <p:sldId id="1103" r:id="rId10"/>
    <p:sldId id="1112" r:id="rId11"/>
    <p:sldId id="1111" r:id="rId12"/>
    <p:sldId id="1113" r:id="rId13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2384" autoAdjust="0"/>
    <p:restoredTop sz="77561" autoAdjust="0"/>
  </p:normalViewPr>
  <p:slideViewPr>
    <p:cSldViewPr>
      <p:cViewPr varScale="1">
        <p:scale>
          <a:sx n="214" d="100"/>
          <a:sy n="214" d="100"/>
        </p:scale>
        <p:origin x="-112" y="-2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21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11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/>
          <a:lstStyle>
            <a:lvl1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713119" indent="-38246500"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661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3237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985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647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170D10-332C-134B-84B1-B22FF09061D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52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52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52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133600" y="295300"/>
            <a:ext cx="4876800" cy="229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#13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Social Implications of Computing III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82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Rsa security conference 2013 in SF just over…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4863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This meeting of privacy experts just finished, and the key questions that emerge: “Will people share their personal information freely in exchange for customized service? Or will they be fiercely protective, to protect identity?”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000" b="1" dirty="0" err="1">
                <a:latin typeface="Courier New" pitchFamily="1" charset="0"/>
              </a:rPr>
              <a:t>www.cnn.com/2013/02/28/tech/web/online-privacy-policies</a:t>
            </a:r>
            <a:endParaRPr lang="en-US" sz="20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5715000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l="33913" r="9565"/>
          <a:stretch>
            <a:fillRect/>
          </a:stretch>
        </p:blipFill>
        <p:spPr>
          <a:xfrm>
            <a:off x="6019800" y="4038600"/>
            <a:ext cx="2743200" cy="15826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“I trust electronic voting machines &amp; infrastructure.”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Neutral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agree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5752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“Hacking Democracy” is an Emmy-nominated documentary</a:t>
            </a:r>
          </a:p>
          <a:p>
            <a:r>
              <a:rPr lang="en-US" sz="2400" dirty="0" err="1" smtClean="0"/>
              <a:t>Harri</a:t>
            </a:r>
            <a:r>
              <a:rPr lang="en-US" sz="2400" dirty="0" smtClean="0"/>
              <a:t> </a:t>
            </a:r>
            <a:r>
              <a:rPr lang="en-US" sz="2400" dirty="0" err="1" smtClean="0"/>
              <a:t>Hursti</a:t>
            </a:r>
            <a:r>
              <a:rPr lang="en-US" sz="2400" dirty="0" smtClean="0"/>
              <a:t> demonstrates “</a:t>
            </a:r>
            <a:r>
              <a:rPr lang="en-US" sz="2400" dirty="0" err="1" smtClean="0"/>
              <a:t>Hursti</a:t>
            </a:r>
            <a:r>
              <a:rPr lang="en-US" sz="2400" dirty="0" smtClean="0"/>
              <a:t> Hack” on Diebold machines thought safe</a:t>
            </a:r>
          </a:p>
          <a:p>
            <a:r>
              <a:rPr lang="en-US" sz="2400" dirty="0" smtClean="0"/>
              <a:t>Some states allow online voting (e.g., for military)</a:t>
            </a:r>
            <a:endParaRPr lang="en-US" sz="2000" dirty="0" smtClean="0"/>
          </a:p>
          <a:p>
            <a:r>
              <a:rPr lang="en-US" dirty="0" smtClean="0"/>
              <a:t>It’s really scary, folks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3539" r="-3539"/>
          <a:stretch/>
        </p:blipFill>
        <p:spPr>
          <a:xfrm>
            <a:off x="4771344" y="1143000"/>
            <a:ext cx="3806600" cy="50010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E-Voting</a:t>
            </a:r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871821" y="0"/>
            <a:ext cx="82721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seattletimes.nwsource.com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/html/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localnews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/2014398575_apwaxgrlegislature.html</a:t>
            </a:r>
            <a: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  <a:t/>
            </a:r>
            <a:b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video.google.com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videoplay?docid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=7926958774822130737#</a:t>
            </a:r>
            <a:b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Hacking_Democracy</a:t>
            </a:r>
            <a:endParaRPr lang="en-US" sz="14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1480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37457" b="-37457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cautious about your online exposure</a:t>
            </a:r>
          </a:p>
          <a:p>
            <a:r>
              <a:rPr lang="en-US" dirty="0" smtClean="0"/>
              <a:t>Fight for your privacy</a:t>
            </a:r>
          </a:p>
          <a:p>
            <a:r>
              <a:rPr lang="en-US" dirty="0" smtClean="0"/>
              <a:t>Use Creative Commons to share / remix / reuse content</a:t>
            </a:r>
            <a:endParaRPr lang="en-US" dirty="0"/>
          </a:p>
          <a:p>
            <a:r>
              <a:rPr lang="en-US" dirty="0" smtClean="0"/>
              <a:t>Pay for your music</a:t>
            </a:r>
          </a:p>
          <a:p>
            <a:pPr lvl="1"/>
            <a:r>
              <a:rPr lang="en-US" dirty="0" smtClean="0"/>
              <a:t>or use Pandora, which does it for you</a:t>
            </a:r>
          </a:p>
          <a:p>
            <a:r>
              <a:rPr lang="en-US" dirty="0" smtClean="0"/>
              <a:t>Fight online voting</a:t>
            </a:r>
          </a:p>
          <a:p>
            <a:r>
              <a:rPr lang="en-US" dirty="0" smtClean="0"/>
              <a:t>CS195 to learn more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18160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(Credit: </a:t>
            </a:r>
            <a:r>
              <a:rPr lang="en-US" sz="1100" dirty="0" err="1" smtClean="0">
                <a:latin typeface="Vagrounded"/>
                <a:cs typeface="Vagrounded"/>
              </a:rPr>
              <a:t>Geekologie</a:t>
            </a:r>
            <a:r>
              <a:rPr lang="en-US" sz="1100" dirty="0" smtClean="0">
                <a:latin typeface="Vagrounded"/>
                <a:cs typeface="Vagrounded"/>
              </a:rPr>
              <a:t>)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3001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0"/>
            <a:ext cx="4267200" cy="5305864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18 VAG Rounded Bold   07390" charset="0"/>
              </a:rPr>
              <a:t>Privacy</a:t>
            </a:r>
          </a:p>
          <a:p>
            <a:pPr lvl="1" eaLnBrk="1" hangingPunct="1"/>
            <a:r>
              <a:rPr lang="en-US" sz="2800" dirty="0" smtClean="0">
                <a:latin typeface="18 VAG Rounded Bold   07390" charset="0"/>
              </a:rPr>
              <a:t>Examples of media stories and lessons learned</a:t>
            </a:r>
          </a:p>
          <a:p>
            <a:pPr eaLnBrk="1" hangingPunct="1"/>
            <a:r>
              <a:rPr lang="en-US" sz="3200" dirty="0" smtClean="0">
                <a:latin typeface="18 VAG Rounded Bold   07390" charset="0"/>
              </a:rPr>
              <a:t>Intellectual Property</a:t>
            </a:r>
          </a:p>
          <a:p>
            <a:pPr eaLnBrk="1" hangingPunct="1"/>
            <a:r>
              <a:rPr lang="en-US" sz="3200" dirty="0" smtClean="0">
                <a:latin typeface="18 VAG Rounded Bold   07390" charset="0"/>
              </a:rPr>
              <a:t>E-Voting</a:t>
            </a:r>
            <a:endParaRPr lang="en-US" dirty="0" smtClean="0">
              <a:latin typeface="18 VAG Rounded Bold   07390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18 VAG Rounded Bold   07390" charset="0"/>
              </a:rPr>
              <a:t>Overview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539" b="6539"/>
          <a:stretch>
            <a:fillRect/>
          </a:stretch>
        </p:blipFill>
        <p:spPr>
          <a:xfrm>
            <a:off x="5202120" y="1905000"/>
            <a:ext cx="2646480" cy="3476626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684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How much of your personal life do you reveal online?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Nothing. I have no online footprint. </a:t>
            </a:r>
            <a:r>
              <a:rPr lang="en-US" sz="2400" dirty="0" err="1" smtClean="0"/>
              <a:t>Google’d</a:t>
            </a:r>
            <a:r>
              <a:rPr lang="en-US" sz="2400" dirty="0" smtClean="0"/>
              <a:t> find nada.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might find a photo or two of me,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would find photos &amp; blogs &amp; videos of me if you were my friends or family,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You’d find photos &amp; blogs &amp; videos &amp; tweets, but nothing embarrassing. I filter what I put up.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My entire life is visible to the world.  I hold nothing back.</a:t>
            </a:r>
            <a:br>
              <a:rPr lang="en-US" sz="2400" dirty="0" smtClean="0"/>
            </a:br>
            <a:r>
              <a:rPr lang="en-US" sz="2400" dirty="0" smtClean="0"/>
              <a:t>Location, videos, etc.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JennyCam</a:t>
            </a:r>
            <a:r>
              <a:rPr lang="en-US" sz="2400" dirty="0" smtClean="0"/>
              <a:t> has nothing on me.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000" dirty="0" smtClean="0"/>
              <a:t>Student at Rutgers who was cyber-bullied in Sep</a:t>
            </a:r>
          </a:p>
          <a:p>
            <a:pPr lvl="1"/>
            <a:r>
              <a:rPr lang="en-US" sz="1800" dirty="0" smtClean="0"/>
              <a:t>Filmed by roommate in a sexual encounter (twice)</a:t>
            </a:r>
          </a:p>
          <a:p>
            <a:pPr lvl="1"/>
            <a:r>
              <a:rPr lang="en-US" sz="1800" dirty="0" smtClean="0"/>
              <a:t>After he found out and complained, and found out it had happened again, he committed suicide</a:t>
            </a:r>
          </a:p>
          <a:p>
            <a:pPr lvl="1"/>
            <a:r>
              <a:rPr lang="en-US" sz="1800" dirty="0" smtClean="0"/>
              <a:t>The same month,</a:t>
            </a:r>
            <a:r>
              <a:rPr lang="en-US" sz="1800" dirty="0"/>
              <a:t> </a:t>
            </a:r>
            <a:r>
              <a:rPr lang="en-US" sz="1800" dirty="0" smtClean="0"/>
              <a:t>four other teens committed suicide after “bullying”</a:t>
            </a:r>
          </a:p>
          <a:p>
            <a:pPr lvl="1"/>
            <a:r>
              <a:rPr lang="en-US" sz="1800" dirty="0" smtClean="0"/>
              <a:t>Internet amplification of invasion of privacy</a:t>
            </a:r>
          </a:p>
          <a:p>
            <a:r>
              <a:rPr lang="en-US" sz="2000" dirty="0" smtClean="0"/>
              <a:t>His roommate was convicted of 15 counts of invasion of privacy, bias crimes and hindering prosecution</a:t>
            </a:r>
          </a:p>
          <a:p>
            <a:pPr lvl="1"/>
            <a:r>
              <a:rPr lang="en-US" sz="1800" dirty="0"/>
              <a:t>He served 20 days in prison + 300 hours of community service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5091112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Tyler </a:t>
            </a:r>
            <a:r>
              <a:rPr lang="en-US" dirty="0" err="1" smtClean="0"/>
              <a:t>Clementi</a:t>
            </a:r>
            <a:r>
              <a:rPr lang="en-US" dirty="0" smtClean="0"/>
              <a:t>, RIP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725407" y="0"/>
            <a:ext cx="7418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Suicide_of_Tyler_Clementi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5714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dirty="0" smtClean="0"/>
              <a:t>Student at Duke who documented sexual encounters in PPT</a:t>
            </a:r>
          </a:p>
          <a:p>
            <a:pPr lvl="1"/>
            <a:r>
              <a:rPr lang="en-US" dirty="0" smtClean="0"/>
              <a:t>41 pages, photos and tables and graphs</a:t>
            </a:r>
          </a:p>
          <a:p>
            <a:pPr lvl="1"/>
            <a:r>
              <a:rPr lang="en-US" dirty="0" smtClean="0"/>
              <a:t>Men are ranked, physical details shared</a:t>
            </a:r>
          </a:p>
          <a:p>
            <a:pPr lvl="1"/>
            <a:r>
              <a:rPr lang="en-US" dirty="0" smtClean="0"/>
              <a:t>Shared with 3 others</a:t>
            </a:r>
          </a:p>
          <a:p>
            <a:pPr lvl="1"/>
            <a:r>
              <a:rPr lang="en-US" dirty="0" smtClean="0"/>
              <a:t>Went Viral</a:t>
            </a:r>
          </a:p>
          <a:p>
            <a:r>
              <a:rPr lang="en-US" dirty="0" smtClean="0"/>
              <a:t>Lesson</a:t>
            </a:r>
          </a:p>
          <a:p>
            <a:pPr lvl="1"/>
            <a:r>
              <a:rPr lang="en-US" dirty="0" smtClean="0"/>
              <a:t>Anything can go viral,</a:t>
            </a:r>
            <a:br>
              <a:rPr lang="en-US" dirty="0" smtClean="0"/>
            </a:br>
            <a:r>
              <a:rPr lang="en-US" dirty="0" smtClean="0"/>
              <a:t>permanently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Owen’s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250844" y="0"/>
            <a:ext cx="7893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www.msnbc.msn.com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/id/21134540/</a:t>
            </a:r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vp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/39552594#39552594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3" b="163"/>
          <a:stretch/>
        </p:blipFill>
        <p:spPr>
          <a:xfrm>
            <a:off x="4655344" y="1295400"/>
            <a:ext cx="4038600" cy="2979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283076"/>
            <a:ext cx="2514600" cy="180469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75778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 Principles for Social Media Privacy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613" indent="-514350">
              <a:buFont typeface="+mj-lt"/>
              <a:buAutoNum type="arabicPeriod"/>
            </a:pPr>
            <a:r>
              <a:rPr lang="en-US" sz="1800" smtClean="0"/>
              <a:t>Your information footprint is larger than you think.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There is no anonymity on the Internet.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Any information about you on the Internet will be used by SOMEBODY in THEIR interest -- including against you.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Communication over a network, unless strongly encrypted, is never just between two parties.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Sharing information over a network means you give up control over that information.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Anything said on the Internet is open to interpretation, including what you say and what is said about you.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The Internet not only duplicates (exponentially) but it never forgets!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Just because it can't be found today, doesn't mean it can't be found tomorrow.  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Identity is not guaranteed on the Internet.</a:t>
            </a:r>
          </a:p>
          <a:p>
            <a:pPr marL="582613" indent="-514350">
              <a:buFont typeface="+mj-lt"/>
              <a:buAutoNum type="arabicPeriod"/>
            </a:pPr>
            <a:r>
              <a:rPr lang="en-US" sz="1800" smtClean="0"/>
              <a:t>Avoiding the Internet doesn’t help: Others may post about you. </a:t>
            </a:r>
            <a:endParaRPr lang="en-US" sz="180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448364" y="0"/>
            <a:ext cx="76956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Dr. Gerald Friedland and I have a research group around this!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Music on your portable player: Where do you get it?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paid to download everything on my iPod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everything, either as a download or ripped from CD/DVD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most of my music but there are few exceptions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a little of my music, but most of it I didn’t buy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It’s all from </a:t>
            </a:r>
            <a:r>
              <a:rPr lang="en-US" sz="2400" dirty="0" err="1" smtClean="0"/>
              <a:t>Limewire</a:t>
            </a:r>
            <a:r>
              <a:rPr lang="en-US" sz="2400" dirty="0" smtClean="0"/>
              <a:t> /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 / friends /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(thanks to BH)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28766" y="0"/>
            <a:ext cx="88152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www.riaa.com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physicalpiracy.php?content_selector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=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piracy_online_the_law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791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BH:</a:t>
            </a:r>
          </a:p>
          <a:p>
            <a:pPr lvl="1"/>
            <a:r>
              <a:rPr lang="en-US" dirty="0" smtClean="0"/>
              <a:t>“We’re going to make a bargain with creators. We’re going to give you a limited time monopoly to profit from your idea in return for sharing your idea with us. … Congress keeps extending the duration of copyright”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 Constitution, Article I, Section 8:</a:t>
            </a:r>
          </a:p>
          <a:p>
            <a:endParaRPr lang="en-US" dirty="0"/>
          </a:p>
          <a:p>
            <a:pPr lvl="1"/>
            <a:r>
              <a:rPr lang="en-US" dirty="0" smtClean="0"/>
              <a:t>“The Congress shall have power… to promote the Progress of Science and useful Arts, by securing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for limited Times </a:t>
            </a:r>
            <a:r>
              <a:rPr lang="en-US" dirty="0" smtClean="0"/>
              <a:t>to Authors and Inventions the exclusive Right to their respective Writings and Discoveries.”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680672" y="0"/>
            <a:ext cx="646332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Copyright_Term_Extension_Act</a:t>
            </a:r>
            <a:endParaRPr lang="en-US" sz="1600" b="1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algn="r"/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copyright.gov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953000"/>
            <a:ext cx="1219200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9400" y="613919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Logo for opposition to CTEA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7915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3040856" cy="5305864"/>
          </a:xfrm>
        </p:spPr>
        <p:txBody>
          <a:bodyPr/>
          <a:lstStyle/>
          <a:p>
            <a:r>
              <a:rPr lang="en-US" dirty="0" smtClean="0"/>
              <a:t>A GREAT way to share / remix / reuse content</a:t>
            </a:r>
          </a:p>
          <a:p>
            <a:pPr lvl="1"/>
            <a:r>
              <a:rPr lang="en-US" dirty="0" smtClean="0"/>
              <a:t>Legal!</a:t>
            </a:r>
          </a:p>
          <a:p>
            <a:pPr lvl="1"/>
            <a:r>
              <a:rPr lang="en-US" dirty="0" smtClean="0"/>
              <a:t>Infrastructure that makes it possible</a:t>
            </a:r>
          </a:p>
          <a:p>
            <a:r>
              <a:rPr lang="en-US" dirty="0" smtClean="0"/>
              <a:t>UC Online</a:t>
            </a:r>
          </a:p>
          <a:p>
            <a:pPr lvl="1"/>
            <a:r>
              <a:rPr lang="en-US" dirty="0" smtClean="0"/>
              <a:t>This issue has come up; they have to find the right one… </a:t>
            </a:r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672792"/>
              </p:ext>
            </p:extLst>
          </p:nvPr>
        </p:nvGraphicFramePr>
        <p:xfrm>
          <a:off x="4656138" y="1325029"/>
          <a:ext cx="4030664" cy="4900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3662"/>
                <a:gridCol w="762000"/>
                <a:gridCol w="897336"/>
                <a:gridCol w="1007666"/>
              </a:tblGrid>
              <a:tr h="7180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= Attribution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Share</a:t>
                      </a:r>
                      <a:r>
                        <a:rPr lang="en-US" sz="1600" baseline="0" dirty="0" smtClean="0"/>
                        <a:t> Alike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</a:t>
                      </a:r>
                      <a:r>
                        <a:rPr lang="en-US" sz="1600" dirty="0" err="1" smtClean="0"/>
                        <a:t>Derivs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Commercial</a:t>
                      </a:r>
                      <a:endParaRPr lang="en-US" sz="1600" dirty="0"/>
                    </a:p>
                  </a:txBody>
                  <a:tcPr anchor="ctr"/>
                </a:tc>
              </a:tr>
              <a:tr h="5952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096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21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709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972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</a:t>
                      </a:r>
                      <a:r>
                        <a:rPr lang="en-US" sz="1600" baseline="0" dirty="0" smtClean="0"/>
                        <a:t> BY NC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45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209800"/>
            <a:ext cx="1117600" cy="39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28194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148" y="3447152"/>
            <a:ext cx="11176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316" y="4102100"/>
            <a:ext cx="1117600" cy="39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638" y="4864100"/>
            <a:ext cx="1117600" cy="39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355" y="5626100"/>
            <a:ext cx="1117600" cy="393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423708" y="4765536"/>
            <a:ext cx="5415492" cy="6096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034981" y="0"/>
            <a:ext cx="3109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7F7F7F"/>
                </a:solidFill>
                <a:latin typeface="Courier"/>
                <a:cs typeface="Courier"/>
              </a:rPr>
              <a:t>creativecommons.org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115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49887</TotalTime>
  <Pages>47</Pages>
  <Words>1017</Words>
  <Application>Microsoft Macintosh PowerPoint</Application>
  <PresentationFormat>Letter Paper (8.5x11 in)</PresentationFormat>
  <Paragraphs>120</Paragraphs>
  <Slides>12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Rsa security conference 2013 in SF just over…</vt:lpstr>
      <vt:lpstr>Overview</vt:lpstr>
      <vt:lpstr>Peer Instruction</vt:lpstr>
      <vt:lpstr>Tyler Clementi, RIP</vt:lpstr>
      <vt:lpstr>Karen Owen’s Powerpoint</vt:lpstr>
      <vt:lpstr>Ten Principles for Social Media Privacy</vt:lpstr>
      <vt:lpstr>Peer Instruction (thanks to BH)</vt:lpstr>
      <vt:lpstr>Intellectual Property</vt:lpstr>
      <vt:lpstr>Creative Commons</vt:lpstr>
      <vt:lpstr>Peer Instruction</vt:lpstr>
      <vt:lpstr>E-Voting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3056</cp:revision>
  <cp:lastPrinted>2013-03-05T21:44:35Z</cp:lastPrinted>
  <dcterms:created xsi:type="dcterms:W3CDTF">2013-03-05T20:17:37Z</dcterms:created>
  <dcterms:modified xsi:type="dcterms:W3CDTF">2013-03-05T21:44:46Z</dcterms:modified>
</cp:coreProperties>
</file>