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4" r:id="rId2"/>
    <p:sldId id="380" r:id="rId3"/>
    <p:sldId id="387" r:id="rId4"/>
    <p:sldId id="404" r:id="rId5"/>
    <p:sldId id="382" r:id="rId6"/>
    <p:sldId id="383" r:id="rId7"/>
    <p:sldId id="384" r:id="rId8"/>
    <p:sldId id="385" r:id="rId9"/>
    <p:sldId id="386" r:id="rId10"/>
    <p:sldId id="408" r:id="rId11"/>
    <p:sldId id="388" r:id="rId12"/>
    <p:sldId id="405" r:id="rId13"/>
    <p:sldId id="360" r:id="rId14"/>
    <p:sldId id="376" r:id="rId15"/>
    <p:sldId id="366" r:id="rId16"/>
    <p:sldId id="368" r:id="rId17"/>
    <p:sldId id="370" r:id="rId18"/>
    <p:sldId id="373" r:id="rId19"/>
    <p:sldId id="374" r:id="rId20"/>
    <p:sldId id="397" r:id="rId21"/>
    <p:sldId id="411" r:id="rId22"/>
    <p:sldId id="412" r:id="rId23"/>
    <p:sldId id="393" r:id="rId24"/>
    <p:sldId id="394" r:id="rId25"/>
    <p:sldId id="401" r:id="rId26"/>
    <p:sldId id="413" r:id="rId27"/>
    <p:sldId id="403" r:id="rId28"/>
    <p:sldId id="415" r:id="rId29"/>
    <p:sldId id="347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262673"/>
    <a:srgbClr val="E7E7E7"/>
    <a:srgbClr val="F9F9F9"/>
    <a:srgbClr val="F3CF51"/>
    <a:srgbClr val="F9D86C"/>
    <a:srgbClr val="FFCC33"/>
    <a:srgbClr val="001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555" autoAdjust="0"/>
  </p:normalViewPr>
  <p:slideViewPr>
    <p:cSldViewPr>
      <p:cViewPr varScale="1">
        <p:scale>
          <a:sx n="195" d="100"/>
          <a:sy n="195" d="100"/>
        </p:scale>
        <p:origin x="-274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329BCC5-8119-DB40-92C8-9AC1D95DF578}" type="datetime1">
              <a:rPr lang="en-US"/>
              <a:pPr>
                <a:defRPr/>
              </a:pPr>
              <a:t>2011-05-03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EF36736-DD8A-0F47-9CF5-057411899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572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F05D0F7-8CD0-AC48-95A8-90D2E6119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539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What's hard about</a:t>
            </a:r>
            <a:r>
              <a:rPr lang="en-US" baseline="0"/>
              <a:t> programming NOW?</a:t>
            </a:r>
          </a:p>
          <a:p>
            <a:r>
              <a:rPr lang="en-US" baseline="0"/>
              <a:t>"Shared nothing" – to get stuff in someone else's memory/disk, have to do it explicitly</a:t>
            </a:r>
          </a:p>
          <a:p>
            <a:r>
              <a:rPr lang="en-US" baseline="0"/>
              <a:t>Handling partial failures</a:t>
            </a:r>
          </a:p>
          <a:p>
            <a:r>
              <a:rPr lang="en-US" baseline="0"/>
              <a:t>Management: As gets bigger, hard to manage so many machines</a:t>
            </a:r>
          </a:p>
          <a:p>
            <a:r>
              <a:rPr lang="en-US" baseline="0"/>
              <a:t>Heterogeneity: what if not all machines same?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05D0F7-8CD0-AC48-95A8-90D2E6119287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AF5A78-F49F-E742-B330-A14D89DE6904}" type="slidenum">
              <a:rPr lang="en-US"/>
              <a:pPr/>
              <a:t>13</a:t>
            </a:fld>
            <a:endParaRPr lang="en-US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977ED5B-2EB0-4F43-BFC1-BE6D8074896F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blackbox:</a:t>
            </a:r>
            <a:r>
              <a:rPr lang="en-US" baseline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200KW racked HW, 7TB RAM, 1.5TB disk, 250 servers.</a:t>
            </a:r>
            <a:r>
              <a:rPr lang="en-US" baseline="0">
                <a:latin typeface="Arial" charset="0"/>
                <a:ea typeface="ＭＳ Ｐゴシック" charset="-128"/>
                <a:cs typeface="ＭＳ Ｐゴシック" charset="-128"/>
              </a:rPr>
              <a:t>  roughly same comput capacity as all of Soda Hall.</a:t>
            </a: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Datacenters mainstream – but require</a:t>
            </a:r>
            <a:r>
              <a:rPr lang="en-US" baseline="0">
                <a:latin typeface="Arial" charset="0"/>
                <a:ea typeface="ＭＳ Ｐゴシック" charset="-128"/>
                <a:cs typeface="ＭＳ Ｐゴシック" charset="-128"/>
              </a:rPr>
              <a:t> capitalizing a company to program them</a:t>
            </a: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A2213E-558C-304D-8448-197992C0298B}" type="slidenum">
              <a:rPr lang="en-US"/>
              <a:pPr/>
              <a:t>14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15534-1247-9843-93EB-43AA6B2DCF71}" type="slidenum">
              <a:rPr lang="en-US"/>
              <a:pPr/>
              <a:t>15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8DE04-A94E-164A-A4A6-8471FEF927ED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65" charset="0"/>
              </a:rPr>
              <a:t>I said M/R was elegant, not necessarily intuitive</a:t>
            </a:r>
          </a:p>
          <a:p>
            <a:r>
              <a:rPr lang="en-US">
                <a:latin typeface="Arial" pitchFamily="-65" charset="0"/>
              </a:rPr>
              <a:t>Open-source tools could still integrate much better than they do</a:t>
            </a:r>
          </a:p>
          <a:p>
            <a:r>
              <a:rPr lang="en-US">
                <a:latin typeface="Arial" pitchFamily="-65" charset="0"/>
              </a:rPr>
              <a:t>Bottom line, though, is you have to find &amp; expose //ism; also makes multicore prog hard. </a:t>
            </a:r>
          </a:p>
          <a:p>
            <a:endParaRPr lang="en-US">
              <a:latin typeface="Arial" pitchFamily="-65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5A217-44A4-8947-A15E-AD19F541B931}" type="slidenum">
              <a:rPr lang="en-US">
                <a:latin typeface="Arial" pitchFamily="-65" charset="0"/>
              </a:rPr>
              <a:pPr/>
              <a:t>20</a:t>
            </a:fld>
            <a:endParaRPr lang="en-US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Many other students</a:t>
            </a:r>
            <a:r>
              <a:rPr lang="en-US" baseline="0"/>
              <a:t> "pullled together" to make demo work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FA319-8C36-7B4A-9573-2D598FCD09F9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85975" y="8687595"/>
            <a:ext cx="2972026" cy="4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 defTabSz="966788"/>
            <a:fld id="{3614BBA1-641B-B741-8C8F-B161A42E44B9}" type="slidenum">
              <a:rPr lang="en-US" sz="1300">
                <a:effectLst/>
                <a:latin typeface="Times" charset="0"/>
                <a:ea typeface="ＭＳ Ｐゴシック" charset="-128"/>
                <a:cs typeface="ＭＳ Ｐゴシック" charset="-128"/>
              </a:rPr>
              <a:pPr algn="r" defTabSz="966788"/>
              <a:t>26</a:t>
            </a:fld>
            <a:endParaRPr lang="en-US" sz="1300">
              <a:effectLst/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Learn SaaS, don't worry about client programming but</a:t>
            </a:r>
            <a:r>
              <a:rPr lang="en-US" baseline="0">
                <a:latin typeface="Times" charset="0"/>
                <a:ea typeface="ＭＳ Ｐゴシック" charset="-128"/>
                <a:cs typeface="ＭＳ Ｐゴシック" charset="-128"/>
              </a:rPr>
              <a:t> learn </a:t>
            </a:r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good UI design.</a:t>
            </a:r>
            <a:r>
              <a:rPr lang="en-US" baseline="0">
                <a:latin typeface="Times" charset="0"/>
                <a:ea typeface="ＭＳ Ｐゴシック" charset="-128"/>
                <a:cs typeface="ＭＳ Ｐゴシック" charset="-128"/>
              </a:rPr>
              <a:t>  Most advanced apps will include high-performance parallel code that's heavily shared, eg when you do Google Search you're using one of the world's most powerful supercomputers for microseconds.  </a:t>
            </a:r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2286000" y="6705600"/>
            <a:ext cx="4419600" cy="152400"/>
          </a:xfrm>
          <a:prstGeom prst="rect">
            <a:avLst/>
          </a:prstGeom>
          <a:gradFill rotWithShape="1">
            <a:gsLst>
              <a:gs pos="0">
                <a:srgbClr val="00204E"/>
              </a:gs>
              <a:gs pos="50000">
                <a:schemeClr val="bg1"/>
              </a:gs>
              <a:gs pos="100000">
                <a:srgbClr val="00204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0" y="6705600"/>
            <a:ext cx="2286000" cy="1524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6705600" y="6705600"/>
            <a:ext cx="2438400" cy="1524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2286000" y="152400"/>
            <a:ext cx="4419600" cy="1066800"/>
          </a:xfrm>
          <a:prstGeom prst="rect">
            <a:avLst/>
          </a:prstGeom>
          <a:gradFill rotWithShape="1">
            <a:gsLst>
              <a:gs pos="0">
                <a:srgbClr val="00204E"/>
              </a:gs>
              <a:gs pos="50000">
                <a:schemeClr val="bg1"/>
              </a:gs>
              <a:gs pos="100000">
                <a:srgbClr val="00204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pic>
        <p:nvPicPr>
          <p:cNvPr id="8" name="Picture 8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26670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0" y="152400"/>
            <a:ext cx="2286000" cy="10668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6705600" y="152400"/>
            <a:ext cx="2438400" cy="10668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 userDrawn="1"/>
        </p:nvSpPr>
        <p:spPr bwMode="auto">
          <a:xfrm>
            <a:off x="3133725" y="754063"/>
            <a:ext cx="895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>
                <a:latin typeface="Arial" pitchFamily="-65" charset="0"/>
                <a:ea typeface="+mn-ea"/>
                <a:cs typeface="+mn-cs"/>
              </a:rPr>
              <a:t>UC Berkeley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772A-C6CF-2E48-B700-3253A3FD1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6EA8-EAC8-8F40-9075-A77FAFF644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B945C-D557-F449-8116-68DE43C626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120B0-2EE9-CA42-8E6A-82AD2CDE3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CD82C-C909-B34D-BE72-96D2139484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58D6-37D6-F94B-BCB3-516750E90E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796D-717A-0142-B9E5-1606F739FB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485FC-53A1-6F44-94C5-1EE88ECCC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0E48C-878B-3340-B5BC-AAFAC9B917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5F80-1183-C845-A985-81CA0574FB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9A2B8-63CA-DB4B-9D53-699ADCD40A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15" imgW="10057143" imgH="1269841" progId="">
                  <p:embed/>
                </p:oleObj>
              </mc:Choice>
              <mc:Fallback>
                <p:oleObj name="Image" r:id="rId15" imgW="10057143" imgH="126984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D60EFA5-BE85-0E4B-A4BB-E528E6D278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3" name="Picture 20" descr="Picture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813" y="109538"/>
            <a:ext cx="18049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6781800"/>
          <a:ext cx="9144000" cy="8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18" imgW="10057143" imgH="1269841" progId="">
                  <p:embed/>
                </p:oleObj>
              </mc:Choice>
              <mc:Fallback>
                <p:oleObj name="Image" r:id="rId18" imgW="10057143" imgH="126984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1800"/>
                        <a:ext cx="9144000" cy="8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jpeg"/><Relationship Id="rId15" Type="http://schemas.openxmlformats.org/officeDocument/2006/relationships/image" Target="../media/image28.jpeg"/><Relationship Id="rId16" Type="http://schemas.openxmlformats.org/officeDocument/2006/relationships/image" Target="../media/image29.jpeg"/><Relationship Id="rId1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-128"/>
            </a:endParaRPr>
          </a:p>
        </p:txBody>
      </p:sp>
      <p:sp>
        <p:nvSpPr>
          <p:cNvPr id="16387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145E7-2697-134A-904C-285AB49E5A6D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6389" name="Picture 10" descr="1834540_4daa912b78.jpg"/>
          <p:cNvPicPr>
            <a:picLocks noChangeAspect="1"/>
          </p:cNvPicPr>
          <p:nvPr/>
        </p:nvPicPr>
        <p:blipFill>
          <a:blip r:embed="rId2"/>
          <a:srcRect r="25000" b="40981"/>
          <a:stretch>
            <a:fillRect/>
          </a:stretch>
        </p:blipFill>
        <p:spPr bwMode="auto">
          <a:xfrm>
            <a:off x="0" y="1443038"/>
            <a:ext cx="91440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0" y="1447800"/>
            <a:ext cx="94488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333399"/>
                </a:solidFill>
                <a:latin typeface="Helvetica" charset="0"/>
                <a:ea typeface="Helvetica" charset="0"/>
                <a:cs typeface="Helvetica" charset="0"/>
              </a:rPr>
              <a:t>Above the Clouds:</a:t>
            </a:r>
            <a:br>
              <a:rPr lang="en-US" sz="3600" b="1">
                <a:solidFill>
                  <a:srgbClr val="333399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3600" b="1">
                <a:solidFill>
                  <a:srgbClr val="333399"/>
                </a:solidFill>
                <a:latin typeface="Helvetica" charset="0"/>
                <a:ea typeface="Helvetica" charset="0"/>
                <a:cs typeface="Helvetica" charset="0"/>
              </a:rPr>
              <a:t>A Berkeley View of Cloud Computing</a:t>
            </a:r>
          </a:p>
          <a:p>
            <a:pPr algn="ctr"/>
            <a: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>Armando Fox, UC Berkeley</a:t>
            </a:r>
            <a:b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>Reliable Adaptive Distributed Systems Lab</a:t>
            </a:r>
            <a:b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4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>© 2009-2011</a:t>
            </a:r>
            <a:r>
              <a:rPr lang="en-US" sz="32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32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800">
              <a:solidFill>
                <a:srgbClr val="2D2D8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596063"/>
            <a:ext cx="9144000" cy="307975"/>
          </a:xfrm>
          <a:prstGeom prst="rect">
            <a:avLst/>
          </a:prstGeom>
          <a:solidFill>
            <a:srgbClr val="001F52"/>
          </a:solidFill>
          <a:ln>
            <a:solidFill>
              <a:srgbClr val="001F52"/>
            </a:solidFill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Image: John Curley http://www.flickr.com/photos/jay_que/1834540/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Trivia 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first full Web browser running on a mobile device was developed by:</a:t>
            </a:r>
          </a:p>
          <a:p>
            <a:endParaRPr lang="en-US"/>
          </a:p>
          <a:p>
            <a:pPr>
              <a:buNone/>
            </a:pPr>
            <a:r>
              <a:rPr lang="en-US"/>
              <a:t>(a) Apple</a:t>
            </a:r>
          </a:p>
          <a:p>
            <a:pPr>
              <a:buNone/>
            </a:pPr>
            <a:r>
              <a:rPr lang="en-US"/>
              <a:t>(b) Stanford</a:t>
            </a:r>
          </a:p>
          <a:p>
            <a:pPr>
              <a:buNone/>
            </a:pPr>
            <a:r>
              <a:rPr lang="en-US"/>
              <a:t>(c) Berkeley</a:t>
            </a:r>
          </a:p>
          <a:p>
            <a:pPr>
              <a:buNone/>
            </a:pPr>
            <a:r>
              <a:rPr lang="en-US"/>
              <a:t>(d) Nokia</a:t>
            </a:r>
          </a:p>
          <a:p>
            <a:pPr>
              <a:buNone/>
            </a:pPr>
            <a:r>
              <a:rPr lang="en-US"/>
              <a:t>(e) Motorola</a:t>
            </a:r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latin typeface="Helvetica" pitchFamily="-65" charset="0"/>
              </a:rPr>
              <a:t>“Access Is the Killer App”</a:t>
            </a:r>
            <a:r>
              <a:rPr lang="en-US" i="1">
                <a:latin typeface="Helvetica" pitchFamily="-65" charset="0"/>
              </a:rPr>
              <a:t> </a:t>
            </a:r>
            <a:r>
              <a:rPr lang="en-US">
                <a:latin typeface="Helvetica" pitchFamily="-65" charset="0"/>
              </a:rPr>
              <a:t/>
            </a:r>
            <a:br>
              <a:rPr lang="en-US">
                <a:latin typeface="Helvetica" pitchFamily="-65" charset="0"/>
              </a:rPr>
            </a:br>
            <a:r>
              <a:rPr lang="en-US" sz="3600">
                <a:latin typeface="Helvetica" pitchFamily="-65" charset="0"/>
              </a:rPr>
              <a:t>Project Daedalus, 1994-1999</a:t>
            </a:r>
            <a:endParaRPr lang="en-US" i="1">
              <a:latin typeface="Helvetica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6781800" cy="5486400"/>
          </a:xfrm>
        </p:spPr>
        <p:txBody>
          <a:bodyPr/>
          <a:lstStyle/>
          <a:p>
            <a:pPr>
              <a:defRPr/>
            </a:pPr>
            <a:r>
              <a:rPr lang="en-US"/>
              <a:t>Faculty: Profs. Katz &amp; Brewer</a:t>
            </a:r>
          </a:p>
          <a:p>
            <a:pPr>
              <a:defRPr/>
            </a:pPr>
            <a:r>
              <a:rPr lang="en-US"/>
              <a:t>Idea: Use the “cloud” for </a:t>
            </a:r>
            <a:r>
              <a:rPr lang="en-US" i="1"/>
              <a:t>services!</a:t>
            </a:r>
            <a:endParaRPr lang="en-US"/>
          </a:p>
          <a:p>
            <a:pPr lvl="1">
              <a:defRPr/>
            </a:pPr>
            <a:r>
              <a:rPr lang="en-US"/>
              <a:t>First truly </a:t>
            </a:r>
            <a:r>
              <a:rPr lang="en-US" i="1"/>
              <a:t>scalable </a:t>
            </a:r>
            <a:r>
              <a:rPr lang="en-US"/>
              <a:t>search engine (Inktomi)</a:t>
            </a:r>
          </a:p>
          <a:p>
            <a:pPr lvl="1">
              <a:defRPr/>
            </a:pPr>
            <a:r>
              <a:rPr lang="en-US"/>
              <a:t>First mobile Web browser enabled by content transformation (TopGun) </a:t>
            </a:r>
          </a:p>
          <a:p>
            <a:pPr lvl="1">
              <a:defRPr/>
            </a:pPr>
            <a:r>
              <a:rPr lang="en-US" sz="3600" i="1">
                <a:solidFill>
                  <a:srgbClr val="FF0000"/>
                </a:solidFill>
              </a:rPr>
              <a:t>Vision: Anywhere, anytime access to data &amp; services, supported by the “cloud”</a:t>
            </a:r>
          </a:p>
        </p:txBody>
      </p:sp>
      <p:pic>
        <p:nvPicPr>
          <p:cNvPr id="5" name="Picture 1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9538" y="2667000"/>
            <a:ext cx="2608262" cy="4191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220902"/>
            <a:ext cx="2070100" cy="144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Google datacenter built c.2005 would be designed to house approximately _______ computers.</a:t>
            </a:r>
          </a:p>
          <a:p>
            <a:endParaRPr lang="en-US"/>
          </a:p>
          <a:p>
            <a:pPr>
              <a:buNone/>
            </a:pPr>
            <a:r>
              <a:rPr lang="en-US"/>
              <a:t>(a) 1,000</a:t>
            </a:r>
          </a:p>
          <a:p>
            <a:pPr>
              <a:buNone/>
            </a:pPr>
            <a:r>
              <a:rPr lang="en-US"/>
              <a:t>(b) 5,000</a:t>
            </a:r>
          </a:p>
          <a:p>
            <a:pPr>
              <a:buNone/>
            </a:pPr>
            <a:r>
              <a:rPr lang="en-US"/>
              <a:t>(c) 10,000</a:t>
            </a:r>
          </a:p>
          <a:p>
            <a:pPr>
              <a:buNone/>
            </a:pPr>
            <a:r>
              <a:rPr lang="en-US"/>
              <a:t>(d) 50,000</a:t>
            </a:r>
          </a:p>
          <a:p>
            <a:pPr>
              <a:buNone/>
            </a:pPr>
            <a:r>
              <a:rPr lang="en-US"/>
              <a:t>(e) 100,000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657600"/>
            <a:ext cx="5151864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581400"/>
            <a:ext cx="38862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Slide Number Placeholder 5"/>
          <p:cNvSpPr txBox="1">
            <a:spLocks noGrp="1"/>
          </p:cNvSpPr>
          <p:nvPr/>
        </p:nvSpPr>
        <p:spPr bwMode="auto">
          <a:xfrm>
            <a:off x="6553200" y="6169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CA61848E-3E15-ED41-9853-1B924B3C17D1}" type="slidenum">
              <a:rPr lang="en-US" sz="1400"/>
              <a:pPr algn="r"/>
              <a:t>13</a:t>
            </a:fld>
            <a:endParaRPr lang="en-US" sz="140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Datacenter is new “server”</a:t>
            </a:r>
            <a:br>
              <a:rPr lang="en-US">
                <a:ea typeface="ＭＳ Ｐゴシック" charset="-128"/>
                <a:cs typeface="ＭＳ Ｐゴシック" charset="-128"/>
              </a:rPr>
            </a:b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8610600" cy="3429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i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“Program”</a:t>
            </a:r>
            <a:r>
              <a:rPr lang="en-US" sz="2800">
                <a:ea typeface="ＭＳ Ｐゴシック" charset="-128"/>
                <a:cs typeface="ＭＳ Ｐゴシック" charset="-128"/>
              </a:rPr>
              <a:t> =&gt; Web search, email, map/GIS, …</a:t>
            </a:r>
          </a:p>
          <a:p>
            <a:pPr>
              <a:lnSpc>
                <a:spcPct val="90000"/>
              </a:lnSpc>
            </a:pPr>
            <a:r>
              <a:rPr lang="en-US" sz="2800" i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“Computer”</a:t>
            </a:r>
            <a:r>
              <a:rPr lang="en-US" sz="2800">
                <a:ea typeface="ＭＳ Ｐゴシック" charset="-128"/>
                <a:cs typeface="ＭＳ Ｐゴシック" charset="-128"/>
              </a:rPr>
              <a:t> =&gt; 1000’s computers, storage, network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Warehouse-sized</a:t>
            </a:r>
            <a:r>
              <a:rPr lang="en-US" sz="2800">
                <a:ea typeface="ＭＳ Ｐゴシック" charset="-128"/>
                <a:cs typeface="ＭＳ Ｐゴシック" charset="-128"/>
              </a:rPr>
              <a:t> facilities and workloads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76200" y="632460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photos: Sun Microsystems, CNET, &amp; datacenterknowledge.com</a:t>
            </a:r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0"/>
            <a:ext cx="29733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909" t="23842" r="2000"/>
          <a:stretch>
            <a:fillRect/>
          </a:stretch>
        </p:blipFill>
        <p:spPr>
          <a:xfrm>
            <a:off x="2057400" y="4800600"/>
            <a:ext cx="2743200" cy="1435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RAD Lab 5-year Mission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82000" cy="47545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i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Enable </a:t>
            </a:r>
            <a:r>
              <a:rPr lang="en-US" sz="2800" b="1" i="1" u="sng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 entrepreneur</a:t>
            </a:r>
            <a:r>
              <a:rPr lang="en-US" sz="2800" i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to prototype a great Web app over 3-day weekend, then deploy </a:t>
            </a:r>
            <a:r>
              <a:rPr lang="en-US" sz="2800" b="1" i="1" u="sng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at scale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ea typeface="ＭＳ Ｐゴシック" charset="-128"/>
                <a:cs typeface="ＭＳ Ｐゴシック" charset="-128"/>
              </a:rPr>
              <a:t>Key enabling technology: </a:t>
            </a:r>
            <a:r>
              <a:rPr lang="en-US" i="1">
                <a:ea typeface="ＭＳ Ｐゴシック" charset="-128"/>
                <a:cs typeface="ＭＳ Ｐゴシック" charset="-128"/>
              </a:rPr>
              <a:t>Statistical machine learning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ea typeface="ＭＳ Ｐゴシック" charset="-128"/>
                <a:cs typeface="ＭＳ Ｐゴシック" charset="-128"/>
              </a:rPr>
              <a:t>Highly interdisciplinary faculty &amp; students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7 faculty across CS, from theory to systems 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2 postdocs, ~30 PhD students, ~12 undergrads </a:t>
            </a:r>
            <a:endParaRPr lang="en-US" sz="320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600575"/>
            <a:ext cx="1676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524375"/>
            <a:ext cx="190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5"/>
          <a:srcRect t="36333" b="35408"/>
          <a:stretch>
            <a:fillRect/>
          </a:stretch>
        </p:blipFill>
        <p:spPr bwMode="auto">
          <a:xfrm>
            <a:off x="3208338" y="4616450"/>
            <a:ext cx="27066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77000" y="6245225"/>
            <a:ext cx="2133600" cy="476250"/>
          </a:xfrm>
          <a:noFill/>
        </p:spPr>
        <p:txBody>
          <a:bodyPr/>
          <a:lstStyle/>
          <a:p>
            <a:fld id="{2A626317-CEEB-384A-B5EE-C1A2BFDAD028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36872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0" y="5334000"/>
            <a:ext cx="952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" y="5357813"/>
            <a:ext cx="14636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5461770"/>
            <a:ext cx="1311275" cy="44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6725" y="5975350"/>
            <a:ext cx="12604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13200" y="5989638"/>
            <a:ext cx="1016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37125" y="5975350"/>
            <a:ext cx="14636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5867400"/>
            <a:ext cx="11239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95500" y="5562600"/>
            <a:ext cx="10572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fujitsu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3900" y="5337175"/>
            <a:ext cx="1231900" cy="615950"/>
          </a:xfrm>
          <a:prstGeom prst="rect">
            <a:avLst/>
          </a:prstGeom>
        </p:spPr>
      </p:pic>
      <p:pic>
        <p:nvPicPr>
          <p:cNvPr id="17" name="Picture 16" descr="25.08.08-ebay-logo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3487" y="5410200"/>
            <a:ext cx="1266713" cy="685800"/>
          </a:xfrm>
          <a:prstGeom prst="rect">
            <a:avLst/>
          </a:prstGeom>
        </p:spPr>
      </p:pic>
      <p:pic>
        <p:nvPicPr>
          <p:cNvPr id="18" name="Picture 17" descr="yahoo-logo_0.jpe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7000" y="6085840"/>
            <a:ext cx="1752600" cy="467360"/>
          </a:xfrm>
          <a:prstGeom prst="rect">
            <a:avLst/>
          </a:prstGeom>
        </p:spPr>
      </p:pic>
      <p:pic>
        <p:nvPicPr>
          <p:cNvPr id="19" name="Picture 18" descr="Intel_logo.jpg"/>
          <p:cNvPicPr>
            <a:picLocks noChangeAspect="1"/>
          </p:cNvPicPr>
          <p:nvPr/>
        </p:nvPicPr>
        <p:blipFill>
          <a:blip r:embed="rId17"/>
          <a:srcRect t="10131"/>
          <a:stretch>
            <a:fillRect/>
          </a:stretch>
        </p:blipFill>
        <p:spPr>
          <a:xfrm>
            <a:off x="762000" y="5943600"/>
            <a:ext cx="13716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2007: Public Cloud Computing Arrives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Amazon Elastic Compute Cloud (EC2)</a:t>
            </a:r>
          </a:p>
          <a:p>
            <a:r>
              <a:rPr lang="en-US">
                <a:ea typeface="华文细黑" charset="-122"/>
                <a:cs typeface="华文细黑" charset="-122"/>
              </a:rPr>
              <a:t>“Compute unit” </a:t>
            </a:r>
            <a:r>
              <a:rPr lang="en-US">
                <a:ea typeface="ＭＳ Ｐゴシック" charset="-128"/>
                <a:cs typeface="ＭＳ Ｐゴシック" charset="-128"/>
              </a:rPr>
              <a:t>rental: $0.02-0.68/hr.</a:t>
            </a:r>
          </a:p>
          <a:p>
            <a:pPr lvl="1"/>
            <a:r>
              <a:rPr lang="en-US"/>
              <a:t>1 CU ≈ ~1 GHz x86 </a:t>
            </a:r>
            <a:r>
              <a:rPr lang="en-US" i="1"/>
              <a:t>core</a:t>
            </a:r>
          </a:p>
          <a:p>
            <a:pPr lvl="1"/>
            <a:r>
              <a:rPr lang="en-US"/>
              <a:t> Virtual machine technology used to “slice up”</a:t>
            </a:r>
            <a:endParaRPr lang="en-US" sz="3200">
              <a:ea typeface="ＭＳ Ｐゴシック" charset="-128"/>
              <a:cs typeface="ＭＳ Ｐゴシック" charset="-128"/>
            </a:endParaRPr>
          </a:p>
          <a:p>
            <a:r>
              <a:rPr lang="en-US">
                <a:ea typeface="ＭＳ Ｐゴシック" charset="-128"/>
                <a:cs typeface="ＭＳ Ｐゴシック" charset="-128"/>
              </a:rPr>
              <a:t>No up-front cost, no contract, no minimum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Billing rounded to nearest hour</a:t>
            </a:r>
          </a:p>
          <a:p>
            <a:pPr lvl="1"/>
            <a:r>
              <a:rPr lang="en-US">
                <a:ea typeface="ＭＳ Ｐゴシック" charset="-128"/>
                <a:cs typeface="ＭＳ Ｐゴシック" charset="-128"/>
              </a:rPr>
              <a:t>pay-as-you-go storage also available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“Computing as utility”—MULTICS, c.1969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See  </a:t>
            </a:r>
            <a:r>
              <a:rPr lang="en-US" b="1" i="1" u="sng" smtClean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abovetheclouds.cs.berkeley.edu</a:t>
            </a:r>
          </a:p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7848600" y="6245225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DD239C6C-8FFC-8245-862B-A38DF71A9AEE}" type="slidenum">
              <a:rPr lang="en-US" sz="1400"/>
              <a:pPr algn="r"/>
              <a:t>15</a:t>
            </a:fld>
            <a:endParaRPr lang="en-US" sz="1400"/>
          </a:p>
        </p:txBody>
      </p:sp>
      <p:sp>
        <p:nvSpPr>
          <p:cNvPr id="235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9E649A-7A75-8745-8A9F-D3355A14DAD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Why Now (not then)?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The Web “</a:t>
            </a:r>
            <a:r>
              <a:rPr lang="en-US" sz="280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Space Race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”: Build-out of extremely large datacenters (10,000’s of </a:t>
            </a:r>
            <a:r>
              <a:rPr lang="en-US" sz="2800" b="1" i="1" smtClean="0">
                <a:ea typeface="ＭＳ Ｐゴシック" charset="-128"/>
                <a:cs typeface="ＭＳ Ｐゴシック" charset="-128"/>
              </a:rPr>
              <a:t>commodity 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PCs)</a:t>
            </a:r>
          </a:p>
          <a:p>
            <a:r>
              <a:rPr lang="en-US" sz="2800" smtClean="0"/>
              <a:t>Driven by growth in demand (more users)</a:t>
            </a:r>
          </a:p>
          <a:p>
            <a:pPr lvl="1"/>
            <a:r>
              <a:rPr lang="en-US" sz="2400" smtClean="0"/>
              <a:t>Discovered </a:t>
            </a:r>
            <a:r>
              <a:rPr lang="en-US" sz="2400" smtClean="0">
                <a:solidFill>
                  <a:srgbClr val="0000FF"/>
                </a:solidFill>
              </a:rPr>
              <a:t>economy of scale: 5-7x </a:t>
            </a:r>
            <a:r>
              <a:rPr lang="en-US" sz="2400" smtClean="0"/>
              <a:t>cheaper than provisioning a medium-sized (100’s machines) facility</a:t>
            </a:r>
          </a:p>
          <a:p>
            <a:pPr lvl="1"/>
            <a:r>
              <a:rPr lang="en-US" sz="2400" smtClean="0"/>
              <a:t>Infrastructure software: e.g., Google File System</a:t>
            </a:r>
          </a:p>
          <a:p>
            <a:pPr lvl="1"/>
            <a:r>
              <a:rPr lang="en-US" sz="2400" smtClean="0"/>
              <a:t>Operational expertise</a:t>
            </a:r>
          </a:p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More pervasive broadband Internet</a:t>
            </a:r>
          </a:p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Dominance of Intel x86 architecture in servers</a:t>
            </a:r>
          </a:p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Free &amp; open source software availability</a:t>
            </a:r>
          </a:p>
          <a:p>
            <a:r>
              <a:rPr lang="en-US" sz="2800" i="1" smtClean="0">
                <a:ea typeface="ＭＳ Ｐゴシック" charset="-128"/>
                <a:cs typeface="ＭＳ Ｐゴシック" charset="-128"/>
              </a:rPr>
              <a:t>What’s new: </a:t>
            </a:r>
            <a:r>
              <a:rPr lang="en-US" sz="2800" i="1" u="sng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risk transfer</a:t>
            </a:r>
            <a:r>
              <a:rPr lang="en-US" sz="2800" i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i="1" smtClean="0">
                <a:ea typeface="ＭＳ Ｐゴシック" charset="-128"/>
                <a:cs typeface="ＭＳ Ｐゴシック" charset="-128"/>
              </a:rPr>
              <a:t>&amp; </a:t>
            </a:r>
            <a:r>
              <a:rPr lang="en-US" sz="2800" i="1" u="sng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cost associativity</a:t>
            </a:r>
            <a:endParaRPr lang="en-US" sz="2400" i="1" smtClean="0">
              <a:solidFill>
                <a:srgbClr val="FF0000"/>
              </a:solidFill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FA2CBF-8F3F-5746-A75E-E149F5B536AB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143000" y="3429000"/>
            <a:ext cx="6654800" cy="2971800"/>
            <a:chOff x="1142999" y="3581400"/>
            <a:chExt cx="6654755" cy="2971800"/>
          </a:xfrm>
        </p:grpSpPr>
        <p:sp>
          <p:nvSpPr>
            <p:cNvPr id="35" name="Rectangle 34"/>
            <p:cNvSpPr/>
            <p:nvPr/>
          </p:nvSpPr>
          <p:spPr>
            <a:xfrm>
              <a:off x="5181572" y="4460875"/>
              <a:ext cx="2613007" cy="2174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181572" y="3581400"/>
              <a:ext cx="2616182" cy="908050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solidFill>
              <a:srgbClr val="D9D9D9"/>
            </a:solidFill>
            <a:ln w="19050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42999" y="3581400"/>
              <a:ext cx="2613007" cy="10969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01" name="TextBox 35"/>
            <p:cNvSpPr txBox="1">
              <a:spLocks noChangeArrowheads="1"/>
            </p:cNvSpPr>
            <p:nvPr/>
          </p:nvSpPr>
          <p:spPr bwMode="auto">
            <a:xfrm>
              <a:off x="3617774" y="6029980"/>
              <a:ext cx="309862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/>
                <a:t>Unused resources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70211" y="6105525"/>
              <a:ext cx="533396" cy="381000"/>
            </a:xfrm>
            <a:prstGeom prst="rect">
              <a:avLst/>
            </a:prstGeom>
            <a:solidFill>
              <a:srgbClr val="D9D9D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2700000">
                <a:schemeClr val="accent6">
                  <a:lumMod val="50000"/>
                  <a:alpha val="4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Cloud Economics 101</a:t>
            </a:r>
          </a:p>
        </p:txBody>
      </p:sp>
      <p:sp>
        <p:nvSpPr>
          <p:cNvPr id="28676" name="Content Placeholder 2"/>
          <p:cNvSpPr txBox="1">
            <a:spLocks/>
          </p:cNvSpPr>
          <p:nvPr/>
        </p:nvSpPr>
        <p:spPr bwMode="auto">
          <a:xfrm>
            <a:off x="457200" y="13716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>
                <a:latin typeface="Helvetica" charset="0"/>
              </a:rPr>
              <a:t>Provisioning for peaks: wasteful, but necessary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833438" y="5029200"/>
            <a:ext cx="32813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“Statically provisioned”</a:t>
            </a:r>
            <a:br>
              <a:rPr lang="en-US"/>
            </a:br>
            <a:r>
              <a:rPr lang="en-US"/>
              <a:t> data center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5105400" y="5105400"/>
            <a:ext cx="28813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“</a:t>
            </a:r>
            <a:r>
              <a:rPr lang="en-US">
                <a:solidFill>
                  <a:srgbClr val="0000FF"/>
                </a:solidFill>
              </a:rPr>
              <a:t>Virtual</a:t>
            </a:r>
            <a:r>
              <a:rPr lang="en-US"/>
              <a:t>” data center </a:t>
            </a:r>
            <a:br>
              <a:rPr lang="en-US"/>
            </a:br>
            <a:r>
              <a:rPr lang="en-US"/>
              <a:t>in the cloud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19138" y="2668588"/>
            <a:ext cx="3700462" cy="2436812"/>
            <a:chOff x="719863" y="3048794"/>
            <a:chExt cx="3775937" cy="2455971"/>
          </a:xfrm>
        </p:grpSpPr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76273" y="4115172"/>
              <a:ext cx="2134375" cy="162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142651" y="5181569"/>
              <a:ext cx="3124747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1142651" y="3962383"/>
              <a:ext cx="2667941" cy="990389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93" name="TextBox 17"/>
            <p:cNvSpPr txBox="1">
              <a:spLocks noChangeArrowheads="1"/>
            </p:cNvSpPr>
            <p:nvPr/>
          </p:nvSpPr>
          <p:spPr bwMode="auto">
            <a:xfrm>
              <a:off x="3535212" y="4232780"/>
              <a:ext cx="96058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262673"/>
                  </a:solidFill>
                </a:rPr>
                <a:t>Demand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42651" y="3815185"/>
              <a:ext cx="2744075" cy="160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8695" name="TextBox 19"/>
            <p:cNvSpPr txBox="1">
              <a:spLocks noChangeArrowheads="1"/>
            </p:cNvSpPr>
            <p:nvPr/>
          </p:nvSpPr>
          <p:spPr bwMode="auto">
            <a:xfrm>
              <a:off x="3512839" y="3477181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Capacity</a:t>
              </a:r>
            </a:p>
          </p:txBody>
        </p:sp>
        <p:sp>
          <p:nvSpPr>
            <p:cNvPr id="28696" name="TextBox 22"/>
            <p:cNvSpPr txBox="1">
              <a:spLocks noChangeArrowheads="1"/>
            </p:cNvSpPr>
            <p:nvPr/>
          </p:nvSpPr>
          <p:spPr bwMode="auto">
            <a:xfrm>
              <a:off x="2443015" y="5181600"/>
              <a:ext cx="604985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9863" y="3658394"/>
              <a:ext cx="423973" cy="922793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Machines</a:t>
              </a: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873625" y="2667000"/>
            <a:ext cx="3813175" cy="2438400"/>
            <a:chOff x="4876284" y="3048001"/>
            <a:chExt cx="3886716" cy="2455970"/>
          </a:xfrm>
        </p:grpSpPr>
        <p:cxnSp>
          <p:nvCxnSpPr>
            <p:cNvPr id="26" name="Straight Arrow Connector 25"/>
            <p:cNvCxnSpPr/>
            <p:nvPr/>
          </p:nvCxnSpPr>
          <p:spPr>
            <a:xfrm rot="16200000" flipV="1">
              <a:off x="4118852" y="4111257"/>
              <a:ext cx="2132984" cy="647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188581" y="5179387"/>
              <a:ext cx="3124583" cy="159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5188581" y="3960996"/>
              <a:ext cx="2668274" cy="991342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85" name="TextBox 28"/>
            <p:cNvSpPr txBox="1">
              <a:spLocks noChangeArrowheads="1"/>
            </p:cNvSpPr>
            <p:nvPr/>
          </p:nvSpPr>
          <p:spPr bwMode="auto">
            <a:xfrm>
              <a:off x="7803457" y="4766861"/>
              <a:ext cx="959543" cy="33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262673"/>
                  </a:solidFill>
                </a:rPr>
                <a:t>Demand</a:t>
              </a:r>
            </a:p>
          </p:txBody>
        </p:sp>
        <p:sp>
          <p:nvSpPr>
            <p:cNvPr id="28686" name="TextBox 30"/>
            <p:cNvSpPr txBox="1">
              <a:spLocks noChangeArrowheads="1"/>
            </p:cNvSpPr>
            <p:nvPr/>
          </p:nvSpPr>
          <p:spPr bwMode="auto">
            <a:xfrm>
              <a:off x="7753147" y="4191000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Capacity</a:t>
              </a:r>
            </a:p>
          </p:txBody>
        </p:sp>
        <p:sp>
          <p:nvSpPr>
            <p:cNvPr id="28687" name="TextBox 31"/>
            <p:cNvSpPr txBox="1">
              <a:spLocks noChangeArrowheads="1"/>
            </p:cNvSpPr>
            <p:nvPr/>
          </p:nvSpPr>
          <p:spPr bwMode="auto">
            <a:xfrm>
              <a:off x="6489254" y="5180806"/>
              <a:ext cx="604985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5400000">
              <a:off x="4630077" y="3678690"/>
              <a:ext cx="650988" cy="158574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rgbClr val="0000FF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$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182109" y="3810695"/>
              <a:ext cx="2666656" cy="912994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681" name="Slide Number Placeholder 3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6F6CA3-D531-FA42-B320-0CA5206CCB8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Risk Transfer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z="3600" smtClean="0">
                <a:ea typeface="ＭＳ Ｐゴシック" charset="-128"/>
                <a:cs typeface="ＭＳ Ｐゴシック" charset="-128"/>
              </a:rPr>
              <a:t>(or: who remembers Friendster?)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457200" y="11430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</a:pPr>
            <a:endParaRPr lang="en-US" sz="3200">
              <a:latin typeface="Helvetica" charset="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5930900" y="3714750"/>
            <a:ext cx="1666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Lost revenue</a:t>
            </a:r>
          </a:p>
        </p:txBody>
      </p:sp>
      <p:sp>
        <p:nvSpPr>
          <p:cNvPr id="33797" name="TextBox 24"/>
          <p:cNvSpPr txBox="1">
            <a:spLocks noChangeArrowheads="1"/>
          </p:cNvSpPr>
          <p:nvPr/>
        </p:nvSpPr>
        <p:spPr bwMode="auto">
          <a:xfrm>
            <a:off x="6076950" y="6076950"/>
            <a:ext cx="1368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Lost users</a:t>
            </a:r>
          </a:p>
        </p:txBody>
      </p:sp>
      <p:sp>
        <p:nvSpPr>
          <p:cNvPr id="84" name="Up Arrow 83"/>
          <p:cNvSpPr/>
          <p:nvPr/>
        </p:nvSpPr>
        <p:spPr>
          <a:xfrm rot="3513410">
            <a:off x="4187032" y="2610644"/>
            <a:ext cx="762000" cy="954087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" name="Up Arrow 85"/>
          <p:cNvSpPr/>
          <p:nvPr/>
        </p:nvSpPr>
        <p:spPr>
          <a:xfrm rot="6949103">
            <a:off x="4179094" y="3731419"/>
            <a:ext cx="762000" cy="954088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930775" y="4114800"/>
            <a:ext cx="4060825" cy="1908175"/>
            <a:chOff x="1143000" y="2362201"/>
            <a:chExt cx="6162311" cy="2895599"/>
          </a:xfrm>
        </p:grpSpPr>
        <p:sp>
          <p:nvSpPr>
            <p:cNvPr id="47" name="Freeform 46"/>
            <p:cNvSpPr/>
            <p:nvPr/>
          </p:nvSpPr>
          <p:spPr>
            <a:xfrm>
              <a:off x="1663352" y="2909041"/>
              <a:ext cx="4581984" cy="1370711"/>
            </a:xfrm>
            <a:custGeom>
              <a:avLst/>
              <a:gdLst>
                <a:gd name="connsiteX0" fmla="*/ 0 w 4800600"/>
                <a:gd name="connsiteY0" fmla="*/ 1746955 h 1761066"/>
                <a:gd name="connsiteX1" fmla="*/ 7027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2477"/>
                <a:gd name="connsiteX1" fmla="*/ 778934 w 4800600"/>
                <a:gd name="connsiteY1" fmla="*/ 104422 h 1762477"/>
                <a:gd name="connsiteX2" fmla="*/ 1608667 w 4800600"/>
                <a:gd name="connsiteY2" fmla="*/ 1738488 h 1762477"/>
                <a:gd name="connsiteX3" fmla="*/ 2404940 w 4800600"/>
                <a:gd name="connsiteY3" fmla="*/ 95954 h 1762477"/>
                <a:gd name="connsiteX4" fmla="*/ 3200400 w 4800600"/>
                <a:gd name="connsiteY4" fmla="*/ 1746955 h 1762477"/>
                <a:gd name="connsiteX5" fmla="*/ 4030134 w 4800600"/>
                <a:gd name="connsiteY5" fmla="*/ 2822 h 1762477"/>
                <a:gd name="connsiteX6" fmla="*/ 4800600 w 4800600"/>
                <a:gd name="connsiteY6" fmla="*/ 1730022 h 1762477"/>
                <a:gd name="connsiteX0" fmla="*/ 0 w 4800600"/>
                <a:gd name="connsiteY0" fmla="*/ 1670755 h 1673577"/>
                <a:gd name="connsiteX1" fmla="*/ 778934 w 4800600"/>
                <a:gd name="connsiteY1" fmla="*/ 28222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78934 w 4800600"/>
                <a:gd name="connsiteY1" fmla="*/ 28222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78934 w 4800600"/>
                <a:gd name="connsiteY1" fmla="*/ 48926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13813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13813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39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39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387192 w 4800600"/>
                <a:gd name="connsiteY3" fmla="*/ 9401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413813 w 4800600"/>
                <a:gd name="connsiteY3" fmla="*/ 9400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413813 w 4800600"/>
                <a:gd name="connsiteY3" fmla="*/ 9400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1671851">
                  <a:moveTo>
                    <a:pt x="0" y="1670755"/>
                  </a:moveTo>
                  <a:cubicBezTo>
                    <a:pt x="410902" y="1340416"/>
                    <a:pt x="528570" y="8928"/>
                    <a:pt x="796681" y="7517"/>
                  </a:cubicBezTo>
                  <a:cubicBezTo>
                    <a:pt x="1064792" y="6106"/>
                    <a:pt x="1339145" y="1661974"/>
                    <a:pt x="1608667" y="1662288"/>
                  </a:cubicBezTo>
                  <a:cubicBezTo>
                    <a:pt x="1878189" y="1662602"/>
                    <a:pt x="2148524" y="7989"/>
                    <a:pt x="2413813" y="9400"/>
                  </a:cubicBezTo>
                  <a:cubicBezTo>
                    <a:pt x="2679102" y="10811"/>
                    <a:pt x="2931013" y="1671851"/>
                    <a:pt x="3200400" y="1670755"/>
                  </a:cubicBezTo>
                  <a:cubicBezTo>
                    <a:pt x="3469787" y="1669659"/>
                    <a:pt x="3763434" y="5644"/>
                    <a:pt x="4030134" y="2822"/>
                  </a:cubicBezTo>
                  <a:cubicBezTo>
                    <a:pt x="4296834" y="0"/>
                    <a:pt x="4501610" y="1417669"/>
                    <a:pt x="4800600" y="1653822"/>
                  </a:cubicBezTo>
                </a:path>
              </a:pathLst>
            </a:custGeom>
            <a:solidFill>
              <a:srgbClr val="FFFFFF"/>
            </a:solidFill>
            <a:ln w="127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>
              <a:off x="1627217" y="4568831"/>
              <a:ext cx="4801206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 bwMode="auto">
            <a:xfrm>
              <a:off x="1143000" y="2909751"/>
              <a:ext cx="473663" cy="120504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rot="5400000" flipH="1" flipV="1">
              <a:off x="521492" y="3465516"/>
              <a:ext cx="2209039" cy="241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37" name="TextBox 22"/>
            <p:cNvSpPr txBox="1">
              <a:spLocks noChangeArrowheads="1"/>
            </p:cNvSpPr>
            <p:nvPr/>
          </p:nvSpPr>
          <p:spPr bwMode="auto">
            <a:xfrm>
              <a:off x="6360153" y="4038601"/>
              <a:ext cx="91174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Demand</a:t>
              </a:r>
            </a:p>
          </p:txBody>
        </p:sp>
        <p:sp>
          <p:nvSpPr>
            <p:cNvPr id="33838" name="TextBox 22"/>
            <p:cNvSpPr txBox="1">
              <a:spLocks noChangeArrowheads="1"/>
            </p:cNvSpPr>
            <p:nvPr/>
          </p:nvSpPr>
          <p:spPr bwMode="auto">
            <a:xfrm>
              <a:off x="6364028" y="3258235"/>
              <a:ext cx="94128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0000"/>
                  </a:solidFill>
                </a:rPr>
                <a:t>Capacity</a:t>
              </a:r>
            </a:p>
          </p:txBody>
        </p:sp>
        <p:pic>
          <p:nvPicPr>
            <p:cNvPr id="33839" name="Picture 52" descr="temp-1.png"/>
            <p:cNvPicPr>
              <a:picLocks noChangeAspect="1"/>
            </p:cNvPicPr>
            <p:nvPr/>
          </p:nvPicPr>
          <p:blipFill>
            <a:blip r:embed="rId2"/>
            <a:srcRect b="61111"/>
            <a:stretch>
              <a:fillRect/>
            </a:stretch>
          </p:blipFill>
          <p:spPr bwMode="auto">
            <a:xfrm>
              <a:off x="1647824" y="2895601"/>
              <a:ext cx="4600576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53" descr="temp-4.png"/>
            <p:cNvPicPr>
              <a:picLocks noChangeAspect="1"/>
            </p:cNvPicPr>
            <p:nvPr/>
          </p:nvPicPr>
          <p:blipFill>
            <a:blip r:embed="rId3"/>
            <a:srcRect t="38773"/>
            <a:stretch>
              <a:fillRect/>
            </a:stretch>
          </p:blipFill>
          <p:spPr bwMode="auto">
            <a:xfrm>
              <a:off x="1635124" y="3440112"/>
              <a:ext cx="4600576" cy="83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1627217" y="3426972"/>
              <a:ext cx="4601256" cy="241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42" name="TextBox 22"/>
            <p:cNvSpPr txBox="1">
              <a:spLocks noChangeArrowheads="1"/>
            </p:cNvSpPr>
            <p:nvPr/>
          </p:nvSpPr>
          <p:spPr bwMode="auto">
            <a:xfrm>
              <a:off x="3352800" y="4934635"/>
              <a:ext cx="119286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 (days)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5400000" flipH="1" flipV="1">
              <a:off x="3138887" y="4610987"/>
              <a:ext cx="91541" cy="722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 bwMode="auto">
            <a:xfrm rot="5400000" flipH="1" flipV="1">
              <a:off x="4657782" y="4609784"/>
              <a:ext cx="81905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 bwMode="auto">
            <a:xfrm rot="5400000" flipH="1" flipV="1">
              <a:off x="6185110" y="4609784"/>
              <a:ext cx="74679" cy="241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46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33847" name="TextBox 60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33848" name="TextBox 22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4914900" y="1828800"/>
            <a:ext cx="4076700" cy="1905000"/>
            <a:chOff x="1143000" y="2362201"/>
            <a:chExt cx="6196562" cy="2895599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628012" y="4567682"/>
              <a:ext cx="4799439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 bwMode="auto">
            <a:xfrm>
              <a:off x="1143000" y="2909751"/>
              <a:ext cx="473663" cy="120504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 flipH="1" flipV="1">
              <a:off x="521652" y="3466148"/>
              <a:ext cx="2210307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33821" name="Picture 71" descr="temp-3.png"/>
            <p:cNvPicPr>
              <a:picLocks noChangeAspect="1"/>
            </p:cNvPicPr>
            <p:nvPr/>
          </p:nvPicPr>
          <p:blipFill>
            <a:blip r:embed="rId4"/>
            <a:srcRect t="38773"/>
            <a:stretch>
              <a:fillRect/>
            </a:stretch>
          </p:blipFill>
          <p:spPr bwMode="auto">
            <a:xfrm>
              <a:off x="1625600" y="3429000"/>
              <a:ext cx="4600575" cy="83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22" name="TextBox 22"/>
            <p:cNvSpPr txBox="1">
              <a:spLocks noChangeArrowheads="1"/>
            </p:cNvSpPr>
            <p:nvPr/>
          </p:nvSpPr>
          <p:spPr bwMode="auto">
            <a:xfrm>
              <a:off x="6394404" y="4038599"/>
              <a:ext cx="911747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Demand</a:t>
              </a:r>
            </a:p>
          </p:txBody>
        </p:sp>
        <p:sp>
          <p:nvSpPr>
            <p:cNvPr id="33823" name="TextBox 22"/>
            <p:cNvSpPr txBox="1">
              <a:spLocks noChangeArrowheads="1"/>
            </p:cNvSpPr>
            <p:nvPr/>
          </p:nvSpPr>
          <p:spPr bwMode="auto">
            <a:xfrm>
              <a:off x="6398280" y="3258235"/>
              <a:ext cx="941282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0000"/>
                  </a:solidFill>
                </a:rPr>
                <a:t>Capacity</a:t>
              </a:r>
            </a:p>
          </p:txBody>
        </p:sp>
        <p:pic>
          <p:nvPicPr>
            <p:cNvPr id="33824" name="Picture 80" descr="temp-2.png"/>
            <p:cNvPicPr>
              <a:picLocks noChangeAspect="1"/>
            </p:cNvPicPr>
            <p:nvPr/>
          </p:nvPicPr>
          <p:blipFill>
            <a:blip r:embed="rId5"/>
            <a:srcRect b="61227"/>
            <a:stretch>
              <a:fillRect/>
            </a:stretch>
          </p:blipFill>
          <p:spPr bwMode="auto">
            <a:xfrm>
              <a:off x="1616663" y="2895600"/>
              <a:ext cx="4600575" cy="53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 bwMode="auto">
            <a:xfrm>
              <a:off x="1628012" y="3426334"/>
              <a:ext cx="4599162" cy="2412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26" name="TextBox 22"/>
            <p:cNvSpPr txBox="1">
              <a:spLocks noChangeArrowheads="1"/>
            </p:cNvSpPr>
            <p:nvPr/>
          </p:nvSpPr>
          <p:spPr bwMode="auto">
            <a:xfrm>
              <a:off x="3352800" y="4934635"/>
              <a:ext cx="119286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 (days)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 bwMode="auto">
            <a:xfrm rot="5400000" flipH="1" flipV="1">
              <a:off x="3137338" y="4612323"/>
              <a:ext cx="94108" cy="482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 bwMode="auto">
            <a:xfrm rot="5400000" flipH="1" flipV="1">
              <a:off x="4657522" y="4607497"/>
              <a:ext cx="82042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 bwMode="auto">
            <a:xfrm rot="5400000" flipH="1" flipV="1">
              <a:off x="6184947" y="4609909"/>
              <a:ext cx="77216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30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33831" name="TextBox 22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33832" name="TextBox 95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-76200" y="2743200"/>
            <a:ext cx="4038600" cy="1905000"/>
            <a:chOff x="1143000" y="2362201"/>
            <a:chExt cx="6138669" cy="2895599"/>
          </a:xfrm>
        </p:grpSpPr>
        <p:cxnSp>
          <p:nvCxnSpPr>
            <p:cNvPr id="102" name="Straight Arrow Connector 101"/>
            <p:cNvCxnSpPr/>
            <p:nvPr/>
          </p:nvCxnSpPr>
          <p:spPr bwMode="auto">
            <a:xfrm>
              <a:off x="1628014" y="4567682"/>
              <a:ext cx="4799454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 bwMode="auto">
            <a:xfrm>
              <a:off x="1143000" y="2909751"/>
              <a:ext cx="473663" cy="120504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104" name="Straight Arrow Connector 103"/>
            <p:cNvCxnSpPr/>
            <p:nvPr/>
          </p:nvCxnSpPr>
          <p:spPr bwMode="auto">
            <a:xfrm rot="5400000" flipH="1" flipV="1">
              <a:off x="521653" y="3466148"/>
              <a:ext cx="2210307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33807" name="Picture 104" descr="temp-3.png"/>
            <p:cNvPicPr>
              <a:picLocks noChangeAspect="1"/>
            </p:cNvPicPr>
            <p:nvPr/>
          </p:nvPicPr>
          <p:blipFill>
            <a:blip r:embed="rId4"/>
            <a:srcRect t="-5228"/>
            <a:stretch>
              <a:fillRect/>
            </a:stretch>
          </p:blipFill>
          <p:spPr bwMode="auto">
            <a:xfrm>
              <a:off x="1625600" y="2825497"/>
              <a:ext cx="4600576" cy="1443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8" name="TextBox 22"/>
            <p:cNvSpPr txBox="1">
              <a:spLocks noChangeArrowheads="1"/>
            </p:cNvSpPr>
            <p:nvPr/>
          </p:nvSpPr>
          <p:spPr bwMode="auto">
            <a:xfrm>
              <a:off x="6369922" y="4038599"/>
              <a:ext cx="911747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Demand</a:t>
              </a:r>
            </a:p>
          </p:txBody>
        </p:sp>
        <p:sp>
          <p:nvSpPr>
            <p:cNvPr id="33809" name="TextBox 22"/>
            <p:cNvSpPr txBox="1">
              <a:spLocks noChangeArrowheads="1"/>
            </p:cNvSpPr>
            <p:nvPr/>
          </p:nvSpPr>
          <p:spPr bwMode="auto">
            <a:xfrm>
              <a:off x="6340387" y="3288793"/>
              <a:ext cx="941282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0000"/>
                  </a:solidFill>
                </a:rPr>
                <a:t>Capacity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 bwMode="auto">
            <a:xfrm>
              <a:off x="1628014" y="3426334"/>
              <a:ext cx="4599176" cy="2412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11" name="TextBox 22"/>
            <p:cNvSpPr txBox="1">
              <a:spLocks noChangeArrowheads="1"/>
            </p:cNvSpPr>
            <p:nvPr/>
          </p:nvSpPr>
          <p:spPr bwMode="auto">
            <a:xfrm>
              <a:off x="3352800" y="4934635"/>
              <a:ext cx="119286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 (days)</a:t>
              </a:r>
            </a:p>
          </p:txBody>
        </p:sp>
        <p:cxnSp>
          <p:nvCxnSpPr>
            <p:cNvPr id="115" name="Straight Arrow Connector 114"/>
            <p:cNvCxnSpPr/>
            <p:nvPr/>
          </p:nvCxnSpPr>
          <p:spPr bwMode="auto">
            <a:xfrm rot="5400000" flipH="1" flipV="1">
              <a:off x="3137344" y="4612323"/>
              <a:ext cx="94108" cy="482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 bwMode="auto">
            <a:xfrm rot="5400000" flipH="1" flipV="1">
              <a:off x="4657533" y="4607497"/>
              <a:ext cx="82042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 bwMode="auto">
            <a:xfrm rot="5400000" flipH="1" flipV="1">
              <a:off x="6184962" y="4609909"/>
              <a:ext cx="77216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15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33816" name="TextBox 22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33817" name="TextBox 120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sp>
        <p:nvSpPr>
          <p:cNvPr id="33803" name="Slide Number Placeholder 55"/>
          <p:cNvSpPr>
            <a:spLocks noGrp="1"/>
          </p:cNvSpPr>
          <p:nvPr>
            <p:ph type="sldNum" sz="quarter" idx="12"/>
          </p:nvPr>
        </p:nvSpPr>
        <p:spPr>
          <a:xfrm>
            <a:off x="6553200" y="6305550"/>
            <a:ext cx="2133600" cy="476250"/>
          </a:xfrm>
          <a:noFill/>
        </p:spPr>
        <p:txBody>
          <a:bodyPr/>
          <a:lstStyle/>
          <a:p>
            <a:fld id="{B4507126-C82A-E342-8E20-68F23CF259E0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Cost Associativity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754563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1,000 CPUs for 1 hour same price as 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1 CPU for 1,000 hours </a:t>
            </a:r>
          </a:p>
          <a:p>
            <a:r>
              <a:rPr lang="en-US" smtClean="0"/>
              <a:t>Washington Post converted Hillary Clinton’s travel documents to post on WWW</a:t>
            </a:r>
          </a:p>
          <a:p>
            <a:pPr lvl="1"/>
            <a:r>
              <a:rPr lang="en-US" smtClean="0"/>
              <a:t>Conversion time:  </a:t>
            </a:r>
            <a:r>
              <a:rPr lang="en-US" b="1" smtClean="0"/>
              <a:t>&lt;1 day</a:t>
            </a:r>
            <a:r>
              <a:rPr lang="en-US" smtClean="0"/>
              <a:t> after released</a:t>
            </a:r>
          </a:p>
          <a:p>
            <a:pPr lvl="1"/>
            <a:r>
              <a:rPr lang="en-US" smtClean="0"/>
              <a:t>Cost: less than $200</a:t>
            </a:r>
          </a:p>
          <a:p>
            <a:r>
              <a:rPr lang="en-US" smtClean="0"/>
              <a:t>RAD Lab graduate students demonstrate improved MapReduce scheduling—on 1,000 servers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31AC0A-A480-E643-8448-0E5D6F2EB4ED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is distributed computing?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4140200"/>
            <a:ext cx="63754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Challenge: Cloud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Challenge: exposing parallelism</a:t>
            </a:r>
          </a:p>
          <a:p>
            <a:pPr lvl="1"/>
            <a:r>
              <a:rPr lang="en-US"/>
              <a:t>Programmers must (re)write problems to expose this parallelism, if it’s there to be found</a:t>
            </a:r>
          </a:p>
          <a:p>
            <a:r>
              <a:rPr lang="en-US"/>
              <a:t>Challenge: operations</a:t>
            </a:r>
          </a:p>
          <a:p>
            <a:pPr lvl="1"/>
            <a:r>
              <a:rPr lang="en-US"/>
              <a:t>Failures a constant fact when use 10,000 machines</a:t>
            </a:r>
          </a:p>
          <a:p>
            <a:pPr lvl="1"/>
            <a:r>
              <a:rPr lang="en-US"/>
              <a:t>Automating the process of grabbing/releasing machines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Rising to the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Programming</a:t>
            </a:r>
          </a:p>
          <a:p>
            <a:pPr lvl="1"/>
            <a:r>
              <a:rPr lang="en-US"/>
              <a:t>BOOM (Berkeley Orders of Magnitude) simplifies creating cloud-scale storage services (Hellerstein et al.)</a:t>
            </a:r>
          </a:p>
          <a:p>
            <a:pPr lvl="1"/>
            <a:r>
              <a:rPr lang="en-US"/>
              <a:t>SEJITS (Selective Embedded Just-in-Time Specialization) lets same Python programs exploit cloud-scale or CPU-level parallelism (Fox et al.)</a:t>
            </a:r>
          </a:p>
          <a:p>
            <a:r>
              <a:rPr lang="en-US"/>
              <a:t>Operations</a:t>
            </a:r>
          </a:p>
          <a:p>
            <a:pPr lvl="1"/>
            <a:r>
              <a:rPr lang="en-US"/>
              <a:t>RAD Lab expertise in using machine learning to auto-scale servers and storage in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Stories:</a:t>
            </a:r>
            <a:br>
              <a:rPr lang="en-US" dirty="0" smtClean="0"/>
            </a:br>
            <a:r>
              <a:rPr lang="en-US" dirty="0" smtClean="0"/>
              <a:t>Karl’s Long Weekend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FDF4-FF83-0148-98DF-F4DA5B366C5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295400"/>
            <a:ext cx="246888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43300"/>
            <a:ext cx="46355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2133600" y="2057400"/>
            <a:ext cx="4569646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9" y="1524000"/>
            <a:ext cx="5130795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5638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Presidents’ Day Weekend, Feb 21-13</a:t>
            </a:r>
          </a:p>
          <a:p>
            <a:r>
              <a:rPr lang="en-US"/>
              <a:t>Final demo on Feb 24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Cloud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marL="514350" indent="-514350"/>
            <a:r>
              <a:rPr lang="en-US" sz="2400"/>
              <a:t>Berkeley research culture: integrate leading research into teaching at all levels</a:t>
            </a:r>
          </a:p>
          <a:p>
            <a:pPr marL="514350" indent="-514350"/>
            <a:r>
              <a:rPr lang="en-US" sz="2400"/>
              <a:t>CS61C Great Ideas in Computer Architecture (reinvented Fall 2010): 190 students</a:t>
            </a:r>
          </a:p>
          <a:p>
            <a:pPr marL="514350" indent="-514350"/>
            <a:r>
              <a:rPr lang="en-US" sz="2400"/>
              <a:t>CS169 Software Engineering for SaaS (in its 4</a:t>
            </a:r>
            <a:r>
              <a:rPr lang="en-US" sz="2400" baseline="30000"/>
              <a:t>th</a:t>
            </a:r>
            <a:r>
              <a:rPr lang="en-US" sz="2400"/>
              <a:t> iteration): 50+50+50+70 students</a:t>
            </a:r>
          </a:p>
          <a:p>
            <a:pPr marL="514350" indent="-514350"/>
            <a:r>
              <a:rPr lang="en-US" sz="2400"/>
              <a:t>CS162 Operating Systems: 70 students</a:t>
            </a:r>
          </a:p>
          <a:p>
            <a:pPr marL="514350" indent="-514350"/>
            <a:r>
              <a:rPr lang="en-US" sz="2400"/>
              <a:t>(New course) Intro. Data Science (Spring 2010): 30</a:t>
            </a:r>
          </a:p>
          <a:p>
            <a:pPr marL="514350" indent="-514350"/>
            <a:r>
              <a:rPr lang="en-US" sz="2400">
                <a:solidFill>
                  <a:srgbClr val="FF0000"/>
                </a:solidFill>
              </a:rPr>
              <a:t>(New course) Programming Cloud Storage with BOOM (Fall 2011)</a:t>
            </a:r>
            <a:r>
              <a:rPr lang="en-US" sz="2400"/>
              <a:t> </a:t>
            </a:r>
            <a:endParaRPr lang="en-US" sz="2000"/>
          </a:p>
          <a:p>
            <a:pPr marL="514350" indent="-514350"/>
            <a:r>
              <a:rPr lang="en-US" sz="2400"/>
              <a:t>CS260 Adv. topics in HCI: 20 students</a:t>
            </a:r>
          </a:p>
          <a:p>
            <a:pPr marL="514350" indent="-514350"/>
            <a:r>
              <a:rPr lang="en-US" sz="2400"/>
              <a:t>CS288 Natural language processing: 20 students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Cloud computing in courses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New undergraduate teaching opportunities</a:t>
            </a:r>
          </a:p>
          <a:p>
            <a:pPr lvl="1">
              <a:lnSpc>
                <a:spcPct val="90000"/>
              </a:lnSpc>
            </a:pPr>
            <a:r>
              <a:rPr lang="en-US"/>
              <a:t>SaaS: make a database fall over—would need 200 servers for ~20 project teams</a:t>
            </a:r>
          </a:p>
          <a:p>
            <a:pPr lvl="1">
              <a:lnSpc>
                <a:spcPct val="90000"/>
              </a:lnSpc>
            </a:pPr>
            <a:r>
              <a:rPr lang="en-US"/>
              <a:t>deploy projects publicly, many continue after course</a:t>
            </a:r>
          </a:p>
          <a:p>
            <a:pPr>
              <a:lnSpc>
                <a:spcPct val="90000"/>
              </a:lnSpc>
            </a:pPr>
            <a:r>
              <a:rPr lang="en-US"/>
              <a:t>Better use of resources</a:t>
            </a:r>
          </a:p>
          <a:p>
            <a:pPr lvl="1">
              <a:lnSpc>
                <a:spcPct val="90000"/>
              </a:lnSpc>
            </a:pPr>
            <a:r>
              <a:rPr lang="en-US"/>
              <a:t>Heavy usage right before lab deadlines</a:t>
            </a:r>
          </a:p>
          <a:p>
            <a:pPr>
              <a:lnSpc>
                <a:spcPct val="90000"/>
              </a:lnSpc>
            </a:pPr>
            <a:r>
              <a:rPr lang="en-US"/>
              <a:t>Better hardware</a:t>
            </a:r>
          </a:p>
          <a:p>
            <a:pPr lvl="1">
              <a:lnSpc>
                <a:spcPct val="90000"/>
              </a:lnSpc>
            </a:pPr>
            <a:r>
              <a:rPr lang="en-US"/>
              <a:t>Better machines than students’ own laptops</a:t>
            </a:r>
          </a:p>
          <a:p>
            <a:pPr lvl="1">
              <a:lnSpc>
                <a:spcPct val="90000"/>
              </a:lnSpc>
            </a:pPr>
            <a:r>
              <a:rPr lang="en-US"/>
              <a:t>Better machines than most UCB labs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Going back to NOW...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876800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</a:rPr>
              <a:t>2000</a:t>
            </a:r>
            <a:r>
              <a:rPr lang="en-US" sz="3600"/>
              <a:t>: using medium-</a:t>
            </a:r>
            <a:br>
              <a:rPr lang="en-US" sz="3600"/>
            </a:br>
            <a:r>
              <a:rPr lang="en-US" sz="3600"/>
              <a:t>sized clusters for </a:t>
            </a:r>
            <a:br>
              <a:rPr lang="en-US" sz="3600"/>
            </a:br>
            <a:r>
              <a:rPr lang="en-US" sz="3600"/>
              <a:t>Internet services</a:t>
            </a:r>
            <a:br>
              <a:rPr lang="en-US" sz="3600"/>
            </a:br>
            <a:r>
              <a:rPr lang="en-US" sz="3600"/>
              <a:t>=&gt; several PhD’s </a:t>
            </a:r>
          </a:p>
          <a:p>
            <a:r>
              <a:rPr lang="en-US" sz="3600">
                <a:solidFill>
                  <a:srgbClr val="FF0000"/>
                </a:solidFill>
              </a:rPr>
              <a:t>2010</a:t>
            </a:r>
            <a:r>
              <a:rPr lang="en-US" sz="3600"/>
              <a:t>: CS169 students do it in 6-8 weeks and deploy on cloud computing</a:t>
            </a:r>
          </a:p>
          <a:p>
            <a:pPr lvl="1"/>
            <a:r>
              <a:rPr lang="en-US" i="1"/>
              <a:t>Everything </a:t>
            </a:r>
            <a:r>
              <a:rPr lang="en-US"/>
              <a:t>delivered as SaaS now...</a:t>
            </a:r>
            <a:endParaRPr lang="en-US" i="1"/>
          </a:p>
          <a:p>
            <a:r>
              <a:rPr lang="en-US" sz="3600">
                <a:solidFill>
                  <a:srgbClr val="FF0000"/>
                </a:solidFill>
              </a:rPr>
              <a:t>2020</a:t>
            </a:r>
            <a:r>
              <a:rPr lang="en-US" sz="3600"/>
              <a:t>:  ? </a:t>
            </a: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6588" y="1219200"/>
            <a:ext cx="454501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102" y="1201623"/>
            <a:ext cx="2208348" cy="2722665"/>
          </a:xfrm>
          <a:prstGeom prst="rect">
            <a:avLst/>
          </a:prstGeom>
        </p:spPr>
      </p:pic>
      <p:pic>
        <p:nvPicPr>
          <p:cNvPr id="23" name="Picture 22" descr="ri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92" y="1685191"/>
            <a:ext cx="3315870" cy="2241716"/>
          </a:xfrm>
          <a:prstGeom prst="rect">
            <a:avLst/>
          </a:prstGeom>
        </p:spPr>
      </p:pic>
      <p:pic>
        <p:nvPicPr>
          <p:cNvPr id="25" name="Picture 24" descr="gallery01-201011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678" y="920230"/>
            <a:ext cx="1684528" cy="3047626"/>
          </a:xfrm>
          <a:prstGeom prst="rect">
            <a:avLst/>
          </a:prstGeom>
        </p:spPr>
      </p:pic>
      <p:pic>
        <p:nvPicPr>
          <p:cNvPr id="20" name="Picture 19" descr="acer-iconia-pric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038" y="832760"/>
            <a:ext cx="3619956" cy="3457521"/>
          </a:xfrm>
          <a:prstGeom prst="rect">
            <a:avLst/>
          </a:prstGeom>
        </p:spPr>
      </p:pic>
      <p:sp>
        <p:nvSpPr>
          <p:cNvPr id="13317" name="Slide Number Placeholder 4"/>
          <p:cNvSpPr txBox="1">
            <a:spLocks noGrp="1"/>
          </p:cNvSpPr>
          <p:nvPr/>
        </p:nvSpPr>
        <p:spPr bwMode="auto">
          <a:xfrm>
            <a:off x="7010400" y="6619875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1DB46C7B-6232-AB4B-AF4F-B60CDC691772}" type="slidenum">
              <a:rPr lang="en-US" sz="1200">
                <a:effectLst/>
                <a:latin typeface="Arial Black" charset="0"/>
              </a:rPr>
              <a:pPr algn="r" eaLnBrk="1" hangingPunct="1"/>
              <a:t>26</a:t>
            </a:fld>
            <a:endParaRPr lang="en-US" sz="1200">
              <a:effectLst/>
              <a:latin typeface="Arial Black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"/>
                <a:cs typeface="Helvetica"/>
              </a:rPr>
              <a:t>2011: Future=Mobile+Cloud</a:t>
            </a:r>
          </a:p>
        </p:txBody>
      </p:sp>
      <p:sp>
        <p:nvSpPr>
          <p:cNvPr id="12" name="Slide Number Placeholder 4"/>
          <p:cNvSpPr txBox="1">
            <a:spLocks noGrp="1"/>
          </p:cNvSpPr>
          <p:nvPr/>
        </p:nvSpPr>
        <p:spPr bwMode="auto">
          <a:xfrm>
            <a:off x="7010400" y="66294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D7FE1462-7BD2-0943-BB6D-1A98A51405D2}" type="slidenum">
              <a:rPr lang="en-US" sz="1200">
                <a:effectLst/>
                <a:latin typeface="Arial Black" charset="0"/>
              </a:rPr>
              <a:pPr algn="r" eaLnBrk="1" hangingPunct="1"/>
              <a:t>26</a:t>
            </a:fld>
            <a:endParaRPr lang="en-US" sz="1200" dirty="0">
              <a:effectLst/>
              <a:latin typeface="Arial Black" charset="0"/>
            </a:endParaRPr>
          </a:p>
        </p:txBody>
      </p:sp>
      <p:pic>
        <p:nvPicPr>
          <p:cNvPr id="19" name="Picture 18" descr="LG_Optimus_2X_1-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184" y="859118"/>
            <a:ext cx="3568811" cy="2680837"/>
          </a:xfrm>
          <a:prstGeom prst="rect">
            <a:avLst/>
          </a:prstGeom>
        </p:spPr>
      </p:pic>
      <p:pic>
        <p:nvPicPr>
          <p:cNvPr id="24" name="Picture 23" descr="205410-nokia-e7_blue1_origin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055" y="871640"/>
            <a:ext cx="3441195" cy="3323930"/>
          </a:xfrm>
          <a:prstGeom prst="rect">
            <a:avLst/>
          </a:prstGeom>
        </p:spPr>
      </p:pic>
      <p:pic>
        <p:nvPicPr>
          <p:cNvPr id="21" name="Picture 20" descr="Untitl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107" y="1961199"/>
            <a:ext cx="1599460" cy="29360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72102" y="4195570"/>
            <a:ext cx="28051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37698" y="4576570"/>
            <a:ext cx="27971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5401" y="5254750"/>
            <a:ext cx="2616199" cy="15697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320" name="Picture 17" descr="04-02QuincyWADC_lg-thumb-800x486-470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69394" y="4114800"/>
            <a:ext cx="3426271" cy="208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Cloud computing </a:t>
            </a:r>
            <a:r>
              <a:rPr lang="en-US" i="1"/>
              <a:t>democratizes access </a:t>
            </a:r>
            <a:r>
              <a:rPr lang="en-US"/>
              <a:t>to large-scale computing resources</a:t>
            </a:r>
          </a:p>
          <a:p>
            <a:pPr lvl="1"/>
            <a:r>
              <a:rPr lang="en-US"/>
              <a:t>Pay-as-you-go  =&gt;  low risk, low entry cost </a:t>
            </a:r>
          </a:p>
          <a:p>
            <a:r>
              <a:rPr lang="en-US" i="1"/>
              <a:t>Accelerates</a:t>
            </a:r>
            <a:r>
              <a:rPr lang="en-US"/>
              <a:t> “SaaS-ification”</a:t>
            </a:r>
          </a:p>
          <a:p>
            <a:pPr lvl="1"/>
            <a:r>
              <a:rPr lang="en-US"/>
              <a:t>Economic benefits of delivering software as a a service now available to anyone</a:t>
            </a:r>
          </a:p>
          <a:p>
            <a:r>
              <a:rPr lang="en-US"/>
              <a:t>Allows students, academia to have even greater impact on industry </a:t>
            </a:r>
          </a:p>
          <a:p>
            <a:r>
              <a:rPr lang="en-US"/>
              <a:t>Open up research/innovation opportunities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485FC-53A1-6F44-94C5-1EE88ECCC525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Relevant Topics?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SaaS architecture &amp; cloud (CS 169)</a:t>
            </a:r>
          </a:p>
          <a:p>
            <a:r>
              <a:rPr lang="en-US"/>
              <a:t>Big data (CS 194 Intro to Data Science this semester)</a:t>
            </a:r>
          </a:p>
          <a:p>
            <a:r>
              <a:rPr lang="en-US"/>
              <a:t>Machine learning (CS 188)</a:t>
            </a:r>
          </a:p>
          <a:p>
            <a:r>
              <a:rPr lang="en-US"/>
              <a:t>Human-computer interaction (CS 160)</a:t>
            </a:r>
          </a:p>
          <a:p>
            <a:r>
              <a:rPr lang="en-US" i="1"/>
              <a:t>Non-goal: </a:t>
            </a:r>
            <a:r>
              <a:rPr lang="en-US"/>
              <a:t>“iPhone programming”, “Android programming”, etc.  (why?)</a:t>
            </a:r>
            <a:endParaRPr lang="en-US" i="1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485FC-53A1-6F44-94C5-1EE88ECCC525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752600" y="2641600"/>
            <a:ext cx="5867400" cy="3530600"/>
            <a:chOff x="0" y="1219200"/>
            <a:chExt cx="4267200" cy="2844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6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219200"/>
              <a:ext cx="4267200" cy="284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977198" y="3542010"/>
              <a:ext cx="2266065" cy="46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400">
                  <a:solidFill>
                    <a:srgbClr val="0000FF"/>
                  </a:solidFill>
                  <a:latin typeface="Times CE" pitchFamily="-65" charset="-18"/>
                </a:rPr>
                <a:t>RAD Lab Team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PC vs. Datacenter Computer, in 1996 &amp;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1"/>
            <a:ext cx="6400800" cy="609599"/>
          </a:xfrm>
        </p:spPr>
        <p:txBody>
          <a:bodyPr/>
          <a:lstStyle/>
          <a:p>
            <a:pPr>
              <a:buNone/>
            </a:pPr>
            <a:r>
              <a:rPr lang="en-US"/>
              <a:t>Sun E-10000 “supermini” c.1996</a:t>
            </a:r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917" b="2236"/>
          <a:stretch>
            <a:fillRect/>
          </a:stretch>
        </p:blipFill>
        <p:spPr>
          <a:xfrm>
            <a:off x="6604000" y="1219200"/>
            <a:ext cx="2540000" cy="3810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2133600"/>
          <a:ext cx="6400800" cy="385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057400"/>
                <a:gridCol w="1295400"/>
                <a:gridCol w="13716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Processor</a:t>
                      </a:r>
                      <a:r>
                        <a:rPr lang="en-US" baseline="0"/>
                        <a:t> cores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Disk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/>
                        <a:t>E10000, 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64 x 250MHz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64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 TB</a:t>
                      </a:r>
                    </a:p>
                  </a:txBody>
                  <a:tcPr/>
                </a:tc>
              </a:tr>
              <a:tr h="436132">
                <a:tc>
                  <a:txBody>
                    <a:bodyPr/>
                    <a:lstStyle/>
                    <a:p>
                      <a:r>
                        <a:rPr lang="en-US"/>
                        <a:t>PC, 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x 250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 GB</a:t>
                      </a:r>
                    </a:p>
                  </a:txBody>
                  <a:tcPr/>
                </a:tc>
              </a:tr>
              <a:tr h="55446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64:1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2000:1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5000:1</a:t>
                      </a:r>
                    </a:p>
                  </a:txBody>
                  <a:tcPr/>
                </a:tc>
              </a:tr>
              <a:tr h="1081369">
                <a:tc>
                  <a:txBody>
                    <a:bodyPr/>
                    <a:lstStyle/>
                    <a:p>
                      <a:r>
                        <a:rPr lang="en-US" baseline="0"/>
                        <a:t>Datacenter computer, 2010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  <a:r>
                        <a:rPr lang="en-US" baseline="0"/>
                        <a:t> x 1 GHz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TB</a:t>
                      </a:r>
                    </a:p>
                  </a:txBody>
                  <a:tcPr/>
                </a:tc>
              </a:tr>
              <a:tr h="436132">
                <a:tc>
                  <a:txBody>
                    <a:bodyPr/>
                    <a:lstStyle/>
                    <a:p>
                      <a:r>
                        <a:rPr lang="en-US"/>
                        <a:t>PC,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x 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 TB</a:t>
                      </a:r>
                    </a:p>
                  </a:txBody>
                  <a:tcPr/>
                </a:tc>
              </a:tr>
              <a:tr h="43613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 2:1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4:1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4:1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first demonstration of how to build really large Internet sites out of </a:t>
            </a:r>
            <a:r>
              <a:rPr lang="en-US" i="1"/>
              <a:t>clusters </a:t>
            </a:r>
            <a:r>
              <a:rPr lang="en-US"/>
              <a:t>of </a:t>
            </a:r>
            <a:r>
              <a:rPr lang="en-US" i="1"/>
              <a:t>commodity </a:t>
            </a:r>
            <a:r>
              <a:rPr lang="en-US"/>
              <a:t>computers was done by:</a:t>
            </a:r>
          </a:p>
          <a:p>
            <a:pPr>
              <a:buNone/>
            </a:pPr>
            <a:r>
              <a:rPr lang="en-US"/>
              <a:t>(a) Stanford</a:t>
            </a:r>
          </a:p>
          <a:p>
            <a:pPr>
              <a:buNone/>
            </a:pPr>
            <a:r>
              <a:rPr lang="en-US"/>
              <a:t>(b) Berkeley</a:t>
            </a:r>
          </a:p>
          <a:p>
            <a:pPr>
              <a:buNone/>
            </a:pPr>
            <a:r>
              <a:rPr lang="en-US"/>
              <a:t>(c) Yahoo!</a:t>
            </a:r>
          </a:p>
          <a:p>
            <a:pPr>
              <a:buNone/>
            </a:pPr>
            <a:r>
              <a:rPr lang="en-US"/>
              <a:t>(d) Google</a:t>
            </a:r>
          </a:p>
          <a:p>
            <a:pPr>
              <a:buNone/>
            </a:pPr>
            <a:r>
              <a:rPr lang="en-US"/>
              <a:t>(e) IBM</a:t>
            </a:r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UC Berkeley </a:t>
            </a:r>
            <a:r>
              <a:rPr lang="en-US" i="1"/>
              <a:t>Networks Of Workstations</a:t>
            </a:r>
            <a:r>
              <a:rPr lang="en-US"/>
              <a:t> (1994-1999)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866900"/>
            <a:ext cx="7658100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NOW-0 (4 HP-735’s)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NOW-0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1994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Four</a:t>
            </a:r>
          </a:p>
          <a:p>
            <a:pPr>
              <a:buNone/>
            </a:pPr>
            <a:r>
              <a:rPr lang="en-US"/>
              <a:t>HP-735’s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42" y="0"/>
            <a:ext cx="6810659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NOW-1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1995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32 Sun SPARC-</a:t>
            </a:r>
            <a:br>
              <a:rPr lang="en-US"/>
            </a:br>
            <a:r>
              <a:rPr lang="en-US"/>
              <a:t>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52400"/>
            <a:ext cx="4953000" cy="66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NOW-2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1997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60 Sun SPARC-2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r>
              <a:rPr lang="en-US"/>
              <a:t>Challenge:  how do you program a NOW? How do you keep it running as individual machines fail?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AD_Lab_ppt_template_v2">
  <a:themeElements>
    <a:clrScheme name="RAD_Lab_ppt_template_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D_Lab_ppt_template_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AD_Lab_ppt_template_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RAD_Lab_ppt_template_v2</Template>
  <TotalTime>21136</TotalTime>
  <Words>1376</Words>
  <Application>Microsoft Macintosh PowerPoint</Application>
  <PresentationFormat>On-screen Show (4:3)</PresentationFormat>
  <Paragraphs>256</Paragraphs>
  <Slides>29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RAD_Lab_ppt_template_v2</vt:lpstr>
      <vt:lpstr>Image</vt:lpstr>
      <vt:lpstr>PowerPoint Presentation</vt:lpstr>
      <vt:lpstr>What is distributed computing?</vt:lpstr>
      <vt:lpstr>Your PC vs. Datacenter Computer, in 1996 &amp; today</vt:lpstr>
      <vt:lpstr>PowerPoint Presentation</vt:lpstr>
      <vt:lpstr>UC Berkeley Networks Of Workstations (1994-1999)</vt:lpstr>
      <vt:lpstr>NOW-0 (4 HP-735’s)</vt:lpstr>
      <vt:lpstr>PowerPoint Presentation</vt:lpstr>
      <vt:lpstr>PowerPoint Presentation</vt:lpstr>
      <vt:lpstr>Challenge:  how do you program a NOW? How do you keep it running as individual machines fail?</vt:lpstr>
      <vt:lpstr>Trivia Fact</vt:lpstr>
      <vt:lpstr>“Access Is the Killer App”  Project Daedalus, 1994-1999</vt:lpstr>
      <vt:lpstr>PowerPoint Presentation</vt:lpstr>
      <vt:lpstr>Datacenter is new “server” </vt:lpstr>
      <vt:lpstr>RAD Lab 5-year Mission</vt:lpstr>
      <vt:lpstr>2007: Public Cloud Computing Arrives</vt:lpstr>
      <vt:lpstr>Why Now (not then)?</vt:lpstr>
      <vt:lpstr>Cloud Economics 101</vt:lpstr>
      <vt:lpstr>Risk Transfer (or: who remembers Friendster?)</vt:lpstr>
      <vt:lpstr>Cost Associativity</vt:lpstr>
      <vt:lpstr>Challenge: Cloud Programming</vt:lpstr>
      <vt:lpstr>Rising to the challenge</vt:lpstr>
      <vt:lpstr>Success Stories: Karl’s Long Weekend</vt:lpstr>
      <vt:lpstr>Cloud in Education</vt:lpstr>
      <vt:lpstr>Cloud computing in courses</vt:lpstr>
      <vt:lpstr>Going back to NOW...</vt:lpstr>
      <vt:lpstr>2011: Future=Mobile+Cloud</vt:lpstr>
      <vt:lpstr>Summary</vt:lpstr>
      <vt:lpstr>Relevant Topics?</vt:lpstr>
      <vt:lpstr>Thank you!</vt:lpstr>
    </vt:vector>
  </TitlesOfParts>
  <Manager/>
  <Company>EECS - University of California, Berkeley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X-Tracing Hadoop</dc:title>
  <dc:subject/>
  <dc:creator>andyk</dc:creator>
  <cp:keywords/>
  <dc:description/>
  <cp:lastModifiedBy>Dan Garcia</cp:lastModifiedBy>
  <cp:revision>1406</cp:revision>
  <cp:lastPrinted>2008-05-29T03:27:23Z</cp:lastPrinted>
  <dcterms:created xsi:type="dcterms:W3CDTF">2011-04-11T19:22:02Z</dcterms:created>
  <dcterms:modified xsi:type="dcterms:W3CDTF">2011-05-03T19:08:46Z</dcterms:modified>
  <cp:category/>
</cp:coreProperties>
</file>