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Default Extension="pdf" ContentType="application/pdf"/>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18"/>
  </p:notesMasterIdLst>
  <p:handoutMasterIdLst>
    <p:handoutMasterId r:id="rId19"/>
  </p:handoutMasterIdLst>
  <p:sldIdLst>
    <p:sldId id="1047" r:id="rId2"/>
    <p:sldId id="1078" r:id="rId3"/>
    <p:sldId id="1079" r:id="rId4"/>
    <p:sldId id="1080" r:id="rId5"/>
    <p:sldId id="1081" r:id="rId6"/>
    <p:sldId id="1082" r:id="rId7"/>
    <p:sldId id="1074" r:id="rId8"/>
    <p:sldId id="1075" r:id="rId9"/>
    <p:sldId id="1076" r:id="rId10"/>
    <p:sldId id="1083" r:id="rId11"/>
    <p:sldId id="1084" r:id="rId12"/>
    <p:sldId id="1077" r:id="rId13"/>
    <p:sldId id="1085" r:id="rId14"/>
    <p:sldId id="1086" r:id="rId15"/>
    <p:sldId id="1073" r:id="rId16"/>
    <p:sldId id="1070" r:id="rId17"/>
  </p:sldIdLst>
  <p:sldSz cx="9144000" cy="6858000" type="letter"/>
  <p:notesSz cx="7023100" cy="9309100"/>
  <p:defaultTextStyle>
    <a:defPPr>
      <a:defRPr lang="en-US"/>
    </a:defPPr>
    <a:lvl1pPr algn="l" rtl="0" eaLnBrk="0" fontAlgn="base" hangingPunct="0">
      <a:spcBef>
        <a:spcPct val="0"/>
      </a:spcBef>
      <a:spcAft>
        <a:spcPct val="0"/>
      </a:spcAft>
      <a:defRPr sz="25600" kern="1200">
        <a:solidFill>
          <a:schemeClr val="accent1"/>
        </a:solidFill>
        <a:latin typeface="Helvetica" pitchFamily="-65" charset="0"/>
        <a:ea typeface="+mn-ea"/>
        <a:cs typeface="+mn-cs"/>
      </a:defRPr>
    </a:lvl1pPr>
    <a:lvl2pPr marL="457200" algn="l" rtl="0" eaLnBrk="0" fontAlgn="base" hangingPunct="0">
      <a:spcBef>
        <a:spcPct val="0"/>
      </a:spcBef>
      <a:spcAft>
        <a:spcPct val="0"/>
      </a:spcAft>
      <a:defRPr sz="25600" kern="1200">
        <a:solidFill>
          <a:schemeClr val="accent1"/>
        </a:solidFill>
        <a:latin typeface="Helvetica" pitchFamily="-65" charset="0"/>
        <a:ea typeface="+mn-ea"/>
        <a:cs typeface="+mn-cs"/>
      </a:defRPr>
    </a:lvl2pPr>
    <a:lvl3pPr marL="914400" algn="l" rtl="0" eaLnBrk="0" fontAlgn="base" hangingPunct="0">
      <a:spcBef>
        <a:spcPct val="0"/>
      </a:spcBef>
      <a:spcAft>
        <a:spcPct val="0"/>
      </a:spcAft>
      <a:defRPr sz="25600" kern="1200">
        <a:solidFill>
          <a:schemeClr val="accent1"/>
        </a:solidFill>
        <a:latin typeface="Helvetica" pitchFamily="-65" charset="0"/>
        <a:ea typeface="+mn-ea"/>
        <a:cs typeface="+mn-cs"/>
      </a:defRPr>
    </a:lvl3pPr>
    <a:lvl4pPr marL="1371600" algn="l" rtl="0" eaLnBrk="0" fontAlgn="base" hangingPunct="0">
      <a:spcBef>
        <a:spcPct val="0"/>
      </a:spcBef>
      <a:spcAft>
        <a:spcPct val="0"/>
      </a:spcAft>
      <a:defRPr sz="25600" kern="1200">
        <a:solidFill>
          <a:schemeClr val="accent1"/>
        </a:solidFill>
        <a:latin typeface="Helvetica" pitchFamily="-65" charset="0"/>
        <a:ea typeface="+mn-ea"/>
        <a:cs typeface="+mn-cs"/>
      </a:defRPr>
    </a:lvl4pPr>
    <a:lvl5pPr marL="1828800" algn="l" rtl="0" eaLnBrk="0" fontAlgn="base" hangingPunct="0">
      <a:spcBef>
        <a:spcPct val="0"/>
      </a:spcBef>
      <a:spcAft>
        <a:spcPct val="0"/>
      </a:spcAft>
      <a:defRPr sz="25600" kern="1200">
        <a:solidFill>
          <a:schemeClr val="accent1"/>
        </a:solidFill>
        <a:latin typeface="Helvetica" pitchFamily="-65" charset="0"/>
        <a:ea typeface="+mn-ea"/>
        <a:cs typeface="+mn-cs"/>
      </a:defRPr>
    </a:lvl5pPr>
    <a:lvl6pPr marL="2286000" algn="l" defTabSz="457200" rtl="0" eaLnBrk="1" latinLnBrk="0" hangingPunct="1">
      <a:defRPr sz="25600" kern="1200">
        <a:solidFill>
          <a:schemeClr val="accent1"/>
        </a:solidFill>
        <a:latin typeface="Helvetica" pitchFamily="-65" charset="0"/>
        <a:ea typeface="+mn-ea"/>
        <a:cs typeface="+mn-cs"/>
      </a:defRPr>
    </a:lvl6pPr>
    <a:lvl7pPr marL="2743200" algn="l" defTabSz="457200" rtl="0" eaLnBrk="1" latinLnBrk="0" hangingPunct="1">
      <a:defRPr sz="25600" kern="1200">
        <a:solidFill>
          <a:schemeClr val="accent1"/>
        </a:solidFill>
        <a:latin typeface="Helvetica" pitchFamily="-65" charset="0"/>
        <a:ea typeface="+mn-ea"/>
        <a:cs typeface="+mn-cs"/>
      </a:defRPr>
    </a:lvl7pPr>
    <a:lvl8pPr marL="3200400" algn="l" defTabSz="457200" rtl="0" eaLnBrk="1" latinLnBrk="0" hangingPunct="1">
      <a:defRPr sz="25600" kern="1200">
        <a:solidFill>
          <a:schemeClr val="accent1"/>
        </a:solidFill>
        <a:latin typeface="Helvetica" pitchFamily="-65" charset="0"/>
        <a:ea typeface="+mn-ea"/>
        <a:cs typeface="+mn-cs"/>
      </a:defRPr>
    </a:lvl8pPr>
    <a:lvl9pPr marL="3657600" algn="l" defTabSz="457200" rtl="0" eaLnBrk="1" latinLnBrk="0" hangingPunct="1">
      <a:defRPr sz="25600" kern="1200">
        <a:solidFill>
          <a:schemeClr val="accent1"/>
        </a:solidFill>
        <a:latin typeface="Helvetica" pitchFamily="-6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clrMode="bw" frameSlides="1"/>
  <p:showPr showNarration="1" useTimings="0">
    <p:present/>
    <p:sldAll/>
    <p:penClr>
      <a:schemeClr val="tx1"/>
    </p:penClr>
  </p:showPr>
  <p:clrMru>
    <a:srgbClr val="900306"/>
    <a:srgbClr val="32415C"/>
    <a:srgbClr val="FB0A10"/>
    <a:srgbClr val="94F0E4"/>
    <a:srgbClr val="5771A0"/>
    <a:srgbClr val="800080"/>
    <a:srgbClr val="66FF33"/>
    <a:srgbClr val="FF0000"/>
    <a:srgbClr val="3333CC"/>
    <a:srgbClr val="FF8DA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586" autoAdjust="0"/>
    <p:restoredTop sz="81191" autoAdjust="0"/>
  </p:normalViewPr>
  <p:slideViewPr>
    <p:cSldViewPr>
      <p:cViewPr varScale="1">
        <p:scale>
          <a:sx n="133" d="100"/>
          <a:sy n="133" d="100"/>
        </p:scale>
        <p:origin x="-112" y="-1112"/>
      </p:cViewPr>
      <p:guideLst>
        <p:guide orient="horz" pos="2160"/>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6" d="100"/>
          <a:sy n="106" d="100"/>
        </p:scale>
        <p:origin x="-4208" y="-112"/>
      </p:cViewPr>
      <p:guideLst>
        <p:guide orient="horz" pos="2931"/>
        <p:guide pos="2212"/>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1204913" y="596900"/>
            <a:ext cx="4637087" cy="3478213"/>
          </a:xfrm>
          <a:prstGeom prst="rect">
            <a:avLst/>
          </a:prstGeom>
          <a:noFill/>
          <a:ln w="12700">
            <a:noFill/>
            <a:miter lim="800000"/>
            <a:headEnd/>
            <a:tailEnd/>
          </a:ln>
        </p:spPr>
      </p:sp>
      <p:sp>
        <p:nvSpPr>
          <p:cNvPr id="2051" name="Rectangle 3"/>
          <p:cNvSpPr>
            <a:spLocks noGrp="1" noChangeArrowheads="1"/>
          </p:cNvSpPr>
          <p:nvPr>
            <p:ph type="body" sz="quarter" idx="3"/>
          </p:nvPr>
        </p:nvSpPr>
        <p:spPr bwMode="auto">
          <a:xfrm>
            <a:off x="528638" y="4424363"/>
            <a:ext cx="6049962" cy="4186237"/>
          </a:xfrm>
          <a:prstGeom prst="rect">
            <a:avLst/>
          </a:prstGeom>
          <a:noFill/>
          <a:ln w="12700">
            <a:noFill/>
            <a:miter lim="800000"/>
            <a:headEnd/>
            <a:tailEnd/>
          </a:ln>
          <a:effectLst/>
        </p:spPr>
        <p:txBody>
          <a:bodyPr vert="horz" wrap="square" lIns="92282" tIns="45329" rIns="92282" bIns="45329" numCol="1" anchor="t" anchorCtr="0" compatLnSpc="1">
            <a:prstTxWarp prst="textNoShape">
              <a:avLst/>
            </a:prstTxWarp>
          </a:bodyPr>
          <a:lstStyle/>
          <a:p>
            <a:pPr lvl="0"/>
            <a:r>
              <a:rPr lang="en-US" noProof="0"/>
              <a:t>We want this to be in font 11 and justify.</a:t>
            </a:r>
          </a:p>
        </p:txBody>
      </p:sp>
    </p:spTree>
  </p:cSld>
  <p:clrMap bg1="lt1" tx1="dk1" bg2="lt2" tx2="dk2" accent1="accent1" accent2="accent2" accent3="accent3" accent4="accent4" accent5="accent5" accent6="accent6" hlink="hlink" folHlink="folHlink"/>
  <p:notesStyle>
    <a:lvl1pPr algn="just" rtl="0" eaLnBrk="0" fontAlgn="base" hangingPunct="0">
      <a:lnSpc>
        <a:spcPct val="90000"/>
      </a:lnSpc>
      <a:spcBef>
        <a:spcPct val="40000"/>
      </a:spcBef>
      <a:spcAft>
        <a:spcPct val="0"/>
      </a:spcAft>
      <a:defRPr sz="1100" kern="1200">
        <a:solidFill>
          <a:schemeClr val="tx1"/>
        </a:solidFill>
        <a:latin typeface="Arial" pitchFamily="-65" charset="0"/>
        <a:ea typeface="ＭＳ Ｐゴシック" charset="-128"/>
        <a:cs typeface="ＭＳ Ｐゴシック" charset="-128"/>
      </a:defRPr>
    </a:lvl1pPr>
    <a:lvl2pPr marL="37931725" indent="-37474525"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40322" name="Rectangle 2"/>
          <p:cNvSpPr>
            <a:spLocks noGrp="1" noRot="1" noChangeAspect="1" noChangeArrowheads="1" noTextEdit="1"/>
          </p:cNvSpPr>
          <p:nvPr>
            <p:ph type="sldImg"/>
          </p:nvPr>
        </p:nvSpPr>
        <p:spPr/>
      </p:sp>
      <p:sp>
        <p:nvSpPr>
          <p:cNvPr id="364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49538" name="Rectangle 2"/>
          <p:cNvSpPr>
            <a:spLocks noGrp="1" noRot="1" noChangeAspect="1" noChangeArrowheads="1" noTextEdit="1"/>
          </p:cNvSpPr>
          <p:nvPr>
            <p:ph type="sldImg"/>
          </p:nvPr>
        </p:nvSpPr>
        <p:spPr/>
      </p:sp>
      <p:sp>
        <p:nvSpPr>
          <p:cNvPr id="364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53634" name="Rectangle 2"/>
          <p:cNvSpPr>
            <a:spLocks noGrp="1" noRot="1" noChangeAspect="1" noChangeArrowheads="1" noTextEdit="1"/>
          </p:cNvSpPr>
          <p:nvPr>
            <p:ph type="sldImg"/>
          </p:nvPr>
        </p:nvSpPr>
        <p:spPr/>
      </p:sp>
      <p:sp>
        <p:nvSpPr>
          <p:cNvPr id="365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3650" name="Rectangle 2"/>
          <p:cNvSpPr>
            <a:spLocks noGrp="1" noRot="1" noChangeAspect="1" noChangeArrowheads="1" noTextEdit="1"/>
          </p:cNvSpPr>
          <p:nvPr>
            <p:ph type="sldImg"/>
          </p:nvPr>
        </p:nvSpPr>
        <p:spPr bwMode="auto">
          <a:xfrm>
            <a:off x="1203325" y="596900"/>
            <a:ext cx="4637088" cy="3478213"/>
          </a:xfrm>
          <a:prstGeom prst="rect">
            <a:avLst/>
          </a:prstGeom>
          <a:solidFill>
            <a:srgbClr val="FFFFFF"/>
          </a:solidFill>
          <a:ln>
            <a:solidFill>
              <a:srgbClr val="000000"/>
            </a:solidFill>
            <a:miter lim="800000"/>
            <a:headEnd/>
            <a:tailEnd/>
          </a:ln>
        </p:spPr>
      </p:sp>
      <p:sp>
        <p:nvSpPr>
          <p:cNvPr id="2843651" name="Rectangle 3"/>
          <p:cNvSpPr>
            <a:spLocks noGrp="1" noChangeArrowheads="1"/>
          </p:cNvSpPr>
          <p:nvPr>
            <p:ph type="body" idx="1"/>
          </p:nvPr>
        </p:nvSpPr>
        <p:spPr bwMode="auto">
          <a:xfrm>
            <a:off x="528638" y="4422775"/>
            <a:ext cx="6051550" cy="4189413"/>
          </a:xfrm>
          <a:prstGeom prst="rect">
            <a:avLst/>
          </a:prstGeom>
          <a:solidFill>
            <a:srgbClr val="FFFFFF"/>
          </a:solidFill>
          <a:ln>
            <a:solidFill>
              <a:srgbClr val="000000"/>
            </a:solidFill>
            <a:miter lim="800000"/>
            <a:headEnd/>
            <a:tailEnd/>
          </a:ln>
        </p:spPr>
        <p:txBody>
          <a:bodyPr lIns="91423" tIns="45712" rIns="91423" bIns="45712">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5698" name="Rectangle 2"/>
          <p:cNvSpPr>
            <a:spLocks noGrp="1" noRot="1" noChangeAspect="1" noChangeArrowheads="1"/>
          </p:cNvSpPr>
          <p:nvPr>
            <p:ph type="sldImg"/>
          </p:nvPr>
        </p:nvSpPr>
        <p:spPr bwMode="auto">
          <a:xfrm>
            <a:off x="1204913" y="596900"/>
            <a:ext cx="4637087" cy="3478213"/>
          </a:xfrm>
          <a:prstGeom prst="rect">
            <a:avLst/>
          </a:prstGeom>
          <a:solidFill>
            <a:srgbClr val="FFFFFF"/>
          </a:solidFill>
          <a:ln>
            <a:solidFill>
              <a:srgbClr val="000000"/>
            </a:solidFill>
            <a:miter lim="800000"/>
            <a:headEnd/>
            <a:tailEnd/>
          </a:ln>
        </p:spPr>
      </p:sp>
      <p:sp>
        <p:nvSpPr>
          <p:cNvPr id="2845699" name="Rectangle 3"/>
          <p:cNvSpPr>
            <a:spLocks noGrp="1" noChangeArrowheads="1"/>
          </p:cNvSpPr>
          <p:nvPr>
            <p:ph type="body" idx="1"/>
          </p:nvPr>
        </p:nvSpPr>
        <p:spPr bwMode="auto">
          <a:xfrm>
            <a:off x="528638" y="4424363"/>
            <a:ext cx="6049962" cy="4186237"/>
          </a:xfrm>
          <a:prstGeom prst="rect">
            <a:avLst/>
          </a:prstGeom>
          <a:solidFill>
            <a:srgbClr val="FFFFFF"/>
          </a:solidFill>
          <a:ln>
            <a:solidFill>
              <a:srgbClr val="000000"/>
            </a:solidFill>
            <a:miter lim="800000"/>
            <a:headEnd/>
            <a:tailEnd/>
          </a:ln>
        </p:spPr>
        <p:txBody>
          <a:bodyPr lIns="91800" tIns="45900" rIns="91800" bIns="45900">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49122" name="Rectangle 2"/>
          <p:cNvSpPr>
            <a:spLocks noGrp="1" noRot="1" noChangeAspect="1" noChangeArrowheads="1" noTextEdit="1"/>
          </p:cNvSpPr>
          <p:nvPr>
            <p:ph type="sldImg"/>
          </p:nvPr>
        </p:nvSpPr>
        <p:spPr/>
      </p:sp>
      <p:sp>
        <p:nvSpPr>
          <p:cNvPr id="2949123" name="Rectangle 3"/>
          <p:cNvSpPr>
            <a:spLocks noGrp="1" noChangeArrowheads="1"/>
          </p:cNvSpPr>
          <p:nvPr>
            <p:ph type="body" idx="1"/>
          </p:nvPr>
        </p:nvSpPr>
        <p:spPr/>
        <p:txBody>
          <a:bodyPr/>
          <a:lstStyle/>
          <a:p>
            <a:r>
              <a:rPr lang="en-US"/>
              <a:t>Very brief description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4178" name="Rectangle 2"/>
          <p:cNvSpPr>
            <a:spLocks noGrp="1" noRot="1" noChangeAspect="1" noChangeArrowheads="1" noTextEdit="1"/>
          </p:cNvSpPr>
          <p:nvPr>
            <p:ph type="sldImg"/>
          </p:nvPr>
        </p:nvSpPr>
        <p:spPr/>
      </p:sp>
      <p:sp>
        <p:nvSpPr>
          <p:cNvPr id="363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7250" name="Rectangle 2"/>
          <p:cNvSpPr>
            <a:spLocks noGrp="1" noRot="1" noChangeAspect="1" noChangeArrowheads="1" noTextEdit="1"/>
          </p:cNvSpPr>
          <p:nvPr>
            <p:ph type="sldImg"/>
          </p:nvPr>
        </p:nvSpPr>
        <p:spPr/>
      </p:sp>
      <p:sp>
        <p:nvSpPr>
          <p:cNvPr id="363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9298" name="Rectangle 2"/>
          <p:cNvSpPr>
            <a:spLocks noGrp="1" noRot="1" noChangeAspect="1" noChangeArrowheads="1" noTextEdit="1"/>
          </p:cNvSpPr>
          <p:nvPr>
            <p:ph type="sldImg"/>
          </p:nvPr>
        </p:nvSpPr>
        <p:spPr/>
      </p:sp>
      <p:sp>
        <p:nvSpPr>
          <p:cNvPr id="363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91170" name="Rectangle 2"/>
          <p:cNvSpPr>
            <a:spLocks noGrp="1" noRot="1" noChangeAspect="1" noChangeArrowheads="1" noTextEdit="1"/>
          </p:cNvSpPr>
          <p:nvPr>
            <p:ph type="sldImg"/>
          </p:nvPr>
        </p:nvSpPr>
        <p:spPr bwMode="auto">
          <a:xfrm>
            <a:off x="3511550" y="2441575"/>
            <a:ext cx="0" cy="0"/>
          </a:xfrm>
          <a:prstGeom prst="rect">
            <a:avLst/>
          </a:prstGeom>
          <a:solidFill>
            <a:srgbClr val="FFFFFF"/>
          </a:solidFill>
          <a:ln>
            <a:solidFill>
              <a:srgbClr val="000000"/>
            </a:solidFill>
            <a:miter lim="800000"/>
            <a:headEnd/>
            <a:tailEnd/>
          </a:ln>
        </p:spPr>
      </p:sp>
      <p:sp>
        <p:nvSpPr>
          <p:cNvPr id="3591171" name="Rectangle 3"/>
          <p:cNvSpPr>
            <a:spLocks noGrp="1" noChangeArrowheads="1"/>
          </p:cNvSpPr>
          <p:nvPr>
            <p:ph type="body" idx="1"/>
          </p:nvPr>
        </p:nvSpPr>
        <p:spPr bwMode="auto">
          <a:xfrm>
            <a:off x="935350" y="6389160"/>
            <a:ext cx="5532287" cy="253146"/>
          </a:xfrm>
          <a:prstGeom prst="rect">
            <a:avLst/>
          </a:prstGeom>
          <a:solidFill>
            <a:srgbClr val="FFFFFF"/>
          </a:solidFill>
          <a:ln>
            <a:solidFill>
              <a:srgbClr val="000000"/>
            </a:solidFill>
            <a:miter lim="800000"/>
            <a:headEnd/>
            <a:tailEnd/>
          </a:ln>
        </p:spPr>
        <p:txBody>
          <a:bodyPr lIns="88270" tIns="44135" rIns="88270" bIns="44135">
            <a:prstTxWarp prst="textNoShape">
              <a:avLst/>
            </a:prstTxWarp>
          </a:bodyPr>
          <a:lstStyle/>
          <a:p>
            <a:pPr marL="229514" indent="-229514"/>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93218" name="Rectangle 2"/>
          <p:cNvSpPr>
            <a:spLocks noGrp="1" noRot="1" noChangeAspect="1" noChangeArrowheads="1" noTextEdit="1"/>
          </p:cNvSpPr>
          <p:nvPr>
            <p:ph type="sldImg"/>
          </p:nvPr>
        </p:nvSpPr>
        <p:spPr bwMode="auto">
          <a:xfrm>
            <a:off x="3511550" y="2441575"/>
            <a:ext cx="0" cy="0"/>
          </a:xfrm>
          <a:prstGeom prst="rect">
            <a:avLst/>
          </a:prstGeom>
          <a:solidFill>
            <a:srgbClr val="FFFFFF"/>
          </a:solidFill>
          <a:ln>
            <a:solidFill>
              <a:srgbClr val="000000"/>
            </a:solidFill>
            <a:miter lim="800000"/>
            <a:headEnd/>
            <a:tailEnd/>
          </a:ln>
        </p:spPr>
      </p:sp>
      <p:sp>
        <p:nvSpPr>
          <p:cNvPr id="3593219" name="Rectangle 3"/>
          <p:cNvSpPr>
            <a:spLocks noGrp="1" noChangeArrowheads="1"/>
          </p:cNvSpPr>
          <p:nvPr>
            <p:ph type="body" idx="1"/>
          </p:nvPr>
        </p:nvSpPr>
        <p:spPr bwMode="auto">
          <a:xfrm>
            <a:off x="935350" y="6389160"/>
            <a:ext cx="5532287" cy="253146"/>
          </a:xfrm>
          <a:prstGeom prst="rect">
            <a:avLst/>
          </a:prstGeom>
          <a:solidFill>
            <a:srgbClr val="FFFFFF"/>
          </a:solidFill>
          <a:ln>
            <a:solidFill>
              <a:srgbClr val="000000"/>
            </a:solidFill>
            <a:miter lim="800000"/>
            <a:headEnd/>
            <a:tailEnd/>
          </a:ln>
        </p:spPr>
        <p:txBody>
          <a:bodyPr lIns="88270" tIns="44135" rIns="88270" bIns="44135">
            <a:prstTxWarp prst="textNoShape">
              <a:avLst/>
            </a:prstTxWarp>
          </a:bodyPr>
          <a:lstStyle/>
          <a:p>
            <a:pPr marL="229514" indent="-229514"/>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990601"/>
            <a:ext cx="4038600" cy="5305864"/>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cxnSp>
        <p:nvCxnSpPr>
          <p:cNvPr id="9" name="Straight Connector 8"/>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sp>
        <p:nvSpPr>
          <p:cNvPr id="12"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a:t>
            </a:r>
            <a:r>
              <a:rPr lang="en-US" sz="1200" b="1" baseline="0" dirty="0" smtClean="0">
                <a:solidFill>
                  <a:schemeClr val="tx1"/>
                </a:solidFill>
                <a:latin typeface="18 VAG Rounded Black   09390"/>
              </a:rPr>
              <a:t> </a:t>
            </a:r>
            <a:r>
              <a:rPr lang="en-US" sz="1200" b="1" dirty="0" smtClean="0">
                <a:solidFill>
                  <a:schemeClr val="tx1"/>
                </a:solidFill>
                <a:latin typeface="18 VAG Rounded Black   09390"/>
              </a:rPr>
              <a:t>“</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Distributed Computing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sp>
        <p:nvSpPr>
          <p:cNvPr id="15" name="Rectangle 11"/>
          <p:cNvSpPr>
            <a:spLocks noChangeArrowheads="1"/>
          </p:cNvSpPr>
          <p:nvPr userDrawn="1"/>
        </p:nvSpPr>
        <p:spPr bwMode="auto">
          <a:xfrm>
            <a:off x="7925718" y="6248400"/>
            <a:ext cx="1218282"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Spring</a:t>
            </a:r>
            <a:r>
              <a:rPr lang="en-US" sz="1000" b="1" baseline="0" dirty="0" smtClean="0">
                <a:solidFill>
                  <a:schemeClr val="tx1"/>
                </a:solidFill>
                <a:latin typeface="18 VAG Rounded Black   09390"/>
              </a:rPr>
              <a:t> 2011</a:t>
            </a:r>
            <a:endParaRPr lang="en-US" sz="1000" b="1" dirty="0">
              <a:solidFill>
                <a:schemeClr val="tx1"/>
              </a:solidFill>
              <a:latin typeface="18 VAG Rounded Black   09390"/>
            </a:endParaRPr>
          </a:p>
        </p:txBody>
      </p:sp>
      <p:pic>
        <p:nvPicPr>
          <p:cNvPr id="16" name="Picture 25" descr="Seal"/>
          <p:cNvPicPr>
            <a:picLocks noChangeAspect="1" noChangeArrowheads="1"/>
          </p:cNvPicPr>
          <p:nvPr userDrawn="1"/>
        </p:nvPicPr>
        <p:blipFill>
          <a:blip r:embed="rId2"/>
          <a:srcRect/>
          <a:stretch>
            <a:fillRect/>
          </a:stretch>
        </p:blipFill>
        <p:spPr bwMode="auto">
          <a:xfrm>
            <a:off x="76200" y="6192838"/>
            <a:ext cx="609600" cy="609600"/>
          </a:xfrm>
          <a:prstGeom prst="rect">
            <a:avLst/>
          </a:prstGeom>
          <a:noFill/>
        </p:spPr>
      </p:pic>
      <p:pic>
        <p:nvPicPr>
          <p:cNvPr id="17" name="Picture 16"/>
          <p:cNvPicPr>
            <a:picLocks noChangeAspect="1"/>
          </p:cNvPicPr>
          <p:nvPr userDrawn="1"/>
        </p:nvPicPr>
        <p:blipFill>
          <a:blip r:embed="rId3"/>
          <a:stretch>
            <a:fillRect/>
          </a:stretch>
        </p:blipFill>
        <p:spPr>
          <a:xfrm>
            <a:off x="8026400" y="6464300"/>
            <a:ext cx="1117600" cy="393700"/>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3767D12C-1D62-DB44-B351-8710E9C41DB2}" type="slidenum">
              <a:rPr/>
              <a:pPr>
                <a:defRPr/>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5"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6"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EB5093A4-CC93-424A-94EB-96D0AD625C4C}" type="slidenum">
              <a:rPr/>
              <a:pPr>
                <a:def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5" name="Date Placeholder 27"/>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6" name="Footer Placeholder 16"/>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7" name="Slide Number Placeholder 2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8E3342FC-85AC-0141-B4E7-B626C5929470}"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a:defRPr/>
            </a:pPr>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lstStyle>
          <a:p>
            <a:r>
              <a:rPr lang="en-US" smtClean="0"/>
              <a:t>Click to edit Master title style</a:t>
            </a:r>
            <a:endParaRPr lang="en-US"/>
          </a:p>
        </p:txBody>
      </p:sp>
      <p:sp>
        <p:nvSpPr>
          <p:cNvPr id="25" name="Date Placeholder 3"/>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26" name="Footer Placeholder 4"/>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7" name="Slide Number Placeholder 5"/>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F08356AB-6050-C54D-8146-0D0927CCFB8F}"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18" name="Footer Placeholder 7"/>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19" name="Slide Number Placeholder 8"/>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50361CD5-B477-9E43-A365-B6CBAABDE154}" type="slidenum">
              <a:rPr/>
              <a:pPr>
                <a:def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lstStyle>
          <a:p>
            <a:r>
              <a:rPr lang="en-US" smtClean="0"/>
              <a:t>Click to edit Master title style</a:t>
            </a:r>
            <a:endParaRPr lang="en-US"/>
          </a:p>
        </p:txBody>
      </p:sp>
      <p:sp>
        <p:nvSpPr>
          <p:cNvPr id="3" name="Date Placeholder 2"/>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4" name="Footer Placeholder 3"/>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5" name="Slide Number Placeholder 4"/>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CD69752C-0324-1C40-9504-CBF4C9360C20}" type="slidenum">
              <a:rPr/>
              <a:pPr>
                <a:def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3" name="Footer Placeholder 2"/>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4" name="Slide Number Placeholder 3"/>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44F050E0-6EC7-2D45-8299-7B7E99CE3E4C}" type="slidenum">
              <a:rPr/>
              <a:pPr>
                <a:defRPr/>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477000" y="6416675"/>
            <a:ext cx="2133600" cy="365125"/>
          </a:xfrm>
          <a:prstGeom prst="rect">
            <a:avLst/>
          </a:prstGeom>
        </p:spPr>
        <p:txBody>
          <a:bodyPr/>
          <a:lstStyle>
            <a:lvl1pPr>
              <a:defRPr>
                <a:latin typeface="Helvetica" pitchFamily="-65" charset="0"/>
              </a:defRPr>
            </a:lvl1pPr>
          </a:lstStyle>
          <a:p>
            <a:pPr>
              <a:defRPr/>
            </a:pPr>
            <a:endParaRPr/>
          </a:p>
        </p:txBody>
      </p:sp>
      <p:sp>
        <p:nvSpPr>
          <p:cNvPr id="6" name="Footer Placeholder 5"/>
          <p:cNvSpPr>
            <a:spLocks noGrp="1"/>
          </p:cNvSpPr>
          <p:nvPr>
            <p:ph type="ftr" sz="quarter" idx="11"/>
          </p:nvPr>
        </p:nvSpPr>
        <p:spPr>
          <a:xfrm>
            <a:off x="914400" y="6416675"/>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7" name="Slide Number Placeholder 6"/>
          <p:cNvSpPr>
            <a:spLocks noGrp="1"/>
          </p:cNvSpPr>
          <p:nvPr>
            <p:ph type="sldNum" sz="quarter" idx="12"/>
          </p:nvPr>
        </p:nvSpPr>
        <p:spPr>
          <a:xfrm>
            <a:off x="8610600" y="6416675"/>
            <a:ext cx="457200" cy="365125"/>
          </a:xfrm>
          <a:prstGeom prst="rect">
            <a:avLst/>
          </a:prstGeom>
        </p:spPr>
        <p:txBody>
          <a:bodyPr/>
          <a:lstStyle>
            <a:lvl1pPr>
              <a:defRPr>
                <a:latin typeface="Helvetica" pitchFamily="-65" charset="0"/>
              </a:defRPr>
            </a:lvl1pPr>
          </a:lstStyle>
          <a:p>
            <a:pPr>
              <a:defRPr/>
            </a:pPr>
            <a:fld id="{9956C743-C58C-B546-AEA2-8065E3DEDFB6}" type="slidenum">
              <a:rPr/>
              <a:pPr>
                <a:def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20"/>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59693" y="1302242"/>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1299" y="1395381"/>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0613" y="1301266"/>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59692" y="1302240"/>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1298" y="1395380"/>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0612" y="1301265"/>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a:prstGeom prst="rect">
            <a:avLst/>
          </a:prstGeom>
        </p:spPr>
        <p:txBody>
          <a:bodyPr/>
          <a:lstStyle>
            <a:lvl1pPr>
              <a:defRPr>
                <a:latin typeface="Helvetica" pitchFamily="-65" charset="0"/>
              </a:defRPr>
            </a:lvl1pPr>
          </a:lstStyle>
          <a:p>
            <a:pPr>
              <a:defRPr/>
            </a:pPr>
            <a:endParaRPr/>
          </a:p>
        </p:txBody>
      </p:sp>
      <p:sp>
        <p:nvSpPr>
          <p:cNvPr id="20" name="Footer Placeholder 5"/>
          <p:cNvSpPr>
            <a:spLocks noGrp="1"/>
          </p:cNvSpPr>
          <p:nvPr>
            <p:ph type="ftr" sz="quarter" idx="11"/>
          </p:nvPr>
        </p:nvSpPr>
        <p:spPr>
          <a:xfrm>
            <a:off x="914400" y="55563"/>
            <a:ext cx="55626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Helvetica" charset="0"/>
              </a:defRPr>
            </a:lvl1pPr>
          </a:lstStyle>
          <a:p>
            <a:pPr>
              <a:defRPr/>
            </a:pPr>
            <a:r>
              <a:rPr lang="en-US"/>
              <a:t>
              </a:t>
            </a:r>
          </a:p>
        </p:txBody>
      </p:sp>
      <p:sp>
        <p:nvSpPr>
          <p:cNvPr id="21" name="Slide Number Placeholder 6"/>
          <p:cNvSpPr>
            <a:spLocks noGrp="1"/>
          </p:cNvSpPr>
          <p:nvPr>
            <p:ph type="sldNum" sz="quarter" idx="12"/>
          </p:nvPr>
        </p:nvSpPr>
        <p:spPr>
          <a:xfrm>
            <a:off x="8610600" y="55563"/>
            <a:ext cx="457200" cy="365125"/>
          </a:xfrm>
          <a:prstGeom prst="rect">
            <a:avLst/>
          </a:prstGeom>
        </p:spPr>
        <p:txBody>
          <a:bodyPr/>
          <a:lstStyle>
            <a:lvl1pPr>
              <a:defRPr>
                <a:latin typeface="Helvetica" pitchFamily="-65" charset="0"/>
              </a:defRPr>
            </a:lvl1pPr>
          </a:lstStyle>
          <a:p>
            <a:pPr>
              <a:defRPr/>
            </a:pPr>
            <a:fld id="{458E6A8A-592E-AF43-B50A-9BAEEB4055EB}"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28600"/>
            <a:ext cx="8229600" cy="762000"/>
          </a:xfrm>
          <a:prstGeom prst="rect">
            <a:avLst/>
          </a:prstGeom>
        </p:spPr>
        <p:txBody>
          <a:bodyPr vert="horz" anchor="t">
            <a:noAutofit/>
          </a:bodyPr>
          <a:lstStyle/>
          <a:p>
            <a:r>
              <a:rPr lang="en-US" dirty="0" smtClean="0"/>
              <a:t>Click to edit Master title style</a:t>
            </a:r>
            <a:endParaRPr lang="en-US" dirty="0"/>
          </a:p>
        </p:txBody>
      </p:sp>
      <p:sp>
        <p:nvSpPr>
          <p:cNvPr id="1031" name="Text Placeholder 12"/>
          <p:cNvSpPr>
            <a:spLocks noGrp="1"/>
          </p:cNvSpPr>
          <p:nvPr>
            <p:ph type="body" idx="1"/>
          </p:nvPr>
        </p:nvSpPr>
        <p:spPr bwMode="auto">
          <a:xfrm>
            <a:off x="457200" y="990600"/>
            <a:ext cx="8229600" cy="5365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Rectangle 10"/>
          <p:cNvSpPr>
            <a:spLocks noChangeArrowheads="1"/>
          </p:cNvSpPr>
          <p:nvPr userDrawn="1"/>
        </p:nvSpPr>
        <p:spPr bwMode="auto">
          <a:xfrm>
            <a:off x="0" y="6622038"/>
            <a:ext cx="9144000" cy="235962"/>
          </a:xfrm>
          <a:prstGeom prst="rect">
            <a:avLst/>
          </a:prstGeom>
          <a:noFill/>
          <a:ln w="12700">
            <a:noFill/>
            <a:miter lim="800000"/>
            <a:headEnd/>
            <a:tailEnd/>
          </a:ln>
          <a:effectLst/>
        </p:spPr>
        <p:txBody>
          <a:bodyPr wrap="square" lIns="63500" tIns="25400" rIns="63500" bIns="25400">
            <a:prstTxWarp prst="textNoShape">
              <a:avLst/>
            </a:prstTxWarp>
            <a:spAutoFit/>
          </a:bodyPr>
          <a:lstStyle/>
          <a:p>
            <a:pPr algn="ctr">
              <a:defRPr/>
            </a:pPr>
            <a:r>
              <a:rPr lang="en-US" sz="1200" b="1" dirty="0" smtClean="0">
                <a:solidFill>
                  <a:schemeClr val="tx1"/>
                </a:solidFill>
                <a:latin typeface="18 VAG Rounded Black   09390"/>
              </a:rPr>
              <a:t>UC Berkeley CS10</a:t>
            </a:r>
            <a:r>
              <a:rPr lang="en-US" sz="1200" b="1" baseline="0" dirty="0" smtClean="0">
                <a:solidFill>
                  <a:schemeClr val="tx1"/>
                </a:solidFill>
                <a:latin typeface="18 VAG Rounded Black   09390"/>
              </a:rPr>
              <a:t> </a:t>
            </a:r>
            <a:r>
              <a:rPr lang="en-US" sz="1200" b="1" dirty="0" smtClean="0">
                <a:solidFill>
                  <a:schemeClr val="tx1"/>
                </a:solidFill>
                <a:latin typeface="18 VAG Rounded Black   09390"/>
              </a:rPr>
              <a:t>“</a:t>
            </a:r>
            <a:r>
              <a:rPr lang="en-US" sz="1200" b="1" baseline="0" dirty="0" smtClean="0">
                <a:solidFill>
                  <a:schemeClr val="tx1"/>
                </a:solidFill>
                <a:latin typeface="18 VAG Rounded Black   09390"/>
              </a:rPr>
              <a:t>The Beauty and Joy of Computing” </a:t>
            </a:r>
            <a:r>
              <a:rPr lang="en-US" sz="1200" b="1" baseline="0" dirty="0" smtClean="0">
                <a:solidFill>
                  <a:srgbClr val="FFFF00"/>
                </a:solidFill>
                <a:latin typeface="18 VAG Rounded Black   09390"/>
              </a:rPr>
              <a:t>: Distributed Computing </a:t>
            </a:r>
            <a:r>
              <a:rPr lang="en-US" sz="1200" b="1" dirty="0" smtClean="0">
                <a:solidFill>
                  <a:schemeClr val="tx1"/>
                </a:solidFill>
                <a:latin typeface="18 VAG Rounded Black   09390"/>
              </a:rPr>
              <a:t>(</a:t>
            </a:r>
            <a:fld id="{0382F9D6-1C8F-9447-89CA-9F506CE985D4}" type="slidenum">
              <a:rPr lang="en-US" sz="1200" b="1">
                <a:solidFill>
                  <a:schemeClr val="tx1"/>
                </a:solidFill>
                <a:latin typeface="18 VAG Rounded Black   09390"/>
              </a:rPr>
              <a:pPr algn="ctr">
                <a:defRPr/>
              </a:pPr>
              <a:t>‹#›</a:t>
            </a:fld>
            <a:r>
              <a:rPr lang="en-US" sz="1200" b="1" dirty="0">
                <a:solidFill>
                  <a:schemeClr val="tx1"/>
                </a:solidFill>
                <a:latin typeface="18 VAG Rounded Black   09390"/>
              </a:rPr>
              <a:t>)</a:t>
            </a:r>
          </a:p>
        </p:txBody>
      </p:sp>
      <p:sp>
        <p:nvSpPr>
          <p:cNvPr id="19" name="Rectangle 11"/>
          <p:cNvSpPr>
            <a:spLocks noChangeArrowheads="1"/>
          </p:cNvSpPr>
          <p:nvPr userDrawn="1"/>
        </p:nvSpPr>
        <p:spPr bwMode="auto">
          <a:xfrm>
            <a:off x="7925718" y="6248400"/>
            <a:ext cx="1218282" cy="205184"/>
          </a:xfrm>
          <a:prstGeom prst="rect">
            <a:avLst/>
          </a:prstGeom>
          <a:noFill/>
          <a:ln w="12700">
            <a:noFill/>
            <a:miter lim="800000"/>
            <a:headEnd/>
            <a:tailEnd/>
          </a:ln>
          <a:effectLst/>
        </p:spPr>
        <p:txBody>
          <a:bodyPr wrap="none" lIns="63500" tIns="25400" rIns="63500" bIns="25400">
            <a:prstTxWarp prst="textNoShape">
              <a:avLst/>
            </a:prstTxWarp>
            <a:spAutoFit/>
          </a:bodyPr>
          <a:lstStyle/>
          <a:p>
            <a:pPr algn="r">
              <a:defRPr/>
            </a:pPr>
            <a:r>
              <a:rPr lang="en-US" sz="1000" b="1" dirty="0">
                <a:solidFill>
                  <a:schemeClr val="tx1"/>
                </a:solidFill>
                <a:latin typeface="18 VAG Rounded Black   09390"/>
              </a:rPr>
              <a:t>Garcia,</a:t>
            </a:r>
            <a:r>
              <a:rPr lang="en-US" sz="1000" b="1" dirty="0" smtClean="0">
                <a:solidFill>
                  <a:schemeClr val="tx1"/>
                </a:solidFill>
                <a:latin typeface="18 VAG Rounded Black   09390"/>
              </a:rPr>
              <a:t> Spring</a:t>
            </a:r>
            <a:r>
              <a:rPr lang="en-US" sz="1000" b="1" baseline="0" dirty="0" smtClean="0">
                <a:solidFill>
                  <a:schemeClr val="tx1"/>
                </a:solidFill>
                <a:latin typeface="18 VAG Rounded Black   09390"/>
              </a:rPr>
              <a:t> 2011</a:t>
            </a:r>
            <a:endParaRPr lang="en-US" sz="1000" b="1" dirty="0">
              <a:solidFill>
                <a:schemeClr val="tx1"/>
              </a:solidFill>
              <a:latin typeface="18 VAG Rounded Black   09390"/>
            </a:endParaRPr>
          </a:p>
        </p:txBody>
      </p:sp>
      <p:cxnSp>
        <p:nvCxnSpPr>
          <p:cNvPr id="13" name="Straight Connector 12"/>
          <p:cNvCxnSpPr/>
          <p:nvPr userDrawn="1"/>
        </p:nvCxnSpPr>
        <p:spPr>
          <a:xfrm>
            <a:off x="457200" y="989012"/>
            <a:ext cx="8229600" cy="1588"/>
          </a:xfrm>
          <a:prstGeom prst="line">
            <a:avLst/>
          </a:prstGeom>
          <a:ln>
            <a:solidFill>
              <a:schemeClr val="tx2"/>
            </a:solidFill>
          </a:ln>
          <a:effectLst>
            <a:glow rad="101600">
              <a:schemeClr val="tx2">
                <a:alpha val="75000"/>
              </a:schemeClr>
            </a:glow>
          </a:effectLst>
        </p:spPr>
        <p:style>
          <a:lnRef idx="2">
            <a:schemeClr val="accent1"/>
          </a:lnRef>
          <a:fillRef idx="0">
            <a:schemeClr val="accent1"/>
          </a:fillRef>
          <a:effectRef idx="1">
            <a:schemeClr val="accent1"/>
          </a:effectRef>
          <a:fontRef idx="minor">
            <a:schemeClr val="tx1"/>
          </a:fontRef>
        </p:style>
      </p:cxnSp>
      <p:pic>
        <p:nvPicPr>
          <p:cNvPr id="8" name="Picture 25" descr="Seal"/>
          <p:cNvPicPr>
            <a:picLocks noChangeAspect="1" noChangeArrowheads="1"/>
          </p:cNvPicPr>
          <p:nvPr userDrawn="1"/>
        </p:nvPicPr>
        <p:blipFill>
          <a:blip r:embed="rId14"/>
          <a:srcRect/>
          <a:stretch>
            <a:fillRect/>
          </a:stretch>
        </p:blipFill>
        <p:spPr bwMode="auto">
          <a:xfrm>
            <a:off x="76200" y="6192838"/>
            <a:ext cx="609600" cy="609600"/>
          </a:xfrm>
          <a:prstGeom prst="rect">
            <a:avLst/>
          </a:prstGeom>
          <a:noFill/>
        </p:spPr>
      </p:pic>
      <p:pic>
        <p:nvPicPr>
          <p:cNvPr id="9" name="Picture 8"/>
          <p:cNvPicPr>
            <a:picLocks noChangeAspect="1"/>
          </p:cNvPicPr>
          <p:nvPr/>
        </p:nvPicPr>
        <p:blipFill>
          <a:blip r:embed="rId15"/>
          <a:stretch>
            <a:fillRect/>
          </a:stretch>
        </p:blipFill>
        <p:spPr>
          <a:xfrm>
            <a:off x="8026400" y="6464300"/>
            <a:ext cx="1117600" cy="393700"/>
          </a:xfrm>
          <a:prstGeom prst="rect">
            <a:avLst/>
          </a:prstGeom>
        </p:spPr>
      </p:pic>
    </p:spTree>
  </p:cSld>
  <p:clrMap bg1="dk1" tx1="lt1" bg2="dk2" tx2="lt2" accent1="accent1" accent2="accent2" accent3="accent3" accent4="accent4" accent5="accent5" accent6="accent6" hlink="hlink" folHlink="folHlink"/>
  <p:sldLayoutIdLst>
    <p:sldLayoutId id="2147483652"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rtl="0" eaLnBrk="0" fontAlgn="base" hangingPunct="0">
        <a:spcBef>
          <a:spcPct val="0"/>
        </a:spcBef>
        <a:spcAft>
          <a:spcPct val="0"/>
        </a:spcAft>
        <a:defRPr sz="4000" b="0" i="0" kern="1200" spc="-100">
          <a:solidFill>
            <a:srgbClr val="C1EEFF"/>
          </a:solidFill>
          <a:latin typeface="18 VAG Rounded Bold   07390"/>
          <a:ea typeface="ＭＳ Ｐゴシック" charset="-128"/>
          <a:cs typeface="AppleGaramond Bd"/>
        </a:defRPr>
      </a:lvl1pPr>
      <a:lvl2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2pPr>
      <a:lvl3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3pPr>
      <a:lvl4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4pPr>
      <a:lvl5pPr algn="l" rtl="0" eaLnBrk="0" fontAlgn="base" hangingPunct="0">
        <a:spcBef>
          <a:spcPct val="0"/>
        </a:spcBef>
        <a:spcAft>
          <a:spcPct val="0"/>
        </a:spcAft>
        <a:defRPr sz="4000" b="1">
          <a:solidFill>
            <a:srgbClr val="C1EEFF"/>
          </a:solidFill>
          <a:latin typeface="Corbel" charset="0"/>
          <a:ea typeface="ＭＳ Ｐゴシック" charset="-128"/>
          <a:cs typeface="ＭＳ Ｐゴシック" charset="-128"/>
        </a:defRPr>
      </a:lvl5pPr>
      <a:lvl6pPr marL="457200" algn="l" rtl="0" fontAlgn="base">
        <a:spcBef>
          <a:spcPct val="0"/>
        </a:spcBef>
        <a:spcAft>
          <a:spcPct val="0"/>
        </a:spcAft>
        <a:defRPr sz="4000" b="1">
          <a:solidFill>
            <a:srgbClr val="C1EEFF"/>
          </a:solidFill>
          <a:latin typeface="Corbel" charset="0"/>
          <a:ea typeface="ＭＳ Ｐゴシック" charset="-128"/>
          <a:cs typeface="ＭＳ Ｐゴシック" charset="-128"/>
        </a:defRPr>
      </a:lvl6pPr>
      <a:lvl7pPr marL="914400" algn="l" rtl="0" fontAlgn="base">
        <a:spcBef>
          <a:spcPct val="0"/>
        </a:spcBef>
        <a:spcAft>
          <a:spcPct val="0"/>
        </a:spcAft>
        <a:defRPr sz="4000" b="1">
          <a:solidFill>
            <a:srgbClr val="C1EEFF"/>
          </a:solidFill>
          <a:latin typeface="Corbel" charset="0"/>
          <a:ea typeface="ＭＳ Ｐゴシック" charset="-128"/>
          <a:cs typeface="ＭＳ Ｐゴシック" charset="-128"/>
        </a:defRPr>
      </a:lvl7pPr>
      <a:lvl8pPr marL="1371600" algn="l" rtl="0" fontAlgn="base">
        <a:spcBef>
          <a:spcPct val="0"/>
        </a:spcBef>
        <a:spcAft>
          <a:spcPct val="0"/>
        </a:spcAft>
        <a:defRPr sz="4000" b="1">
          <a:solidFill>
            <a:srgbClr val="C1EEFF"/>
          </a:solidFill>
          <a:latin typeface="Corbel" charset="0"/>
          <a:ea typeface="ＭＳ Ｐゴシック" charset="-128"/>
          <a:cs typeface="ＭＳ Ｐゴシック" charset="-128"/>
        </a:defRPr>
      </a:lvl8pPr>
      <a:lvl9pPr marL="1828800" algn="l" rtl="0" fontAlgn="base">
        <a:spcBef>
          <a:spcPct val="0"/>
        </a:spcBef>
        <a:spcAft>
          <a:spcPct val="0"/>
        </a:spcAft>
        <a:defRPr sz="4000" b="1">
          <a:solidFill>
            <a:srgbClr val="C1EEFF"/>
          </a:solidFill>
          <a:latin typeface="Corbel" charset="0"/>
          <a:ea typeface="ＭＳ Ｐゴシック" charset="-128"/>
          <a:cs typeface="ＭＳ Ｐゴシック" charset="-128"/>
        </a:defRPr>
      </a:lvl9pPr>
    </p:titleStyle>
    <p:bodyStyle>
      <a:lvl1pPr marL="411163" indent="-342900" algn="l" rtl="0" eaLnBrk="0" fontAlgn="base" hangingPunct="0">
        <a:spcBef>
          <a:spcPts val="700"/>
        </a:spcBef>
        <a:spcAft>
          <a:spcPct val="0"/>
        </a:spcAft>
        <a:buClr>
          <a:schemeClr val="tx2"/>
        </a:buClr>
        <a:buSzPct val="95000"/>
        <a:buFont typeface="Wingdings" pitchFamily="-65" charset="2"/>
        <a:buChar char=""/>
        <a:defRPr sz="3000" b="0" i="0" kern="1200">
          <a:solidFill>
            <a:schemeClr val="tx1"/>
          </a:solidFill>
          <a:latin typeface="18 VAG Rounded Bold   07390"/>
          <a:ea typeface="ＭＳ Ｐゴシック" charset="-128"/>
          <a:cs typeface="ＭＳ Ｐゴシック" charset="-128"/>
        </a:defRPr>
      </a:lvl1pPr>
      <a:lvl2pPr marL="739775" indent="-285750" algn="l" rtl="0" eaLnBrk="0" fontAlgn="base" hangingPunct="0">
        <a:spcBef>
          <a:spcPct val="20000"/>
        </a:spcBef>
        <a:spcAft>
          <a:spcPct val="0"/>
        </a:spcAft>
        <a:buSzPct val="90000"/>
        <a:buFont typeface="Wingdings" pitchFamily="-65" charset="2"/>
        <a:buChar char=""/>
        <a:defRPr sz="2600" b="0" i="0" kern="1200">
          <a:solidFill>
            <a:schemeClr val="accent3">
              <a:lumMod val="40000"/>
              <a:lumOff val="60000"/>
            </a:schemeClr>
          </a:solidFill>
          <a:latin typeface="18 VAG Rounded Light   02390"/>
          <a:ea typeface="ＭＳ Ｐゴシック" charset="-128"/>
          <a:cs typeface="+mn-cs"/>
        </a:defRPr>
      </a:lvl2pPr>
      <a:lvl3pPr marL="995363" indent="-228600" algn="l" rtl="0" eaLnBrk="0" fontAlgn="base" hangingPunct="0">
        <a:spcBef>
          <a:spcPct val="20000"/>
        </a:spcBef>
        <a:spcAft>
          <a:spcPct val="0"/>
        </a:spcAft>
        <a:buFont typeface="Wingdings 2" pitchFamily="-65" charset="2"/>
        <a:buChar char=""/>
        <a:defRPr sz="2400" b="0" i="0" kern="1200">
          <a:solidFill>
            <a:schemeClr val="tx2">
              <a:lumMod val="90000"/>
            </a:schemeClr>
          </a:solidFill>
          <a:latin typeface="18 VAG Rounded Light   02390"/>
          <a:ea typeface="ＭＳ Ｐゴシック" charset="-128"/>
          <a:cs typeface="+mn-cs"/>
        </a:defRPr>
      </a:lvl3pPr>
      <a:lvl4pPr marL="1260475" indent="-228600" algn="l" rtl="0" eaLnBrk="0" fontAlgn="base" hangingPunct="0">
        <a:spcBef>
          <a:spcPct val="20000"/>
        </a:spcBef>
        <a:spcAft>
          <a:spcPct val="0"/>
        </a:spcAft>
        <a:buClr>
          <a:schemeClr val="accent2"/>
        </a:buClr>
        <a:buFont typeface="Wingdings 3" pitchFamily="-65" charset="2"/>
        <a:buChar char=""/>
        <a:defRPr sz="2200" b="0" i="0" kern="1200">
          <a:solidFill>
            <a:srgbClr val="F273AF"/>
          </a:solidFill>
          <a:latin typeface="18 VAG Rounded Light   02390"/>
          <a:ea typeface="ＭＳ Ｐゴシック" charset="-128"/>
          <a:cs typeface="+mn-cs"/>
        </a:defRPr>
      </a:lvl4pPr>
      <a:lvl5pPr marL="1481138" indent="-209550" algn="l" rtl="0" eaLnBrk="0" fontAlgn="base" hangingPunct="0">
        <a:spcBef>
          <a:spcPct val="20000"/>
        </a:spcBef>
        <a:spcAft>
          <a:spcPct val="0"/>
        </a:spcAft>
        <a:buClr>
          <a:schemeClr val="tx1"/>
        </a:buClr>
        <a:buFont typeface="Wingdings 2" pitchFamily="-65" charset="2"/>
        <a:buChar char=""/>
        <a:defRPr sz="2000" b="0" i="0" kern="1200">
          <a:solidFill>
            <a:schemeClr val="tx1"/>
          </a:solidFill>
          <a:latin typeface="18 VAG Rounded Light   02390"/>
          <a:ea typeface="ＭＳ Ｐゴシック" charset="-128"/>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df"/><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df"/><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df"/><Relationship Id="rId3" Type="http://schemas.openxmlformats.org/officeDocument/2006/relationships/image" Target="../media/image7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pic>
        <p:nvPicPr>
          <p:cNvPr id="15362" name="Picture 5"/>
          <p:cNvPicPr>
            <a:picLocks noChangeAspect="1" noChangeArrowheads="1"/>
          </p:cNvPicPr>
          <p:nvPr/>
        </p:nvPicPr>
        <p:blipFill>
          <a:blip r:embed="rId3"/>
          <a:srcRect/>
          <a:stretch>
            <a:fillRect/>
          </a:stretch>
        </p:blipFill>
        <p:spPr bwMode="auto">
          <a:xfrm>
            <a:off x="381000" y="304800"/>
            <a:ext cx="1600200" cy="2133600"/>
          </a:xfrm>
          <a:prstGeom prst="rect">
            <a:avLst/>
          </a:prstGeom>
          <a:noFill/>
          <a:ln w="9525">
            <a:noFill/>
            <a:miter lim="800000"/>
            <a:headEnd/>
            <a:tailEnd/>
          </a:ln>
        </p:spPr>
      </p:pic>
      <p:sp>
        <p:nvSpPr>
          <p:cNvPr id="15363" name="Rectangle 4"/>
          <p:cNvSpPr>
            <a:spLocks noChangeArrowheads="1"/>
          </p:cNvSpPr>
          <p:nvPr/>
        </p:nvSpPr>
        <p:spPr bwMode="auto">
          <a:xfrm>
            <a:off x="1981200" y="-165891"/>
            <a:ext cx="7162800" cy="3103619"/>
          </a:xfrm>
          <a:prstGeom prst="rect">
            <a:avLst/>
          </a:prstGeom>
          <a:noFill/>
          <a:ln w="12700">
            <a:noFill/>
            <a:miter lim="800000"/>
            <a:headEnd/>
            <a:tailEnd/>
          </a:ln>
        </p:spPr>
        <p:txBody>
          <a:bodyPr lIns="63500" tIns="25400" rIns="63500" bIns="25400" anchor="ctr">
            <a:prstTxWarp prst="textNoShape">
              <a:avLst/>
            </a:prstTxWarp>
            <a:spAutoFit/>
          </a:bodyPr>
          <a:lstStyle/>
          <a:p>
            <a:pPr algn="ctr">
              <a:lnSpc>
                <a:spcPct val="77000"/>
              </a:lnSpc>
            </a:pPr>
            <a:r>
              <a:rPr lang="en-US" sz="3200" b="1" dirty="0" smtClean="0">
                <a:solidFill>
                  <a:schemeClr val="accent2"/>
                </a:solidFill>
              </a:rPr>
              <a:t/>
            </a:r>
            <a:br>
              <a:rPr lang="en-US" sz="3200" b="1" dirty="0" smtClean="0">
                <a:solidFill>
                  <a:schemeClr val="accent2"/>
                </a:solidFill>
              </a:rPr>
            </a:br>
            <a:r>
              <a:rPr lang="en-US" sz="3600" b="1" dirty="0" smtClean="0">
                <a:solidFill>
                  <a:schemeClr val="tx2"/>
                </a:solidFill>
                <a:latin typeface="18 VAG Rounded Bold   07390"/>
                <a:cs typeface=""/>
              </a:rPr>
              <a:t>CS10</a:t>
            </a:r>
            <a:br>
              <a:rPr lang="en-US" sz="3600" b="1" dirty="0" smtClean="0">
                <a:solidFill>
                  <a:schemeClr val="tx2"/>
                </a:solidFill>
                <a:latin typeface="18 VAG Rounded Bold   07390"/>
                <a:cs typeface=""/>
              </a:rPr>
            </a:br>
            <a:r>
              <a:rPr lang="en-US" sz="3600" b="1" dirty="0" smtClean="0">
                <a:solidFill>
                  <a:schemeClr val="tx2"/>
                </a:solidFill>
                <a:latin typeface="18 VAG Rounded Bold   07390"/>
                <a:cs typeface=""/>
              </a:rPr>
              <a:t>The Beauty and Joy of Computing</a:t>
            </a:r>
            <a:r>
              <a:rPr lang="en-US" sz="3200" b="1" dirty="0" smtClean="0">
                <a:solidFill>
                  <a:schemeClr val="tx2"/>
                </a:solidFill>
                <a:latin typeface="18 VAG Rounded Bold   07390"/>
                <a:cs typeface=""/>
              </a:rPr>
              <a:t/>
            </a:r>
            <a:br>
              <a:rPr lang="en-US" sz="3200" b="1" dirty="0" smtClean="0">
                <a:solidFill>
                  <a:schemeClr val="tx2"/>
                </a:solidFill>
                <a:latin typeface="18 VAG Rounded Bold   07390"/>
                <a:cs typeface=""/>
              </a:rPr>
            </a:br>
            <a:r>
              <a:rPr lang="en-US" sz="3200" b="1" dirty="0" smtClean="0">
                <a:latin typeface="18 VAG Rounded Bold   07390"/>
                <a:cs typeface=""/>
              </a:rPr>
              <a:t/>
            </a:r>
            <a:br>
              <a:rPr lang="en-US" sz="3200" b="1" dirty="0" smtClean="0">
                <a:latin typeface="18 VAG Rounded Bold   07390"/>
                <a:cs typeface=""/>
              </a:rPr>
            </a:br>
            <a:r>
              <a:rPr lang="en-US" sz="2800" b="1" dirty="0" smtClean="0">
                <a:solidFill>
                  <a:schemeClr val="tx1"/>
                </a:solidFill>
                <a:latin typeface="18 VAG Rounded Bold   07390"/>
                <a:cs typeface=""/>
              </a:rPr>
              <a:t>Lecture #19</a:t>
            </a:r>
            <a:br>
              <a:rPr lang="en-US" sz="2800" b="1" dirty="0" smtClean="0">
                <a:solidFill>
                  <a:schemeClr val="tx1"/>
                </a:solidFill>
                <a:latin typeface="18 VAG Rounded Bold   07390"/>
                <a:cs typeface=""/>
              </a:rPr>
            </a:br>
            <a:r>
              <a:rPr lang="en-US" sz="2800" b="1" dirty="0" smtClean="0">
                <a:solidFill>
                  <a:schemeClr val="tx1"/>
                </a:solidFill>
                <a:latin typeface="18 VAG Rounded Bold   07390"/>
                <a:cs typeface=""/>
              </a:rPr>
              <a:t>Distributed Computing</a:t>
            </a:r>
            <a:br>
              <a:rPr lang="en-US" sz="2800" b="1" dirty="0" smtClean="0">
                <a:solidFill>
                  <a:schemeClr val="tx1"/>
                </a:solidFill>
                <a:latin typeface="18 VAG Rounded Bold   07390"/>
                <a:cs typeface=""/>
              </a:rPr>
            </a:br>
            <a:endParaRPr lang="en-US" sz="3200" b="1" dirty="0" smtClean="0">
              <a:solidFill>
                <a:schemeClr val="bg2"/>
              </a:solidFill>
              <a:latin typeface="18 VAG Rounded Bold   07390"/>
              <a:cs typeface=""/>
            </a:endParaRPr>
          </a:p>
          <a:p>
            <a:pPr algn="ctr">
              <a:lnSpc>
                <a:spcPct val="77000"/>
              </a:lnSpc>
            </a:pPr>
            <a:r>
              <a:rPr lang="en-US" sz="3200" b="1" dirty="0" smtClean="0">
                <a:solidFill>
                  <a:schemeClr val="bg2"/>
                </a:solidFill>
                <a:latin typeface="18 VAG Rounded Bold   07390"/>
                <a:cs typeface=""/>
              </a:rPr>
              <a:t>2011-04-06</a:t>
            </a:r>
            <a:endParaRPr lang="en-US" sz="3200" b="1" dirty="0">
              <a:solidFill>
                <a:schemeClr val="bg2"/>
              </a:solidFill>
              <a:latin typeface="18 VAG Rounded Bold   07390"/>
              <a:cs typeface=""/>
            </a:endParaRPr>
          </a:p>
        </p:txBody>
      </p:sp>
      <p:sp>
        <p:nvSpPr>
          <p:cNvPr id="48" name="Title 47"/>
          <p:cNvSpPr>
            <a:spLocks noGrp="1"/>
          </p:cNvSpPr>
          <p:nvPr>
            <p:ph type="ctrTitle"/>
          </p:nvPr>
        </p:nvSpPr>
        <p:spPr>
          <a:xfrm>
            <a:off x="381000" y="3733800"/>
            <a:ext cx="6019800" cy="685800"/>
          </a:xfrm>
        </p:spPr>
        <p:txBody>
          <a:bodyPr/>
          <a:lstStyle/>
          <a:p>
            <a:pPr eaLnBrk="1" fontAlgn="auto" hangingPunct="1">
              <a:spcAft>
                <a:spcPts val="0"/>
              </a:spcAft>
              <a:defRPr/>
            </a:pPr>
            <a:r>
              <a:rPr lang="en-US" sz="2800" dirty="0" smtClean="0">
                <a:solidFill>
                  <a:srgbClr val="FFFF00"/>
                </a:solidFill>
              </a:rPr>
              <a:t>US Students internet addicted</a:t>
            </a:r>
            <a:endParaRPr lang="en-US" sz="2800" dirty="0">
              <a:solidFill>
                <a:srgbClr val="FFFF00"/>
              </a:solidFill>
              <a:ea typeface="+mj-ea"/>
              <a:cs typeface="+mj-cs"/>
            </a:endParaRPr>
          </a:p>
        </p:txBody>
      </p:sp>
      <p:sp>
        <p:nvSpPr>
          <p:cNvPr id="15365" name="Subtitle 48"/>
          <p:cNvSpPr>
            <a:spLocks noGrp="1"/>
          </p:cNvSpPr>
          <p:nvPr>
            <p:ph type="subTitle" idx="1"/>
          </p:nvPr>
        </p:nvSpPr>
        <p:spPr>
          <a:xfrm>
            <a:off x="381001" y="4419600"/>
            <a:ext cx="5638799" cy="1981200"/>
          </a:xfrm>
        </p:spPr>
        <p:txBody>
          <a:bodyPr anchor="t"/>
          <a:lstStyle/>
          <a:p>
            <a:pPr eaLnBrk="1" hangingPunct="1">
              <a:spcBef>
                <a:spcPct val="0"/>
              </a:spcBef>
            </a:pPr>
            <a:r>
              <a:rPr lang="en-US" sz="2400" dirty="0" smtClean="0">
                <a:ea typeface="ＭＳ Ｐゴシック" pitchFamily="-65" charset="-128"/>
                <a:cs typeface="ＭＳ Ｐゴシック" pitchFamily="-65" charset="-128"/>
              </a:rPr>
              <a:t>A study from the University of Maryland asked 200 students not to use any media for one day.  “Many showed signs of withdrawal, craving and anxiety along with an inability to function well”.</a:t>
            </a:r>
            <a:endParaRPr lang="en-US" sz="2400" i="1" dirty="0" smtClean="0">
              <a:solidFill>
                <a:schemeClr val="accent4"/>
              </a:solidFill>
              <a:ea typeface="ＭＳ Ｐゴシック" pitchFamily="-65" charset="-128"/>
              <a:cs typeface="ＭＳ Ｐゴシック" pitchFamily="-65" charset="-128"/>
            </a:endParaRPr>
          </a:p>
        </p:txBody>
      </p:sp>
      <p:sp>
        <p:nvSpPr>
          <p:cNvPr id="51" name="TextBox 50"/>
          <p:cNvSpPr txBox="1"/>
          <p:nvPr/>
        </p:nvSpPr>
        <p:spPr>
          <a:xfrm>
            <a:off x="0" y="2438401"/>
            <a:ext cx="2362200" cy="1015663"/>
          </a:xfrm>
          <a:prstGeom prst="rect">
            <a:avLst/>
          </a:prstGeom>
          <a:noFill/>
        </p:spPr>
        <p:txBody>
          <a:bodyPr wrap="square">
            <a:spAutoFit/>
          </a:bodyPr>
          <a:lstStyle/>
          <a:p>
            <a:pPr algn="ctr">
              <a:defRPr/>
            </a:pPr>
            <a:r>
              <a:rPr lang="en-US" sz="2000" b="1" dirty="0" smtClean="0">
                <a:solidFill>
                  <a:schemeClr val="bg2"/>
                </a:solidFill>
                <a:latin typeface="18 VAG Rounded Bold   07390"/>
              </a:rPr>
              <a:t>UC Berkeley</a:t>
            </a:r>
            <a:br>
              <a:rPr lang="en-US" sz="2000" b="1" dirty="0" smtClean="0">
                <a:solidFill>
                  <a:schemeClr val="bg2"/>
                </a:solidFill>
                <a:latin typeface="18 VAG Rounded Bold   07390"/>
              </a:rPr>
            </a:br>
            <a:r>
              <a:rPr lang="en-US" sz="2000" b="1" dirty="0" smtClean="0">
                <a:solidFill>
                  <a:schemeClr val="bg2"/>
                </a:solidFill>
                <a:latin typeface="18 VAG Rounded Bold   07390"/>
              </a:rPr>
              <a:t>EECS Lecturer SOE</a:t>
            </a:r>
            <a:br>
              <a:rPr lang="en-US" sz="2000" b="1" dirty="0" smtClean="0">
                <a:solidFill>
                  <a:schemeClr val="bg2"/>
                </a:solidFill>
                <a:latin typeface="18 VAG Rounded Bold   07390"/>
              </a:rPr>
            </a:br>
            <a:r>
              <a:rPr lang="en-US" sz="2000" b="1" dirty="0" smtClean="0">
                <a:solidFill>
                  <a:schemeClr val="bg2"/>
                </a:solidFill>
                <a:latin typeface="18 VAG Rounded Bold   07390"/>
              </a:rPr>
              <a:t>Dan </a:t>
            </a:r>
            <a:r>
              <a:rPr lang="en-US" sz="2000" b="1" dirty="0">
                <a:solidFill>
                  <a:schemeClr val="bg2"/>
                </a:solidFill>
                <a:latin typeface="18 VAG Rounded Bold   07390"/>
              </a:rPr>
              <a:t>Garcia</a:t>
            </a:r>
          </a:p>
        </p:txBody>
      </p:sp>
      <p:sp>
        <p:nvSpPr>
          <p:cNvPr id="15367" name="Subtitle 48"/>
          <p:cNvSpPr txBox="1">
            <a:spLocks/>
          </p:cNvSpPr>
          <p:nvPr/>
        </p:nvSpPr>
        <p:spPr bwMode="auto">
          <a:xfrm>
            <a:off x="0" y="6477000"/>
            <a:ext cx="9144000" cy="381000"/>
          </a:xfrm>
          <a:prstGeom prst="rect">
            <a:avLst/>
          </a:prstGeom>
          <a:noFill/>
          <a:ln w="9525">
            <a:noFill/>
            <a:miter lim="800000"/>
            <a:headEnd/>
            <a:tailEnd/>
          </a:ln>
        </p:spPr>
        <p:txBody>
          <a:bodyPr lIns="100584">
            <a:prstTxWarp prst="textNoShape">
              <a:avLst/>
            </a:prstTxWarp>
          </a:bodyPr>
          <a:lstStyle/>
          <a:p>
            <a:pPr algn="ctr"/>
            <a:r>
              <a:rPr lang="en-US" sz="1400" b="1" dirty="0" err="1" smtClean="0">
                <a:latin typeface="Courier New" pitchFamily="1" charset="0"/>
              </a:rPr>
              <a:t>www.reuters.com/article/2010/04/23/us-internet-addicts-life-idUSTRE63M4QN20100423</a:t>
            </a:r>
            <a:endParaRPr lang="en-US" sz="1400" b="1" dirty="0" smtClean="0">
              <a:latin typeface="Courier New" pitchFamily="1" charset="0"/>
            </a:endParaRPr>
          </a:p>
        </p:txBody>
      </p:sp>
      <p:sp>
        <p:nvSpPr>
          <p:cNvPr id="54" name="Oval 53"/>
          <p:cNvSpPr/>
          <p:nvPr/>
        </p:nvSpPr>
        <p:spPr>
          <a:xfrm>
            <a:off x="5971872" y="5791200"/>
            <a:ext cx="30480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0" name="Picture 9"/>
          <p:cNvPicPr>
            <a:picLocks noChangeAspect="1"/>
          </p:cNvPicPr>
          <p:nvPr/>
        </p:nvPicPr>
        <p:blipFill>
          <a:blip r:embed="rId4"/>
          <a:stretch>
            <a:fillRect/>
          </a:stretch>
        </p:blipFill>
        <p:spPr>
          <a:xfrm>
            <a:off x="6096000" y="3886200"/>
            <a:ext cx="2857743" cy="1809904"/>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Peer Instruction</a:t>
            </a:r>
            <a:endParaRPr lang="en-US" dirty="0"/>
          </a:p>
        </p:txBody>
      </p:sp>
      <p:sp>
        <p:nvSpPr>
          <p:cNvPr id="8" name="Rectangle 9"/>
          <p:cNvSpPr txBox="1">
            <a:spLocks noChangeArrowheads="1"/>
          </p:cNvSpPr>
          <p:nvPr/>
        </p:nvSpPr>
        <p:spPr bwMode="auto">
          <a:xfrm>
            <a:off x="304800" y="4953000"/>
            <a:ext cx="7315200" cy="156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0" fontAlgn="base" latinLnBrk="0" hangingPunct="0">
              <a:lnSpc>
                <a:spcPct val="85000"/>
              </a:lnSpc>
              <a:spcBef>
                <a:spcPts val="700"/>
              </a:spcBef>
              <a:spcAft>
                <a:spcPct val="0"/>
              </a:spcAft>
              <a:buClr>
                <a:schemeClr val="tx2"/>
              </a:buClr>
              <a:buSzTx/>
              <a:buFont typeface="Times" pitchFamily="-65" charset="0"/>
              <a:buAutoNum type="arabicPeriod"/>
              <a:tabLst>
                <a:tab pos="738188" algn="l"/>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Writing &amp; managing </a:t>
            </a:r>
            <a:r>
              <a:rPr kumimoji="0" lang="en-US" sz="2400" b="0" i="0" u="none" strike="noStrike" kern="1200" cap="none" spc="0" normalizeH="0" baseline="0" noProof="0" smtClean="0">
                <a:ln>
                  <a:noFill/>
                </a:ln>
                <a:solidFill>
                  <a:srgbClr val="FFFF00"/>
                </a:solidFill>
                <a:effectLst/>
                <a:uLnTx/>
                <a:uFillTx/>
                <a:latin typeface="18 VAG Rounded Bold   07390"/>
                <a:ea typeface="ＭＳ Ｐゴシック" charset="-128"/>
                <a:cs typeface="ＭＳ Ｐゴシック" charset="-128"/>
              </a:rPr>
              <a:t>SETI@Home is relatively straightforward</a:t>
            </a: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 just hand out &amp; gather data </a:t>
            </a:r>
          </a:p>
          <a:p>
            <a:pPr marL="609600" marR="0" lvl="0" indent="-609600" algn="l" defTabSz="914400" rtl="0" eaLnBrk="0" fontAlgn="base" latinLnBrk="0" hangingPunct="0">
              <a:lnSpc>
                <a:spcPct val="85000"/>
              </a:lnSpc>
              <a:spcBef>
                <a:spcPts val="700"/>
              </a:spcBef>
              <a:spcAft>
                <a:spcPct val="0"/>
              </a:spcAft>
              <a:buClr>
                <a:schemeClr val="tx2"/>
              </a:buClr>
              <a:buSzTx/>
              <a:buFont typeface="Times" pitchFamily="-65" charset="0"/>
              <a:buAutoNum type="arabicPeriod"/>
              <a:tabLst>
                <a:tab pos="738188" algn="l"/>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The </a:t>
            </a:r>
            <a:r>
              <a:rPr kumimoji="0" lang="en-US" sz="2400" b="0" i="0" u="none" strike="noStrike" kern="1200" cap="none" spc="0" normalizeH="0" baseline="0" noProof="0" smtClean="0">
                <a:ln>
                  <a:noFill/>
                </a:ln>
                <a:solidFill>
                  <a:srgbClr val="FFFF00"/>
                </a:solidFill>
                <a:effectLst/>
                <a:uLnTx/>
                <a:uFillTx/>
                <a:latin typeface="18 VAG Rounded Bold   07390"/>
                <a:ea typeface="ＭＳ Ｐゴシック" charset="-128"/>
                <a:cs typeface="ＭＳ Ｐゴシック" charset="-128"/>
              </a:rPr>
              <a:t>majority of the world’s computing power </a:t>
            </a: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lives in supercomputer centers</a:t>
            </a:r>
            <a:endParaRPr kumimoji="0" lang="en-US" sz="2400" b="0" i="0" u="none" strike="noStrike" kern="1200" cap="none" spc="0" normalizeH="0" baseline="0" noProof="0" dirty="0">
              <a:ln>
                <a:noFill/>
              </a:ln>
              <a:solidFill>
                <a:schemeClr val="tx1"/>
              </a:solidFill>
              <a:effectLst/>
              <a:uLnTx/>
              <a:uFillTx/>
              <a:latin typeface="18 VAG Rounded Bold   07390"/>
              <a:ea typeface="ＭＳ Ｐゴシック" charset="-128"/>
              <a:cs typeface="ＭＳ Ｐゴシック" charset="-128"/>
            </a:endParaRPr>
          </a:p>
        </p:txBody>
      </p:sp>
      <p:sp>
        <p:nvSpPr>
          <p:cNvPr id="7" name="Rectangle 4"/>
          <p:cNvSpPr>
            <a:spLocks noChangeArrowheads="1"/>
          </p:cNvSpPr>
          <p:nvPr/>
        </p:nvSpPr>
        <p:spPr bwMode="auto">
          <a:xfrm>
            <a:off x="7696200" y="4724400"/>
            <a:ext cx="1185862" cy="17795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   12</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a) </a:t>
            </a:r>
            <a:r>
              <a:rPr lang="en-US" sz="2400" b="1" dirty="0">
                <a:solidFill>
                  <a:schemeClr val="accent2"/>
                </a:solidFill>
                <a:latin typeface="Courier New" pitchFamily="100" charset="0"/>
              </a:rPr>
              <a:t>FF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b) </a:t>
            </a:r>
            <a:r>
              <a:rPr lang="en-US" sz="2400" b="1" dirty="0">
                <a:solidFill>
                  <a:schemeClr val="accent2"/>
                </a:solidFill>
                <a:latin typeface="Courier New" pitchFamily="100" charset="0"/>
              </a:rPr>
              <a:t>F</a:t>
            </a:r>
            <a:r>
              <a:rPr lang="en-US" sz="2400" b="1" dirty="0">
                <a:solidFill>
                  <a:schemeClr val="accent4"/>
                </a:solidFill>
                <a:latin typeface="Courier New" pitchFamily="100" charset="0"/>
              </a:rPr>
              <a:t>T</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c) </a:t>
            </a:r>
            <a:r>
              <a:rPr lang="en-US" sz="2400" b="1" dirty="0">
                <a:solidFill>
                  <a:schemeClr val="accent4"/>
                </a:solidFill>
                <a:latin typeface="Courier New" pitchFamily="100" charset="0"/>
              </a:rPr>
              <a:t>T</a:t>
            </a:r>
            <a:r>
              <a:rPr lang="en-US" sz="2400" b="1" dirty="0">
                <a:solidFill>
                  <a:schemeClr val="accent2"/>
                </a:solidFill>
                <a:latin typeface="Courier New" pitchFamily="100" charset="0"/>
              </a:rPr>
              <a:t>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d) </a:t>
            </a:r>
            <a:r>
              <a:rPr lang="en-US" sz="2400" b="1" dirty="0">
                <a:solidFill>
                  <a:schemeClr val="accent4"/>
                </a:solidFill>
                <a:latin typeface="Courier New" pitchFamily="100" charset="0"/>
              </a:rPr>
              <a:t>TT</a:t>
            </a:r>
          </a:p>
        </p:txBody>
      </p:sp>
      <p:pic>
        <p:nvPicPr>
          <p:cNvPr id="6" name="Picture 10"/>
          <p:cNvPicPr>
            <a:picLocks noChangeAspect="1"/>
          </p:cNvPicPr>
          <p:nvPr/>
        </p:nvPicPr>
        <p:blipFill>
          <a:blip r:embed="rId3"/>
          <a:srcRect l="7298" t="14340" r="10573" b="10814"/>
          <a:stretch>
            <a:fillRect/>
          </a:stretch>
        </p:blipFill>
        <p:spPr bwMode="auto">
          <a:xfrm>
            <a:off x="8217842" y="76200"/>
            <a:ext cx="849958" cy="7747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92197" name="Rectangle 5"/>
          <p:cNvSpPr>
            <a:spLocks noChangeArrowheads="1"/>
          </p:cNvSpPr>
          <p:nvPr/>
        </p:nvSpPr>
        <p:spPr bwMode="auto">
          <a:xfrm>
            <a:off x="304800" y="1066800"/>
            <a:ext cx="8610600" cy="1556323"/>
          </a:xfrm>
          <a:prstGeom prst="rect">
            <a:avLst/>
          </a:prstGeom>
          <a:noFill/>
          <a:ln w="12700">
            <a:noFill/>
            <a:miter lim="800000"/>
            <a:headEnd/>
            <a:tailEnd/>
          </a:ln>
          <a:effectLst/>
        </p:spPr>
        <p:txBody>
          <a:bodyPr lIns="63500" tIns="25400" rIns="63500" bIns="25400">
            <a:prstTxWarp prst="textNoShape">
              <a:avLst/>
            </a:prstTxWarp>
            <a:spAutoFit/>
          </a:bodyPr>
          <a:lstStyle/>
          <a:p>
            <a:pPr marL="609600" indent="-609600">
              <a:lnSpc>
                <a:spcPct val="85000"/>
              </a:lnSpc>
              <a:spcBef>
                <a:spcPct val="65000"/>
              </a:spcBef>
              <a:buFont typeface="Times" pitchFamily="-65" charset="0"/>
              <a:buAutoNum type="arabicPeriod"/>
              <a:tabLst>
                <a:tab pos="738188" algn="l"/>
              </a:tabLst>
            </a:pPr>
            <a:r>
              <a:rPr lang="en-US" sz="2400" b="1" dirty="0">
                <a:solidFill>
                  <a:schemeClr val="accent2"/>
                </a:solidFill>
                <a:latin typeface="18 VAG Rounded Black   09390"/>
              </a:rPr>
              <a:t>The heterogeneity of the machines, handling machines that fail, falsify data.  FALSE</a:t>
            </a:r>
          </a:p>
          <a:p>
            <a:pPr marL="609600" indent="-609600">
              <a:lnSpc>
                <a:spcPct val="85000"/>
              </a:lnSpc>
              <a:spcBef>
                <a:spcPct val="65000"/>
              </a:spcBef>
              <a:buFont typeface="Times" pitchFamily="-65" charset="0"/>
              <a:buAutoNum type="arabicPeriod"/>
              <a:tabLst>
                <a:tab pos="738188" algn="l"/>
              </a:tabLst>
            </a:pPr>
            <a:r>
              <a:rPr lang="en-US" sz="2400" b="1" dirty="0">
                <a:solidFill>
                  <a:schemeClr val="accent2"/>
                </a:solidFill>
                <a:latin typeface="18 VAG Rounded Black   09390"/>
              </a:rPr>
              <a:t>Have you considered how many PCs + game devices exist? Not even close. FALSE</a:t>
            </a:r>
          </a:p>
        </p:txBody>
      </p:sp>
      <p:sp>
        <p:nvSpPr>
          <p:cNvPr id="3592198" name="AutoShape 6"/>
          <p:cNvSpPr>
            <a:spLocks noChangeArrowheads="1"/>
          </p:cNvSpPr>
          <p:nvPr/>
        </p:nvSpPr>
        <p:spPr bwMode="auto">
          <a:xfrm>
            <a:off x="7554538" y="5041514"/>
            <a:ext cx="1447800" cy="381000"/>
          </a:xfrm>
          <a:prstGeom prst="roundRect">
            <a:avLst>
              <a:gd name="adj" fmla="val 16667"/>
            </a:avLst>
          </a:prstGeom>
          <a:noFill/>
          <a:ln w="76200" cap="flat" cmpd="sng" algn="ctr">
            <a:solidFill>
              <a:srgbClr val="FFFF00"/>
            </a:solidFill>
            <a:prstDash val="solid"/>
            <a:round/>
            <a:headEnd type="none" w="med" len="med"/>
            <a:tailEnd type="none" w="med" len="med"/>
          </a:ln>
          <a:effectLst/>
        </p:spPr>
        <p:txBody>
          <a:bodyPr wrap="none" anchor="ctr">
            <a:prstTxWarp prst="textNoShape">
              <a:avLst/>
            </a:prstTxWarp>
            <a:spAutoFit/>
          </a:bodyPr>
          <a:lstStyle/>
          <a:p>
            <a:endParaRPr lang="en-US"/>
          </a:p>
        </p:txBody>
      </p:sp>
      <p:sp>
        <p:nvSpPr>
          <p:cNvPr id="8" name="Title 7"/>
          <p:cNvSpPr>
            <a:spLocks noGrp="1"/>
          </p:cNvSpPr>
          <p:nvPr>
            <p:ph type="title"/>
          </p:nvPr>
        </p:nvSpPr>
        <p:spPr/>
        <p:txBody>
          <a:bodyPr/>
          <a:lstStyle/>
          <a:p>
            <a:r>
              <a:rPr lang="en-US" dirty="0" smtClean="0"/>
              <a:t>Peer Instruction Answer</a:t>
            </a:r>
            <a:endParaRPr lang="en-US" dirty="0"/>
          </a:p>
        </p:txBody>
      </p:sp>
      <p:sp>
        <p:nvSpPr>
          <p:cNvPr id="10" name="Rectangle 9"/>
          <p:cNvSpPr txBox="1">
            <a:spLocks noChangeArrowheads="1"/>
          </p:cNvSpPr>
          <p:nvPr/>
        </p:nvSpPr>
        <p:spPr bwMode="auto">
          <a:xfrm>
            <a:off x="304800" y="4953000"/>
            <a:ext cx="7315200" cy="156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algn="l" defTabSz="914400" rtl="0" eaLnBrk="0" fontAlgn="base" latinLnBrk="0" hangingPunct="0">
              <a:lnSpc>
                <a:spcPct val="85000"/>
              </a:lnSpc>
              <a:spcBef>
                <a:spcPts val="700"/>
              </a:spcBef>
              <a:spcAft>
                <a:spcPct val="0"/>
              </a:spcAft>
              <a:buClr>
                <a:schemeClr val="tx2"/>
              </a:buClr>
              <a:buSzTx/>
              <a:buFont typeface="Times" pitchFamily="-65" charset="0"/>
              <a:buAutoNum type="arabicPeriod"/>
              <a:tabLst>
                <a:tab pos="738188" algn="l"/>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Writing &amp; managing </a:t>
            </a:r>
            <a:r>
              <a:rPr kumimoji="0" lang="en-US" sz="2400" b="0" i="0" u="none" strike="noStrike" kern="1200" cap="none" spc="0" normalizeH="0" baseline="0" noProof="0" smtClean="0">
                <a:ln>
                  <a:noFill/>
                </a:ln>
                <a:solidFill>
                  <a:srgbClr val="FFFF00"/>
                </a:solidFill>
                <a:effectLst/>
                <a:uLnTx/>
                <a:uFillTx/>
                <a:latin typeface="18 VAG Rounded Bold   07390"/>
                <a:ea typeface="ＭＳ Ｐゴシック" charset="-128"/>
                <a:cs typeface="ＭＳ Ｐゴシック" charset="-128"/>
              </a:rPr>
              <a:t>SETI@Home is relatively straightforward</a:t>
            </a: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 just hand out &amp; gather data </a:t>
            </a:r>
          </a:p>
          <a:p>
            <a:pPr marL="609600" marR="0" lvl="0" indent="-609600" algn="l" defTabSz="914400" rtl="0" eaLnBrk="0" fontAlgn="base" latinLnBrk="0" hangingPunct="0">
              <a:lnSpc>
                <a:spcPct val="85000"/>
              </a:lnSpc>
              <a:spcBef>
                <a:spcPts val="700"/>
              </a:spcBef>
              <a:spcAft>
                <a:spcPct val="0"/>
              </a:spcAft>
              <a:buClr>
                <a:schemeClr val="tx2"/>
              </a:buClr>
              <a:buSzTx/>
              <a:buFont typeface="Times" pitchFamily="-65" charset="0"/>
              <a:buAutoNum type="arabicPeriod"/>
              <a:tabLst>
                <a:tab pos="738188" algn="l"/>
              </a:tabLst>
              <a:defRPr/>
            </a:pP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The </a:t>
            </a:r>
            <a:r>
              <a:rPr kumimoji="0" lang="en-US" sz="2400" b="0" i="0" u="none" strike="noStrike" kern="1200" cap="none" spc="0" normalizeH="0" baseline="0" noProof="0" smtClean="0">
                <a:ln>
                  <a:noFill/>
                </a:ln>
                <a:solidFill>
                  <a:srgbClr val="FFFF00"/>
                </a:solidFill>
                <a:effectLst/>
                <a:uLnTx/>
                <a:uFillTx/>
                <a:latin typeface="18 VAG Rounded Bold   07390"/>
                <a:ea typeface="ＭＳ Ｐゴシック" charset="-128"/>
                <a:cs typeface="ＭＳ Ｐゴシック" charset="-128"/>
              </a:rPr>
              <a:t>majority of the world’s computing power </a:t>
            </a:r>
            <a:r>
              <a:rPr kumimoji="0" lang="en-US" sz="2400" b="0" i="0" u="none" strike="noStrike" kern="1200" cap="none" spc="0" normalizeH="0" baseline="0" noProof="0" smtClean="0">
                <a:ln>
                  <a:noFill/>
                </a:ln>
                <a:solidFill>
                  <a:schemeClr val="tx1"/>
                </a:solidFill>
                <a:effectLst/>
                <a:uLnTx/>
                <a:uFillTx/>
                <a:latin typeface="18 VAG Rounded Bold   07390"/>
                <a:ea typeface="ＭＳ Ｐゴシック" charset="-128"/>
                <a:cs typeface="ＭＳ Ｐゴシック" charset="-128"/>
              </a:rPr>
              <a:t>lives in supercomputer centers</a:t>
            </a:r>
            <a:endParaRPr kumimoji="0" lang="en-US" sz="2400" b="0" i="0" u="none" strike="noStrike" kern="1200" cap="none" spc="0" normalizeH="0" baseline="0" noProof="0" dirty="0">
              <a:ln>
                <a:noFill/>
              </a:ln>
              <a:solidFill>
                <a:schemeClr val="tx1"/>
              </a:solidFill>
              <a:effectLst/>
              <a:uLnTx/>
              <a:uFillTx/>
              <a:latin typeface="18 VAG Rounded Bold   07390"/>
              <a:ea typeface="ＭＳ Ｐゴシック" charset="-128"/>
              <a:cs typeface="ＭＳ Ｐゴシック" charset="-128"/>
            </a:endParaRPr>
          </a:p>
        </p:txBody>
      </p:sp>
      <p:sp>
        <p:nvSpPr>
          <p:cNvPr id="11" name="Rectangle 4"/>
          <p:cNvSpPr>
            <a:spLocks noChangeArrowheads="1"/>
          </p:cNvSpPr>
          <p:nvPr/>
        </p:nvSpPr>
        <p:spPr bwMode="auto">
          <a:xfrm>
            <a:off x="7696200" y="4724400"/>
            <a:ext cx="1185862" cy="1779587"/>
          </a:xfrm>
          <a:prstGeom prst="rect">
            <a:avLst/>
          </a:prstGeom>
          <a:noFill/>
          <a:ln w="12700">
            <a:solidFill>
              <a:schemeClr val="tx1"/>
            </a:solidFill>
            <a:miter lim="800000"/>
            <a:headEnd/>
            <a:tailEnd/>
          </a:ln>
          <a:effectLst/>
        </p:spPr>
        <p:txBody>
          <a:bodyPr lIns="90487" tIns="44450" rIns="90487" bIns="44450">
            <a:prstTxWarp prst="textNoShape">
              <a:avLst/>
            </a:prstTxWarp>
          </a:bodyPr>
          <a:lstStyle/>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   12</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a) </a:t>
            </a:r>
            <a:r>
              <a:rPr lang="en-US" sz="2400" b="1" dirty="0">
                <a:solidFill>
                  <a:schemeClr val="accent2"/>
                </a:solidFill>
                <a:latin typeface="Courier New" pitchFamily="100" charset="0"/>
              </a:rPr>
              <a:t>FF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b) </a:t>
            </a:r>
            <a:r>
              <a:rPr lang="en-US" sz="2400" b="1" dirty="0">
                <a:solidFill>
                  <a:schemeClr val="accent2"/>
                </a:solidFill>
                <a:latin typeface="Courier New" pitchFamily="100" charset="0"/>
              </a:rPr>
              <a:t>F</a:t>
            </a:r>
            <a:r>
              <a:rPr lang="en-US" sz="2400" b="1" dirty="0">
                <a:solidFill>
                  <a:schemeClr val="accent4"/>
                </a:solidFill>
                <a:latin typeface="Courier New" pitchFamily="100" charset="0"/>
              </a:rPr>
              <a:t>T</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c) </a:t>
            </a:r>
            <a:r>
              <a:rPr lang="en-US" sz="2400" b="1" dirty="0">
                <a:solidFill>
                  <a:schemeClr val="accent4"/>
                </a:solidFill>
                <a:latin typeface="Courier New" pitchFamily="100" charset="0"/>
              </a:rPr>
              <a:t>T</a:t>
            </a:r>
            <a:r>
              <a:rPr lang="en-US" sz="2400" b="1" dirty="0">
                <a:solidFill>
                  <a:schemeClr val="accent2"/>
                </a:solidFill>
                <a:latin typeface="Courier New" pitchFamily="100" charset="0"/>
              </a:rPr>
              <a:t>F</a:t>
            </a:r>
          </a:p>
          <a:p>
            <a:pPr marL="203200" indent="-203200" algn="l">
              <a:lnSpc>
                <a:spcPct val="85000"/>
              </a:lnSpc>
              <a:buSzPct val="100000"/>
              <a:buFont typeface="Times" pitchFamily="100" charset="0"/>
              <a:buNone/>
            </a:pPr>
            <a:r>
              <a:rPr lang="en-US" sz="2400" b="1" dirty="0">
                <a:solidFill>
                  <a:schemeClr val="tx1"/>
                </a:solidFill>
                <a:latin typeface="Courier New" pitchFamily="100" charset="0"/>
              </a:rPr>
              <a:t>d) </a:t>
            </a:r>
            <a:r>
              <a:rPr lang="en-US" sz="2400" b="1" dirty="0">
                <a:solidFill>
                  <a:schemeClr val="accent4"/>
                </a:solidFill>
                <a:latin typeface="Courier New" pitchFamily="100" charset="0"/>
              </a:rPr>
              <a:t>TT</a:t>
            </a:r>
          </a:p>
        </p:txBody>
      </p:sp>
      <p:pic>
        <p:nvPicPr>
          <p:cNvPr id="7" name="Picture 10"/>
          <p:cNvPicPr>
            <a:picLocks noChangeAspect="1"/>
          </p:cNvPicPr>
          <p:nvPr/>
        </p:nvPicPr>
        <p:blipFill>
          <a:blip r:embed="rId3"/>
          <a:srcRect l="7298" t="14340" r="10573" b="10814"/>
          <a:stretch>
            <a:fillRect/>
          </a:stretch>
        </p:blipFill>
        <p:spPr bwMode="auto">
          <a:xfrm>
            <a:off x="8217842" y="76200"/>
            <a:ext cx="849958" cy="77470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592197">
                                            <p:txEl>
                                              <p:pRg st="0" end="0"/>
                                            </p:txEl>
                                          </p:spTgt>
                                        </p:tgtEl>
                                        <p:attrNameLst>
                                          <p:attrName>style.visibility</p:attrName>
                                        </p:attrNameLst>
                                      </p:cBhvr>
                                      <p:to>
                                        <p:strVal val="visible"/>
                                      </p:to>
                                    </p:set>
                                    <p:anim calcmode="lin" valueType="num">
                                      <p:cBhvr>
                                        <p:cTn id="7" dur="500" fill="hold"/>
                                        <p:tgtEl>
                                          <p:spTgt spid="359219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59219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59219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5921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3592197">
                                            <p:txEl>
                                              <p:pRg st="1" end="1"/>
                                            </p:txEl>
                                          </p:spTgt>
                                        </p:tgtEl>
                                        <p:attrNameLst>
                                          <p:attrName>style.visibility</p:attrName>
                                        </p:attrNameLst>
                                      </p:cBhvr>
                                      <p:to>
                                        <p:strVal val="visible"/>
                                      </p:to>
                                    </p:set>
                                    <p:anim calcmode="lin" valueType="num">
                                      <p:cBhvr>
                                        <p:cTn id="15" dur="500" fill="hold"/>
                                        <p:tgtEl>
                                          <p:spTgt spid="359219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359219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359219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35921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592198"/>
                                        </p:tgtEl>
                                        <p:attrNameLst>
                                          <p:attrName>style.visibility</p:attrName>
                                        </p:attrNameLst>
                                      </p:cBhvr>
                                      <p:to>
                                        <p:strVal val="visible"/>
                                      </p:to>
                                    </p:set>
                                    <p:animEffect transition="in" filter="wipe(down)">
                                      <p:cBhvr>
                                        <p:cTn id="23" dur="580">
                                          <p:stCondLst>
                                            <p:cond delay="0"/>
                                          </p:stCondLst>
                                        </p:cTn>
                                        <p:tgtEl>
                                          <p:spTgt spid="3592198"/>
                                        </p:tgtEl>
                                      </p:cBhvr>
                                    </p:animEffect>
                                    <p:anim calcmode="lin" valueType="num">
                                      <p:cBhvr>
                                        <p:cTn id="24" dur="1822" tmFilter="0,0; 0.14,0.36; 0.43,0.73; 0.71,0.91; 1.0,1.0">
                                          <p:stCondLst>
                                            <p:cond delay="0"/>
                                          </p:stCondLst>
                                        </p:cTn>
                                        <p:tgtEl>
                                          <p:spTgt spid="359219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9219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9219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9219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92198"/>
                                        </p:tgtEl>
                                        <p:attrNameLst>
                                          <p:attrName>ppt_y</p:attrName>
                                        </p:attrNameLst>
                                      </p:cBhvr>
                                      <p:tavLst>
                                        <p:tav tm="0" fmla="#ppt_y-sin(pi*$)/81">
                                          <p:val>
                                            <p:fltVal val="0"/>
                                          </p:val>
                                        </p:tav>
                                        <p:tav tm="100000">
                                          <p:val>
                                            <p:fltVal val="1"/>
                                          </p:val>
                                        </p:tav>
                                      </p:tavLst>
                                    </p:anim>
                                    <p:animScale>
                                      <p:cBhvr>
                                        <p:cTn id="29" dur="26">
                                          <p:stCondLst>
                                            <p:cond delay="650"/>
                                          </p:stCondLst>
                                        </p:cTn>
                                        <p:tgtEl>
                                          <p:spTgt spid="3592198"/>
                                        </p:tgtEl>
                                      </p:cBhvr>
                                      <p:to x="100000" y="60000"/>
                                    </p:animScale>
                                    <p:animScale>
                                      <p:cBhvr>
                                        <p:cTn id="30" dur="166" decel="50000">
                                          <p:stCondLst>
                                            <p:cond delay="676"/>
                                          </p:stCondLst>
                                        </p:cTn>
                                        <p:tgtEl>
                                          <p:spTgt spid="3592198"/>
                                        </p:tgtEl>
                                      </p:cBhvr>
                                      <p:to x="100000" y="100000"/>
                                    </p:animScale>
                                    <p:animScale>
                                      <p:cBhvr>
                                        <p:cTn id="31" dur="26">
                                          <p:stCondLst>
                                            <p:cond delay="1312"/>
                                          </p:stCondLst>
                                        </p:cTn>
                                        <p:tgtEl>
                                          <p:spTgt spid="3592198"/>
                                        </p:tgtEl>
                                      </p:cBhvr>
                                      <p:to x="100000" y="80000"/>
                                    </p:animScale>
                                    <p:animScale>
                                      <p:cBhvr>
                                        <p:cTn id="32" dur="166" decel="50000">
                                          <p:stCondLst>
                                            <p:cond delay="1338"/>
                                          </p:stCondLst>
                                        </p:cTn>
                                        <p:tgtEl>
                                          <p:spTgt spid="3592198"/>
                                        </p:tgtEl>
                                      </p:cBhvr>
                                      <p:to x="100000" y="100000"/>
                                    </p:animScale>
                                    <p:animScale>
                                      <p:cBhvr>
                                        <p:cTn id="33" dur="26">
                                          <p:stCondLst>
                                            <p:cond delay="1642"/>
                                          </p:stCondLst>
                                        </p:cTn>
                                        <p:tgtEl>
                                          <p:spTgt spid="3592198"/>
                                        </p:tgtEl>
                                      </p:cBhvr>
                                      <p:to x="100000" y="90000"/>
                                    </p:animScale>
                                    <p:animScale>
                                      <p:cBhvr>
                                        <p:cTn id="34" dur="166" decel="50000">
                                          <p:stCondLst>
                                            <p:cond delay="1668"/>
                                          </p:stCondLst>
                                        </p:cTn>
                                        <p:tgtEl>
                                          <p:spTgt spid="3592198"/>
                                        </p:tgtEl>
                                      </p:cBhvr>
                                      <p:to x="100000" y="100000"/>
                                    </p:animScale>
                                    <p:animScale>
                                      <p:cBhvr>
                                        <p:cTn id="35" dur="26">
                                          <p:stCondLst>
                                            <p:cond delay="1808"/>
                                          </p:stCondLst>
                                        </p:cTn>
                                        <p:tgtEl>
                                          <p:spTgt spid="3592198"/>
                                        </p:tgtEl>
                                      </p:cBhvr>
                                      <p:to x="100000" y="95000"/>
                                    </p:animScale>
                                    <p:animScale>
                                      <p:cBhvr>
                                        <p:cTn id="36" dur="166" decel="50000">
                                          <p:stCondLst>
                                            <p:cond delay="1834"/>
                                          </p:stCondLst>
                                        </p:cTn>
                                        <p:tgtEl>
                                          <p:spTgt spid="35921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2197" grpId="0" build="allAtOnce"/>
      <p:bldP spid="3592198"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28034" name="Rectangle 1026"/>
          <p:cNvSpPr>
            <a:spLocks noGrp="1" noChangeArrowheads="1"/>
          </p:cNvSpPr>
          <p:nvPr>
            <p:ph type="title"/>
          </p:nvPr>
        </p:nvSpPr>
        <p:spPr/>
        <p:txBody>
          <a:bodyPr/>
          <a:lstStyle/>
          <a:p>
            <a:r>
              <a:rPr lang="en-US" dirty="0" smtClean="0"/>
              <a:t>Distributed Computing Challenges</a:t>
            </a:r>
            <a:endParaRPr lang="en-US" dirty="0"/>
          </a:p>
        </p:txBody>
      </p:sp>
      <p:sp>
        <p:nvSpPr>
          <p:cNvPr id="3628035" name="Rectangle 1027"/>
          <p:cNvSpPr>
            <a:spLocks noGrp="1" noChangeArrowheads="1"/>
          </p:cNvSpPr>
          <p:nvPr>
            <p:ph type="body" idx="1"/>
          </p:nvPr>
        </p:nvSpPr>
        <p:spPr/>
        <p:txBody>
          <a:bodyPr/>
          <a:lstStyle/>
          <a:p>
            <a:r>
              <a:rPr lang="en-US" sz="2800" dirty="0" smtClean="0"/>
              <a:t>Communication is fundamental difficulty</a:t>
            </a:r>
          </a:p>
          <a:p>
            <a:pPr lvl="1"/>
            <a:r>
              <a:rPr lang="en-US" sz="2400" dirty="0" smtClean="0"/>
              <a:t>Distributing data, updating shared resource, communicating results, handling failures</a:t>
            </a:r>
          </a:p>
          <a:p>
            <a:pPr lvl="1"/>
            <a:r>
              <a:rPr lang="en-US" sz="2400" dirty="0" smtClean="0"/>
              <a:t>Machines have separate memories, so need network</a:t>
            </a:r>
          </a:p>
          <a:p>
            <a:pPr lvl="1"/>
            <a:r>
              <a:rPr lang="en-US" sz="2400" dirty="0" smtClean="0"/>
              <a:t>Introduces inefficiencies: overhead, waiting, etc.</a:t>
            </a:r>
          </a:p>
          <a:p>
            <a:r>
              <a:rPr lang="en-US" sz="2800" dirty="0" smtClean="0"/>
              <a:t>Need to parallelize algorithms, data structures</a:t>
            </a:r>
          </a:p>
          <a:p>
            <a:pPr lvl="1"/>
            <a:r>
              <a:rPr lang="en-US" sz="2400" dirty="0" smtClean="0"/>
              <a:t>Must look at problems from parallel standpoint</a:t>
            </a:r>
          </a:p>
          <a:p>
            <a:pPr lvl="1"/>
            <a:r>
              <a:rPr lang="en-US" sz="2400" dirty="0" smtClean="0"/>
              <a:t>Best for problems whose compute times &gt;&gt; overhead</a:t>
            </a:r>
          </a:p>
        </p:txBody>
      </p:sp>
      <p:sp>
        <p:nvSpPr>
          <p:cNvPr id="11" name="Rectangle 9"/>
          <p:cNvSpPr>
            <a:spLocks noChangeArrowheads="1"/>
          </p:cNvSpPr>
          <p:nvPr/>
        </p:nvSpPr>
        <p:spPr bwMode="auto">
          <a:xfrm>
            <a:off x="4496654" y="0"/>
            <a:ext cx="4647346" cy="369332"/>
          </a:xfrm>
          <a:prstGeom prst="rect">
            <a:avLst/>
          </a:prstGeom>
          <a:noFill/>
          <a:ln w="12700">
            <a:noFill/>
            <a:miter lim="800000"/>
            <a:headEnd/>
            <a:tailEnd/>
          </a:ln>
          <a:effectLst/>
        </p:spPr>
        <p:txBody>
          <a:bodyPr wrap="none">
            <a:prstTxWarp prst="textNoShape">
              <a:avLst/>
            </a:prstTxWarp>
            <a:spAutoFit/>
          </a:bodyPr>
          <a:lstStyle/>
          <a:p>
            <a:pPr algn="r"/>
            <a:r>
              <a:rPr lang="en-US" sz="1800">
                <a:solidFill>
                  <a:schemeClr val="tx1"/>
                </a:solidFill>
                <a:latin typeface="18 VAG Rounded Thin   55390"/>
              </a:rPr>
              <a:t>en.wikipedia.org/wiki/Embarrassingly_parallel</a:t>
            </a:r>
          </a:p>
        </p:txBody>
      </p:sp>
      <p:pic>
        <p:nvPicPr>
          <p:cNvPr id="12" name="Picture 11"/>
          <p:cNvPicPr>
            <a:picLocks noChangeAspect="1"/>
          </p:cNvPicPr>
          <p:nvPr/>
        </p:nvPicPr>
        <p:blipFill>
          <a:blip r:embed="rId3"/>
          <a:stretch>
            <a:fillRect/>
          </a:stretch>
        </p:blipFill>
        <p:spPr>
          <a:xfrm>
            <a:off x="2490636" y="4699000"/>
            <a:ext cx="4163164" cy="18542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13700" name="Rectangle 4"/>
          <p:cNvSpPr>
            <a:spLocks noGrp="1" noChangeArrowheads="1"/>
          </p:cNvSpPr>
          <p:nvPr>
            <p:ph sz="half" idx="1"/>
          </p:nvPr>
        </p:nvSpPr>
        <p:spPr/>
        <p:txBody>
          <a:bodyPr/>
          <a:lstStyle/>
          <a:p>
            <a:r>
              <a:rPr lang="en-US" sz="2000" dirty="0" smtClean="0"/>
              <a:t>We told you “the beauty of pure functional programming is that it’s easily parallelizable”</a:t>
            </a:r>
          </a:p>
          <a:p>
            <a:pPr lvl="1"/>
            <a:r>
              <a:rPr lang="en-US" sz="1800" dirty="0" smtClean="0"/>
              <a:t>Do you see how you could parallelize this?</a:t>
            </a:r>
          </a:p>
          <a:p>
            <a:pPr lvl="1"/>
            <a:r>
              <a:rPr lang="en-US" sz="1800" dirty="0" smtClean="0"/>
              <a:t>Reducer should be associative and commutative</a:t>
            </a:r>
          </a:p>
          <a:p>
            <a:r>
              <a:rPr lang="en-US" sz="2000" dirty="0" smtClean="0"/>
              <a:t>Imagine 10,000 machines ready to help you compute anything you could cast as a </a:t>
            </a:r>
            <a:r>
              <a:rPr lang="en-US" sz="2000" dirty="0" err="1" smtClean="0"/>
              <a:t>MapReduce</a:t>
            </a:r>
            <a:r>
              <a:rPr lang="en-US" sz="2000" dirty="0" smtClean="0"/>
              <a:t> problem!</a:t>
            </a:r>
          </a:p>
          <a:p>
            <a:pPr lvl="1"/>
            <a:r>
              <a:rPr lang="en-US" sz="1800" dirty="0" smtClean="0"/>
              <a:t>This is the abstraction Google is famous for authoring</a:t>
            </a:r>
          </a:p>
          <a:p>
            <a:pPr lvl="1"/>
            <a:r>
              <a:rPr lang="en-US" sz="1800" dirty="0" smtClean="0"/>
              <a:t>It hides LOTS of difficulty of writing parallel code!</a:t>
            </a:r>
          </a:p>
          <a:p>
            <a:pPr lvl="1"/>
            <a:r>
              <a:rPr lang="en-US" sz="1800" dirty="0" smtClean="0"/>
              <a:t>The system takes care of load balancing, dead machines, etc.</a:t>
            </a:r>
            <a:endParaRPr lang="en-US" sz="1800" dirty="0"/>
          </a:p>
        </p:txBody>
      </p:sp>
      <p:sp>
        <p:nvSpPr>
          <p:cNvPr id="3613698" name="Rectangle 2"/>
          <p:cNvSpPr>
            <a:spLocks noGrp="1" noChangeArrowheads="1"/>
          </p:cNvSpPr>
          <p:nvPr>
            <p:ph type="title"/>
          </p:nvPr>
        </p:nvSpPr>
        <p:spPr/>
        <p:txBody>
          <a:bodyPr/>
          <a:lstStyle/>
          <a:p>
            <a:r>
              <a:rPr lang="en-US" dirty="0" smtClean="0"/>
              <a:t>Google’s </a:t>
            </a:r>
            <a:r>
              <a:rPr lang="en-US" dirty="0" err="1" smtClean="0"/>
              <a:t>MapReduce Simplified</a:t>
            </a:r>
            <a:endParaRPr lang="en-US" dirty="0"/>
          </a:p>
        </p:txBody>
      </p:sp>
      <p:sp>
        <p:nvSpPr>
          <p:cNvPr id="13" name="Rectangle 9"/>
          <p:cNvSpPr>
            <a:spLocks noChangeArrowheads="1"/>
          </p:cNvSpPr>
          <p:nvPr/>
        </p:nvSpPr>
        <p:spPr bwMode="auto">
          <a:xfrm>
            <a:off x="5642274" y="0"/>
            <a:ext cx="3501726" cy="369332"/>
          </a:xfrm>
          <a:prstGeom prst="rect">
            <a:avLst/>
          </a:prstGeom>
          <a:noFill/>
          <a:ln w="12700">
            <a:noFill/>
            <a:miter lim="800000"/>
            <a:headEnd/>
            <a:tailEnd/>
          </a:ln>
          <a:effectLst/>
        </p:spPr>
        <p:txBody>
          <a:bodyPr wrap="none">
            <a:prstTxWarp prst="textNoShape">
              <a:avLst/>
            </a:prstTxWarp>
            <a:spAutoFit/>
          </a:bodyPr>
          <a:lstStyle/>
          <a:p>
            <a:pPr algn="r"/>
            <a:r>
              <a:rPr lang="en-US" sz="1800">
                <a:solidFill>
                  <a:schemeClr val="tx1"/>
                </a:solidFill>
                <a:latin typeface="18 VAG Rounded Thin   55390"/>
              </a:rPr>
              <a:t>en.wikipedia.org/wiki/MapReduce</a:t>
            </a:r>
          </a:p>
        </p:txBody>
      </p:sp>
      <p:pic>
        <p:nvPicPr>
          <p:cNvPr id="14" name="Picture 13"/>
          <p:cNvPicPr>
            <a:picLocks noChangeAspect="1"/>
          </p:cNvPicPr>
          <p:nvPr/>
        </p:nvPicPr>
        <p:blipFill>
          <a:blip r:embed="rId3"/>
          <a:stretch>
            <a:fillRect/>
          </a:stretch>
        </p:blipFill>
        <p:spPr>
          <a:xfrm>
            <a:off x="5537200" y="1092200"/>
            <a:ext cx="2387600" cy="279400"/>
          </a:xfrm>
          <a:prstGeom prst="rect">
            <a:avLst/>
          </a:prstGeom>
        </p:spPr>
      </p:pic>
      <p:pic>
        <p:nvPicPr>
          <p:cNvPr id="15" name="Picture 14"/>
          <p:cNvPicPr>
            <a:picLocks noChangeAspect="1"/>
          </p:cNvPicPr>
          <p:nvPr/>
        </p:nvPicPr>
        <p:blipFill>
          <a:blip r:embed="rId4"/>
          <a:stretch>
            <a:fillRect/>
          </a:stretch>
        </p:blipFill>
        <p:spPr>
          <a:xfrm>
            <a:off x="4648200" y="1447800"/>
            <a:ext cx="4089400" cy="1308100"/>
          </a:xfrm>
          <a:prstGeom prst="rect">
            <a:avLst/>
          </a:prstGeom>
        </p:spPr>
      </p:pic>
      <p:pic>
        <p:nvPicPr>
          <p:cNvPr id="16" name="Picture 15"/>
          <p:cNvPicPr>
            <a:picLocks noChangeAspect="1"/>
          </p:cNvPicPr>
          <p:nvPr/>
        </p:nvPicPr>
        <p:blipFill>
          <a:blip r:embed="rId5"/>
          <a:srcRect l="1408" t="11569" r="1836" b="9199"/>
          <a:stretch>
            <a:fillRect/>
          </a:stretch>
        </p:blipFill>
        <p:spPr>
          <a:xfrm>
            <a:off x="4631190" y="2895600"/>
            <a:ext cx="4067345" cy="1056551"/>
          </a:xfrm>
          <a:prstGeom prst="rect">
            <a:avLst/>
          </a:prstGeom>
        </p:spPr>
      </p:pic>
      <p:sp>
        <p:nvSpPr>
          <p:cNvPr id="18" name="Rectangle 9"/>
          <p:cNvSpPr>
            <a:spLocks noChangeArrowheads="1"/>
          </p:cNvSpPr>
          <p:nvPr/>
        </p:nvSpPr>
        <p:spPr bwMode="auto">
          <a:xfrm>
            <a:off x="5753881" y="3962400"/>
            <a:ext cx="265919" cy="369332"/>
          </a:xfrm>
          <a:prstGeom prst="rect">
            <a:avLst/>
          </a:prstGeom>
          <a:noFill/>
          <a:ln w="12700">
            <a:noFill/>
            <a:miter lim="800000"/>
            <a:headEnd/>
            <a:tailEnd/>
          </a:ln>
          <a:effectLst/>
        </p:spPr>
        <p:txBody>
          <a:bodyPr wrap="none">
            <a:prstTxWarp prst="textNoShape">
              <a:avLst/>
            </a:prstTxWarp>
            <a:spAutoFit/>
          </a:bodyPr>
          <a:lstStyle/>
          <a:p>
            <a:pPr algn="ctr"/>
            <a:r>
              <a:rPr lang="en-US" sz="1800">
                <a:solidFill>
                  <a:schemeClr val="tx1"/>
                </a:solidFill>
                <a:latin typeface="18 VAG Rounded Thin   55390"/>
              </a:rPr>
              <a:t>1</a:t>
            </a:r>
          </a:p>
        </p:txBody>
      </p:sp>
      <p:sp>
        <p:nvSpPr>
          <p:cNvPr id="19" name="Rectangle 9"/>
          <p:cNvSpPr>
            <a:spLocks noChangeArrowheads="1"/>
          </p:cNvSpPr>
          <p:nvPr/>
        </p:nvSpPr>
        <p:spPr bwMode="auto">
          <a:xfrm>
            <a:off x="6324600" y="3962400"/>
            <a:ext cx="432118" cy="369332"/>
          </a:xfrm>
          <a:prstGeom prst="rect">
            <a:avLst/>
          </a:prstGeom>
          <a:noFill/>
          <a:ln w="12700">
            <a:noFill/>
            <a:miter lim="800000"/>
            <a:headEnd/>
            <a:tailEnd/>
          </a:ln>
          <a:effectLst/>
        </p:spPr>
        <p:txBody>
          <a:bodyPr wrap="none">
            <a:prstTxWarp prst="textNoShape">
              <a:avLst/>
            </a:prstTxWarp>
            <a:spAutoFit/>
          </a:bodyPr>
          <a:lstStyle/>
          <a:p>
            <a:pPr algn="ctr"/>
            <a:r>
              <a:rPr lang="en-US" sz="1800">
                <a:solidFill>
                  <a:schemeClr val="tx1"/>
                </a:solidFill>
                <a:latin typeface="18 VAG Rounded Thin   55390"/>
              </a:rPr>
              <a:t>20</a:t>
            </a:r>
          </a:p>
        </p:txBody>
      </p:sp>
      <p:sp>
        <p:nvSpPr>
          <p:cNvPr id="20" name="Rectangle 9"/>
          <p:cNvSpPr>
            <a:spLocks noChangeArrowheads="1"/>
          </p:cNvSpPr>
          <p:nvPr/>
        </p:nvSpPr>
        <p:spPr bwMode="auto">
          <a:xfrm>
            <a:off x="7083008" y="3962400"/>
            <a:ext cx="308392" cy="369332"/>
          </a:xfrm>
          <a:prstGeom prst="rect">
            <a:avLst/>
          </a:prstGeom>
          <a:noFill/>
          <a:ln w="12700">
            <a:noFill/>
            <a:miter lim="800000"/>
            <a:headEnd/>
            <a:tailEnd/>
          </a:ln>
          <a:effectLst/>
        </p:spPr>
        <p:txBody>
          <a:bodyPr wrap="none">
            <a:prstTxWarp prst="textNoShape">
              <a:avLst/>
            </a:prstTxWarp>
            <a:spAutoFit/>
          </a:bodyPr>
          <a:lstStyle/>
          <a:p>
            <a:pPr algn="ctr"/>
            <a:r>
              <a:rPr lang="en-US" sz="1800">
                <a:solidFill>
                  <a:schemeClr val="tx1"/>
                </a:solidFill>
                <a:latin typeface="18 VAG Rounded Thin   55390"/>
              </a:rPr>
              <a:t>3</a:t>
            </a:r>
          </a:p>
        </p:txBody>
      </p:sp>
      <p:sp>
        <p:nvSpPr>
          <p:cNvPr id="21" name="Rectangle 9"/>
          <p:cNvSpPr>
            <a:spLocks noChangeArrowheads="1"/>
          </p:cNvSpPr>
          <p:nvPr/>
        </p:nvSpPr>
        <p:spPr bwMode="auto">
          <a:xfrm>
            <a:off x="7696200" y="3962400"/>
            <a:ext cx="389645" cy="369332"/>
          </a:xfrm>
          <a:prstGeom prst="rect">
            <a:avLst/>
          </a:prstGeom>
          <a:noFill/>
          <a:ln w="12700">
            <a:noFill/>
            <a:miter lim="800000"/>
            <a:headEnd/>
            <a:tailEnd/>
          </a:ln>
          <a:effectLst/>
        </p:spPr>
        <p:txBody>
          <a:bodyPr wrap="none">
            <a:prstTxWarp prst="textNoShape">
              <a:avLst/>
            </a:prstTxWarp>
            <a:spAutoFit/>
          </a:bodyPr>
          <a:lstStyle/>
          <a:p>
            <a:pPr algn="ctr"/>
            <a:r>
              <a:rPr lang="en-US" sz="1800">
                <a:solidFill>
                  <a:schemeClr val="tx1"/>
                </a:solidFill>
                <a:latin typeface="18 VAG Rounded Thin   55390"/>
              </a:rPr>
              <a:t>10</a:t>
            </a:r>
          </a:p>
        </p:txBody>
      </p:sp>
      <p:sp>
        <p:nvSpPr>
          <p:cNvPr id="22" name="Down Arrow 21"/>
          <p:cNvSpPr/>
          <p:nvPr/>
        </p:nvSpPr>
        <p:spPr>
          <a:xfrm>
            <a:off x="5562600" y="4343400"/>
            <a:ext cx="6096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chemeClr val="bg1"/>
                </a:solidFill>
              </a:rPr>
              <a:t>*</a:t>
            </a:r>
          </a:p>
        </p:txBody>
      </p:sp>
      <p:sp>
        <p:nvSpPr>
          <p:cNvPr id="23" name="Down Arrow 22"/>
          <p:cNvSpPr/>
          <p:nvPr/>
        </p:nvSpPr>
        <p:spPr>
          <a:xfrm>
            <a:off x="6248400" y="4343400"/>
            <a:ext cx="6096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chemeClr val="bg1"/>
                </a:solidFill>
              </a:rPr>
              <a:t>*</a:t>
            </a:r>
          </a:p>
        </p:txBody>
      </p:sp>
      <p:sp>
        <p:nvSpPr>
          <p:cNvPr id="24" name="Down Arrow 23"/>
          <p:cNvSpPr/>
          <p:nvPr/>
        </p:nvSpPr>
        <p:spPr>
          <a:xfrm>
            <a:off x="6934200" y="4343400"/>
            <a:ext cx="6096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chemeClr val="bg1"/>
                </a:solidFill>
              </a:rPr>
              <a:t>*</a:t>
            </a:r>
          </a:p>
        </p:txBody>
      </p:sp>
      <p:sp>
        <p:nvSpPr>
          <p:cNvPr id="25" name="Down Arrow 24"/>
          <p:cNvSpPr/>
          <p:nvPr/>
        </p:nvSpPr>
        <p:spPr>
          <a:xfrm>
            <a:off x="7620000" y="4343400"/>
            <a:ext cx="609600" cy="4572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solidFill>
                  <a:schemeClr val="bg1"/>
                </a:solidFill>
              </a:rPr>
              <a:t>*</a:t>
            </a:r>
          </a:p>
        </p:txBody>
      </p:sp>
      <p:sp>
        <p:nvSpPr>
          <p:cNvPr id="26" name="Rectangle 9"/>
          <p:cNvSpPr>
            <a:spLocks noChangeArrowheads="1"/>
          </p:cNvSpPr>
          <p:nvPr/>
        </p:nvSpPr>
        <p:spPr bwMode="auto">
          <a:xfrm>
            <a:off x="5731985" y="4800600"/>
            <a:ext cx="265919" cy="369332"/>
          </a:xfrm>
          <a:prstGeom prst="rect">
            <a:avLst/>
          </a:prstGeom>
          <a:noFill/>
          <a:ln w="12700">
            <a:noFill/>
            <a:miter lim="800000"/>
            <a:headEnd/>
            <a:tailEnd/>
          </a:ln>
          <a:effectLst/>
        </p:spPr>
        <p:txBody>
          <a:bodyPr wrap="none">
            <a:prstTxWarp prst="textNoShape">
              <a:avLst/>
            </a:prstTxWarp>
            <a:spAutoFit/>
          </a:bodyPr>
          <a:lstStyle/>
          <a:p>
            <a:pPr algn="ctr"/>
            <a:r>
              <a:rPr lang="en-US" sz="1800">
                <a:solidFill>
                  <a:srgbClr val="FFFF00"/>
                </a:solidFill>
                <a:latin typeface="18 VAG Rounded Thin   55390"/>
              </a:rPr>
              <a:t>1</a:t>
            </a:r>
          </a:p>
        </p:txBody>
      </p:sp>
      <p:sp>
        <p:nvSpPr>
          <p:cNvPr id="27" name="Rectangle 9"/>
          <p:cNvSpPr>
            <a:spLocks noChangeArrowheads="1"/>
          </p:cNvSpPr>
          <p:nvPr/>
        </p:nvSpPr>
        <p:spPr bwMode="auto">
          <a:xfrm>
            <a:off x="6279159" y="4800600"/>
            <a:ext cx="555844" cy="369332"/>
          </a:xfrm>
          <a:prstGeom prst="rect">
            <a:avLst/>
          </a:prstGeom>
          <a:noFill/>
          <a:ln w="12700">
            <a:noFill/>
            <a:miter lim="800000"/>
            <a:headEnd/>
            <a:tailEnd/>
          </a:ln>
          <a:effectLst/>
        </p:spPr>
        <p:txBody>
          <a:bodyPr wrap="none">
            <a:prstTxWarp prst="textNoShape">
              <a:avLst/>
            </a:prstTxWarp>
            <a:spAutoFit/>
          </a:bodyPr>
          <a:lstStyle/>
          <a:p>
            <a:pPr algn="ctr"/>
            <a:r>
              <a:rPr lang="en-US" sz="1800">
                <a:solidFill>
                  <a:srgbClr val="FFFF00"/>
                </a:solidFill>
                <a:latin typeface="18 VAG Rounded Thin   55390"/>
              </a:rPr>
              <a:t>400</a:t>
            </a:r>
          </a:p>
        </p:txBody>
      </p:sp>
      <p:sp>
        <p:nvSpPr>
          <p:cNvPr id="28" name="Rectangle 9"/>
          <p:cNvSpPr>
            <a:spLocks noChangeArrowheads="1"/>
          </p:cNvSpPr>
          <p:nvPr/>
        </p:nvSpPr>
        <p:spPr bwMode="auto">
          <a:xfrm>
            <a:off x="7083008" y="4800600"/>
            <a:ext cx="308392" cy="369332"/>
          </a:xfrm>
          <a:prstGeom prst="rect">
            <a:avLst/>
          </a:prstGeom>
          <a:noFill/>
          <a:ln w="12700">
            <a:noFill/>
            <a:miter lim="800000"/>
            <a:headEnd/>
            <a:tailEnd/>
          </a:ln>
          <a:effectLst/>
        </p:spPr>
        <p:txBody>
          <a:bodyPr wrap="none">
            <a:prstTxWarp prst="textNoShape">
              <a:avLst/>
            </a:prstTxWarp>
            <a:spAutoFit/>
          </a:bodyPr>
          <a:lstStyle/>
          <a:p>
            <a:pPr algn="ctr"/>
            <a:r>
              <a:rPr lang="en-US" sz="1800">
                <a:solidFill>
                  <a:srgbClr val="FFFF00"/>
                </a:solidFill>
                <a:latin typeface="18 VAG Rounded Thin   55390"/>
              </a:rPr>
              <a:t>9</a:t>
            </a:r>
          </a:p>
        </p:txBody>
      </p:sp>
      <p:sp>
        <p:nvSpPr>
          <p:cNvPr id="29" name="Rectangle 9"/>
          <p:cNvSpPr>
            <a:spLocks noChangeArrowheads="1"/>
          </p:cNvSpPr>
          <p:nvPr/>
        </p:nvSpPr>
        <p:spPr bwMode="auto">
          <a:xfrm>
            <a:off x="7678129" y="4800600"/>
            <a:ext cx="513371" cy="369332"/>
          </a:xfrm>
          <a:prstGeom prst="rect">
            <a:avLst/>
          </a:prstGeom>
          <a:noFill/>
          <a:ln w="12700">
            <a:noFill/>
            <a:miter lim="800000"/>
            <a:headEnd/>
            <a:tailEnd/>
          </a:ln>
          <a:effectLst/>
        </p:spPr>
        <p:txBody>
          <a:bodyPr wrap="none">
            <a:prstTxWarp prst="textNoShape">
              <a:avLst/>
            </a:prstTxWarp>
            <a:spAutoFit/>
          </a:bodyPr>
          <a:lstStyle/>
          <a:p>
            <a:pPr algn="ctr"/>
            <a:r>
              <a:rPr lang="en-US" sz="1800">
                <a:solidFill>
                  <a:srgbClr val="FFFF00"/>
                </a:solidFill>
                <a:latin typeface="18 VAG Rounded Thin   55390"/>
              </a:rPr>
              <a:t>100</a:t>
            </a:r>
          </a:p>
        </p:txBody>
      </p:sp>
      <p:sp>
        <p:nvSpPr>
          <p:cNvPr id="30" name="Down Arrow 29"/>
          <p:cNvSpPr/>
          <p:nvPr/>
        </p:nvSpPr>
        <p:spPr>
          <a:xfrm>
            <a:off x="7074887" y="5181600"/>
            <a:ext cx="1066800" cy="304800"/>
          </a:xfrm>
          <a:prstGeom prst="downArrow">
            <a:avLst>
              <a:gd name="adj1" fmla="val 67447"/>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a:solidFill>
                  <a:schemeClr val="bg1"/>
                </a:solidFill>
              </a:rPr>
              <a:t>+</a:t>
            </a:r>
          </a:p>
        </p:txBody>
      </p:sp>
      <p:sp>
        <p:nvSpPr>
          <p:cNvPr id="32" name="Down Arrow 31"/>
          <p:cNvSpPr/>
          <p:nvPr/>
        </p:nvSpPr>
        <p:spPr>
          <a:xfrm>
            <a:off x="5715000" y="5181600"/>
            <a:ext cx="1066800" cy="304800"/>
          </a:xfrm>
          <a:prstGeom prst="downArrow">
            <a:avLst>
              <a:gd name="adj1" fmla="val 67447"/>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a:solidFill>
                  <a:schemeClr val="bg1"/>
                </a:solidFill>
              </a:rPr>
              <a:t>+</a:t>
            </a:r>
          </a:p>
        </p:txBody>
      </p:sp>
      <p:sp>
        <p:nvSpPr>
          <p:cNvPr id="33" name="Rectangle 9"/>
          <p:cNvSpPr>
            <a:spLocks noChangeArrowheads="1"/>
          </p:cNvSpPr>
          <p:nvPr/>
        </p:nvSpPr>
        <p:spPr bwMode="auto">
          <a:xfrm>
            <a:off x="6013666" y="5486400"/>
            <a:ext cx="513371" cy="369332"/>
          </a:xfrm>
          <a:prstGeom prst="rect">
            <a:avLst/>
          </a:prstGeom>
          <a:noFill/>
          <a:ln w="12700">
            <a:noFill/>
            <a:miter lim="800000"/>
            <a:headEnd/>
            <a:tailEnd/>
          </a:ln>
          <a:effectLst/>
        </p:spPr>
        <p:txBody>
          <a:bodyPr wrap="none">
            <a:prstTxWarp prst="textNoShape">
              <a:avLst/>
            </a:prstTxWarp>
            <a:spAutoFit/>
          </a:bodyPr>
          <a:lstStyle/>
          <a:p>
            <a:pPr algn="ctr"/>
            <a:r>
              <a:rPr lang="en-US" sz="1800">
                <a:solidFill>
                  <a:srgbClr val="FFFF00"/>
                </a:solidFill>
                <a:latin typeface="18 VAG Rounded Thin   55390"/>
              </a:rPr>
              <a:t>401</a:t>
            </a:r>
          </a:p>
        </p:txBody>
      </p:sp>
      <p:sp>
        <p:nvSpPr>
          <p:cNvPr id="34" name="Rectangle 9"/>
          <p:cNvSpPr>
            <a:spLocks noChangeArrowheads="1"/>
          </p:cNvSpPr>
          <p:nvPr/>
        </p:nvSpPr>
        <p:spPr bwMode="auto">
          <a:xfrm>
            <a:off x="7364030" y="5486400"/>
            <a:ext cx="513371" cy="369332"/>
          </a:xfrm>
          <a:prstGeom prst="rect">
            <a:avLst/>
          </a:prstGeom>
          <a:noFill/>
          <a:ln w="12700">
            <a:noFill/>
            <a:miter lim="800000"/>
            <a:headEnd/>
            <a:tailEnd/>
          </a:ln>
          <a:effectLst/>
        </p:spPr>
        <p:txBody>
          <a:bodyPr wrap="none">
            <a:prstTxWarp prst="textNoShape">
              <a:avLst/>
            </a:prstTxWarp>
            <a:spAutoFit/>
          </a:bodyPr>
          <a:lstStyle/>
          <a:p>
            <a:pPr algn="ctr"/>
            <a:r>
              <a:rPr lang="en-US" sz="1800">
                <a:solidFill>
                  <a:srgbClr val="FFFF00"/>
                </a:solidFill>
                <a:latin typeface="18 VAG Rounded Thin   55390"/>
              </a:rPr>
              <a:t>109</a:t>
            </a:r>
          </a:p>
        </p:txBody>
      </p:sp>
      <p:sp>
        <p:nvSpPr>
          <p:cNvPr id="35" name="Down Arrow 34"/>
          <p:cNvSpPr/>
          <p:nvPr/>
        </p:nvSpPr>
        <p:spPr>
          <a:xfrm>
            <a:off x="5867400" y="5867400"/>
            <a:ext cx="2133600" cy="304800"/>
          </a:xfrm>
          <a:prstGeom prst="downArrow">
            <a:avLst>
              <a:gd name="adj1" fmla="val 67447"/>
              <a:gd name="adj2" fmla="val 5000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800">
                <a:solidFill>
                  <a:schemeClr val="bg1"/>
                </a:solidFill>
              </a:rPr>
              <a:t>+</a:t>
            </a:r>
          </a:p>
        </p:txBody>
      </p:sp>
      <p:sp>
        <p:nvSpPr>
          <p:cNvPr id="36" name="Rectangle 9"/>
          <p:cNvSpPr>
            <a:spLocks noChangeArrowheads="1"/>
          </p:cNvSpPr>
          <p:nvPr/>
        </p:nvSpPr>
        <p:spPr bwMode="auto">
          <a:xfrm>
            <a:off x="6699466" y="6172200"/>
            <a:ext cx="513371" cy="369332"/>
          </a:xfrm>
          <a:prstGeom prst="rect">
            <a:avLst/>
          </a:prstGeom>
          <a:noFill/>
          <a:ln w="12700">
            <a:noFill/>
            <a:miter lim="800000"/>
            <a:headEnd/>
            <a:tailEnd/>
          </a:ln>
          <a:effectLst/>
        </p:spPr>
        <p:txBody>
          <a:bodyPr wrap="none">
            <a:prstTxWarp prst="textNoShape">
              <a:avLst/>
            </a:prstTxWarp>
            <a:spAutoFit/>
          </a:bodyPr>
          <a:lstStyle/>
          <a:p>
            <a:pPr algn="ctr"/>
            <a:r>
              <a:rPr lang="en-US" sz="1800">
                <a:solidFill>
                  <a:srgbClr val="FFFF00"/>
                </a:solidFill>
                <a:latin typeface="18 VAG Rounded Thin   55390"/>
              </a:rPr>
              <a:t>510</a:t>
            </a:r>
          </a:p>
        </p:txBody>
      </p:sp>
      <p:sp>
        <p:nvSpPr>
          <p:cNvPr id="38" name="Rectangle 9"/>
          <p:cNvSpPr>
            <a:spLocks noChangeArrowheads="1"/>
          </p:cNvSpPr>
          <p:nvPr/>
        </p:nvSpPr>
        <p:spPr bwMode="auto">
          <a:xfrm>
            <a:off x="4679516" y="6172200"/>
            <a:ext cx="941283" cy="369332"/>
          </a:xfrm>
          <a:prstGeom prst="rect">
            <a:avLst/>
          </a:prstGeom>
          <a:noFill/>
          <a:ln w="12700">
            <a:noFill/>
            <a:miter lim="800000"/>
            <a:headEnd/>
            <a:tailEnd/>
          </a:ln>
          <a:effectLst/>
        </p:spPr>
        <p:txBody>
          <a:bodyPr wrap="none">
            <a:prstTxWarp prst="textNoShape">
              <a:avLst/>
            </a:prstTxWarp>
            <a:spAutoFit/>
          </a:bodyPr>
          <a:lstStyle/>
          <a:p>
            <a:pPr algn="ctr"/>
            <a:r>
              <a:rPr lang="en-US" sz="1800" b="1">
                <a:solidFill>
                  <a:srgbClr val="FFFF00"/>
                </a:solidFill>
                <a:latin typeface="18 VAG Rounded Thin   55390"/>
              </a:rPr>
              <a:t>Output:</a:t>
            </a:r>
          </a:p>
        </p:txBody>
      </p:sp>
      <p:sp>
        <p:nvSpPr>
          <p:cNvPr id="39" name="Rectangle 9"/>
          <p:cNvSpPr>
            <a:spLocks noChangeArrowheads="1"/>
          </p:cNvSpPr>
          <p:nvPr/>
        </p:nvSpPr>
        <p:spPr bwMode="auto">
          <a:xfrm>
            <a:off x="4685928" y="3962400"/>
            <a:ext cx="761747" cy="369332"/>
          </a:xfrm>
          <a:prstGeom prst="rect">
            <a:avLst/>
          </a:prstGeom>
          <a:noFill/>
          <a:ln w="12700">
            <a:noFill/>
            <a:miter lim="800000"/>
            <a:headEnd/>
            <a:tailEnd/>
          </a:ln>
          <a:effectLst/>
        </p:spPr>
        <p:txBody>
          <a:bodyPr wrap="none">
            <a:prstTxWarp prst="textNoShape">
              <a:avLst/>
            </a:prstTxWarp>
            <a:spAutoFit/>
          </a:bodyPr>
          <a:lstStyle/>
          <a:p>
            <a:pPr algn="ctr"/>
            <a:r>
              <a:rPr lang="en-US" sz="1800" b="1">
                <a:solidFill>
                  <a:schemeClr val="tx1"/>
                </a:solidFill>
                <a:latin typeface="18 VAG Rounded Thin   55390"/>
              </a:rPr>
              <a:t>Input:</a:t>
            </a:r>
          </a:p>
        </p:txBody>
      </p:sp>
      <p:sp>
        <p:nvSpPr>
          <p:cNvPr id="40" name="Rectangle 9"/>
          <p:cNvSpPr>
            <a:spLocks noChangeArrowheads="1"/>
          </p:cNvSpPr>
          <p:nvPr/>
        </p:nvSpPr>
        <p:spPr bwMode="auto">
          <a:xfrm>
            <a:off x="4648200" y="4572000"/>
            <a:ext cx="753206" cy="1477328"/>
          </a:xfrm>
          <a:prstGeom prst="rect">
            <a:avLst/>
          </a:prstGeom>
          <a:noFill/>
          <a:ln w="12700">
            <a:solidFill>
              <a:schemeClr val="accent2"/>
            </a:solidFill>
            <a:miter lim="800000"/>
            <a:headEnd/>
            <a:tailEnd/>
          </a:ln>
          <a:effectLst/>
        </p:spPr>
        <p:txBody>
          <a:bodyPr wrap="none">
            <a:prstTxWarp prst="textNoShape">
              <a:avLst/>
            </a:prstTxWarp>
            <a:spAutoFit/>
          </a:bodyPr>
          <a:lstStyle/>
          <a:p>
            <a:pPr algn="ctr"/>
            <a:r>
              <a:rPr lang="en-US" sz="1800">
                <a:solidFill>
                  <a:schemeClr val="accent2"/>
                </a:solidFill>
                <a:latin typeface="18 VAG Rounded Thin   55390"/>
              </a:rPr>
              <a:t>Note:</a:t>
            </a:r>
            <a:br>
              <a:rPr lang="en-US" sz="1800">
                <a:solidFill>
                  <a:schemeClr val="accent2"/>
                </a:solidFill>
                <a:latin typeface="18 VAG Rounded Thin   55390"/>
              </a:rPr>
            </a:br>
            <a:r>
              <a:rPr lang="en-US" sz="1800">
                <a:solidFill>
                  <a:schemeClr val="accent2"/>
                </a:solidFill>
                <a:latin typeface="18 VAG Rounded Thin   55390"/>
              </a:rPr>
              <a:t>only</a:t>
            </a:r>
            <a:br>
              <a:rPr lang="en-US" sz="1800">
                <a:solidFill>
                  <a:schemeClr val="accent2"/>
                </a:solidFill>
                <a:latin typeface="18 VAG Rounded Thin   55390"/>
              </a:rPr>
            </a:br>
            <a:r>
              <a:rPr lang="en-US" sz="1800">
                <a:solidFill>
                  <a:schemeClr val="accent2"/>
                </a:solidFill>
                <a:latin typeface="18 VAG Rounded Thin   55390"/>
              </a:rPr>
              <a:t>two</a:t>
            </a:r>
            <a:br>
              <a:rPr lang="en-US" sz="1800">
                <a:solidFill>
                  <a:schemeClr val="accent2"/>
                </a:solidFill>
                <a:latin typeface="18 VAG Rounded Thin   55390"/>
              </a:rPr>
            </a:br>
            <a:r>
              <a:rPr lang="en-US" sz="1800">
                <a:solidFill>
                  <a:schemeClr val="accent2"/>
                </a:solidFill>
                <a:latin typeface="18 VAG Rounded Thin   55390"/>
              </a:rPr>
              <a:t>data</a:t>
            </a:r>
            <a:br>
              <a:rPr lang="en-US" sz="1800">
                <a:solidFill>
                  <a:schemeClr val="accent2"/>
                </a:solidFill>
                <a:latin typeface="18 VAG Rounded Thin   55390"/>
              </a:rPr>
            </a:br>
            <a:r>
              <a:rPr lang="en-US" sz="1800">
                <a:solidFill>
                  <a:schemeClr val="accent2"/>
                </a:solidFill>
                <a:latin typeface="18 VAG Rounded Thin   55390"/>
              </a:rPr>
              <a:t>types!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17794" name="Rectangle 2"/>
          <p:cNvSpPr>
            <a:spLocks noGrp="1" noChangeArrowheads="1"/>
          </p:cNvSpPr>
          <p:nvPr>
            <p:ph type="title"/>
          </p:nvPr>
        </p:nvSpPr>
        <p:spPr/>
        <p:txBody>
          <a:bodyPr/>
          <a:lstStyle/>
          <a:p>
            <a:r>
              <a:rPr lang="en-US" sz="3600" dirty="0" err="1" smtClean="0"/>
              <a:t>MapReduce</a:t>
            </a:r>
            <a:r>
              <a:rPr lang="en-US" sz="3600" dirty="0" smtClean="0"/>
              <a:t> Advantages/Disadvantages</a:t>
            </a:r>
            <a:endParaRPr lang="en-US" sz="3600" dirty="0"/>
          </a:p>
        </p:txBody>
      </p:sp>
      <p:sp>
        <p:nvSpPr>
          <p:cNvPr id="3617795" name="Rectangle 3"/>
          <p:cNvSpPr>
            <a:spLocks noGrp="1" noChangeArrowheads="1"/>
          </p:cNvSpPr>
          <p:nvPr>
            <p:ph type="body" idx="1"/>
          </p:nvPr>
        </p:nvSpPr>
        <p:spPr/>
        <p:txBody>
          <a:bodyPr/>
          <a:lstStyle/>
          <a:p>
            <a:r>
              <a:rPr lang="en-US" sz="2800" dirty="0" smtClean="0"/>
              <a:t>Now it’s easy to program for many CPUs</a:t>
            </a:r>
          </a:p>
          <a:p>
            <a:pPr lvl="1"/>
            <a:r>
              <a:rPr lang="en-US" sz="2400" dirty="0" smtClean="0"/>
              <a:t>Communication management effectively gone</a:t>
            </a:r>
          </a:p>
          <a:p>
            <a:pPr lvl="1"/>
            <a:r>
              <a:rPr lang="en-US" sz="2400" dirty="0" smtClean="0"/>
              <a:t>Fault tolerance, monitoring</a:t>
            </a:r>
          </a:p>
          <a:p>
            <a:pPr lvl="2"/>
            <a:r>
              <a:rPr lang="en-US" sz="2000" dirty="0" smtClean="0"/>
              <a:t>machine failures, suddenly-slow machines, etc are handled</a:t>
            </a:r>
          </a:p>
          <a:p>
            <a:pPr lvl="1"/>
            <a:r>
              <a:rPr lang="en-US" sz="2400" dirty="0" smtClean="0"/>
              <a:t>Can be much easier to design and program!</a:t>
            </a:r>
          </a:p>
          <a:p>
            <a:pPr lvl="1"/>
            <a:r>
              <a:rPr lang="en-US" sz="2400" dirty="0" smtClean="0"/>
              <a:t>Can cascade several (many?) </a:t>
            </a:r>
            <a:r>
              <a:rPr lang="en-US" sz="2400" dirty="0" err="1" smtClean="0"/>
              <a:t>MapReduce</a:t>
            </a:r>
            <a:r>
              <a:rPr lang="en-US" sz="2400" dirty="0" smtClean="0"/>
              <a:t> tasks</a:t>
            </a:r>
          </a:p>
          <a:p>
            <a:r>
              <a:rPr lang="en-US" sz="2800" dirty="0" smtClean="0"/>
              <a:t>But … it might restrict solvable problems</a:t>
            </a:r>
          </a:p>
          <a:p>
            <a:pPr lvl="1"/>
            <a:r>
              <a:rPr lang="en-US" sz="2400" dirty="0" smtClean="0"/>
              <a:t>Might be hard to express problem in </a:t>
            </a:r>
            <a:r>
              <a:rPr lang="en-US" sz="2400" dirty="0" err="1" smtClean="0"/>
              <a:t>MapReduce</a:t>
            </a:r>
            <a:endParaRPr lang="en-US" sz="2400" dirty="0" smtClean="0"/>
          </a:p>
          <a:p>
            <a:pPr lvl="1"/>
            <a:r>
              <a:rPr lang="en-US" sz="2400" dirty="0" smtClean="0"/>
              <a:t>Data parallelism is key</a:t>
            </a:r>
          </a:p>
          <a:p>
            <a:pPr lvl="2"/>
            <a:r>
              <a:rPr lang="en-US" sz="2000" dirty="0" smtClean="0"/>
              <a:t>Need to be able to break up a problem by data chunks</a:t>
            </a:r>
          </a:p>
          <a:p>
            <a:pPr lvl="1"/>
            <a:r>
              <a:rPr lang="en-US" sz="2400" dirty="0" err="1" smtClean="0"/>
              <a:t>Full MapReduce</a:t>
            </a:r>
            <a:r>
              <a:rPr lang="en-US" sz="2400" dirty="0" smtClean="0"/>
              <a:t> is closed-source (to Google) </a:t>
            </a:r>
            <a:r>
              <a:rPr lang="en-US" sz="2200" dirty="0" smtClean="0"/>
              <a:t>C++</a:t>
            </a:r>
          </a:p>
          <a:p>
            <a:pPr lvl="2"/>
            <a:r>
              <a:rPr lang="en-US" sz="2000" dirty="0" err="1" smtClean="0"/>
              <a:t>Hadoop</a:t>
            </a:r>
            <a:r>
              <a:rPr lang="en-US" sz="2000" dirty="0" smtClean="0"/>
              <a:t> is open-source Java-based rewrite</a:t>
            </a:r>
            <a:endParaRPr lang="en-US" sz="2000" dirty="0"/>
          </a:p>
        </p:txBody>
      </p:sp>
      <p:pic>
        <p:nvPicPr>
          <p:cNvPr id="19" name="Picture 18"/>
          <p:cNvPicPr>
            <a:picLocks noChangeAspect="1"/>
          </p:cNvPicPr>
          <p:nvPr/>
        </p:nvPicPr>
        <p:blipFill>
          <a:blip r:embed="rId3"/>
          <a:stretch>
            <a:fillRect/>
          </a:stretch>
        </p:blipFill>
        <p:spPr>
          <a:xfrm>
            <a:off x="6248400" y="5809234"/>
            <a:ext cx="1828800" cy="432816"/>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990601"/>
            <a:ext cx="4343400" cy="5305864"/>
          </a:xfrm>
        </p:spPr>
        <p:txBody>
          <a:bodyPr/>
          <a:lstStyle/>
          <a:p>
            <a:pPr marL="582613" indent="-514350">
              <a:buFont typeface="+mj-lt"/>
              <a:buAutoNum type="alphaLcParenR"/>
            </a:pPr>
            <a:endParaRPr lang="en-US"/>
          </a:p>
          <a:p>
            <a:pPr marL="582613" indent="-514350">
              <a:buFont typeface="+mj-lt"/>
              <a:buAutoNum type="alphaLcParenR"/>
            </a:pPr>
            <a:endParaRPr lang="en-US"/>
          </a:p>
          <a:p>
            <a:pPr marL="582613" indent="-514350">
              <a:buFont typeface="+mj-lt"/>
              <a:buAutoNum type="alphaLcParenR"/>
            </a:pPr>
            <a:endParaRPr lang="en-US"/>
          </a:p>
          <a:p>
            <a:pPr marL="582613" indent="-514350">
              <a:buNone/>
            </a:pPr>
            <a:endParaRPr lang="en-US"/>
          </a:p>
          <a:p>
            <a:pPr marL="582613" indent="-514350">
              <a:buFont typeface="+mj-lt"/>
              <a:buAutoNum type="alphaLcParenR"/>
            </a:pPr>
            <a:r>
              <a:rPr lang="en-US"/>
              <a:t>Dividing problem up</a:t>
            </a:r>
          </a:p>
          <a:p>
            <a:pPr marL="582613" indent="-514350">
              <a:buFont typeface="+mj-lt"/>
              <a:buAutoNum type="alphaLcParenR"/>
            </a:pPr>
            <a:r>
              <a:rPr lang="en-US"/>
              <a:t>Shipping it out /</a:t>
            </a:r>
            <a:br>
              <a:rPr lang="en-US"/>
            </a:br>
            <a:r>
              <a:rPr lang="en-US"/>
              <a:t>Getting it back</a:t>
            </a:r>
          </a:p>
          <a:p>
            <a:pPr marL="582613" indent="-514350">
              <a:buFont typeface="+mj-lt"/>
              <a:buAutoNum type="alphaLcParenR"/>
            </a:pPr>
            <a:r>
              <a:rPr lang="en-US"/>
              <a:t>Verifying the result</a:t>
            </a:r>
          </a:p>
          <a:p>
            <a:pPr marL="582613" indent="-514350">
              <a:buFont typeface="+mj-lt"/>
              <a:buAutoNum type="alphaLcParenR"/>
            </a:pPr>
            <a:r>
              <a:rPr lang="en-US"/>
              <a:t>Putting results together</a:t>
            </a:r>
          </a:p>
          <a:p>
            <a:pPr marL="582613" indent="-514350">
              <a:buFont typeface="+mj-lt"/>
              <a:buAutoNum type="alphaLcParenR"/>
            </a:pPr>
            <a:r>
              <a:rPr lang="en-US"/>
              <a:t>Depends on problem</a:t>
            </a:r>
          </a:p>
          <a:p>
            <a:pPr marL="582613" indent="-514350">
              <a:buFont typeface="+mj-lt"/>
              <a:buAutoNum type="alphaLcParenR"/>
            </a:pPr>
            <a:endParaRPr lang="en-US"/>
          </a:p>
        </p:txBody>
      </p:sp>
      <p:sp>
        <p:nvSpPr>
          <p:cNvPr id="4" name="Title 3"/>
          <p:cNvSpPr>
            <a:spLocks noGrp="1"/>
          </p:cNvSpPr>
          <p:nvPr>
            <p:ph type="title"/>
          </p:nvPr>
        </p:nvSpPr>
        <p:spPr/>
        <p:txBody>
          <a:bodyPr/>
          <a:lstStyle/>
          <a:p>
            <a:r>
              <a:rPr lang="en-US" sz="3600"/>
              <a:t>What contributes to overhead the most?</a:t>
            </a:r>
          </a:p>
        </p:txBody>
      </p:sp>
      <p:pic>
        <p:nvPicPr>
          <p:cNvPr id="8" name="Picture 10"/>
          <p:cNvPicPr>
            <a:picLocks noChangeAspect="1"/>
          </p:cNvPicPr>
          <p:nvPr/>
        </p:nvPicPr>
        <p:blipFill>
          <a:blip r:embed="rId2"/>
          <a:srcRect l="7298" t="14340" r="10573" b="10814"/>
          <a:stretch>
            <a:fillRect/>
          </a:stretch>
        </p:blipFill>
        <p:spPr bwMode="auto">
          <a:xfrm>
            <a:off x="1371600" y="1295400"/>
            <a:ext cx="2061316" cy="1878804"/>
          </a:xfrm>
          <a:prstGeom prst="rect">
            <a:avLst/>
          </a:prstGeom>
          <a:noFill/>
          <a:ln w="9525">
            <a:noFill/>
            <a:miter lim="800000"/>
            <a:headEnd/>
            <a:tailEnd/>
          </a:ln>
        </p:spPr>
      </p:pic>
      <p:pic>
        <p:nvPicPr>
          <p:cNvPr id="11" name="Picture 10"/>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820849" y="1676400"/>
            <a:ext cx="3789751" cy="42672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r>
              <a:rPr lang="en-US" sz="2400"/>
              <a:t>Systems and networks enable and foster computational problem solving</a:t>
            </a:r>
          </a:p>
          <a:p>
            <a:r>
              <a:rPr lang="en-US" sz="2400">
                <a:solidFill>
                  <a:srgbClr val="FFFF00"/>
                </a:solidFill>
              </a:rPr>
              <a:t>MapReduce </a:t>
            </a:r>
            <a:r>
              <a:rPr lang="en-US" sz="2400"/>
              <a:t>is a great distributed computing abstraction</a:t>
            </a:r>
          </a:p>
          <a:p>
            <a:pPr lvl="1"/>
            <a:r>
              <a:rPr lang="en-US" sz="2000"/>
              <a:t>It removes the onus of worrying about load balancing, failed machines, data distribution from the programmer of the problem</a:t>
            </a:r>
          </a:p>
          <a:p>
            <a:pPr lvl="1"/>
            <a:r>
              <a:rPr lang="en-US" sz="2000"/>
              <a:t>(and puts it on the authors of the MapReduce framework)</a:t>
            </a:r>
          </a:p>
        </p:txBody>
      </p:sp>
      <p:sp>
        <p:nvSpPr>
          <p:cNvPr id="4" name="Title 3"/>
          <p:cNvSpPr>
            <a:spLocks noGrp="1"/>
          </p:cNvSpPr>
          <p:nvPr>
            <p:ph type="title"/>
          </p:nvPr>
        </p:nvSpPr>
        <p:spPr/>
        <p:txBody>
          <a:bodyPr/>
          <a:lstStyle/>
          <a:p>
            <a:r>
              <a:rPr lang="en-US"/>
              <a:t>Summary</a:t>
            </a:r>
          </a:p>
        </p:txBody>
      </p:sp>
      <p:sp>
        <p:nvSpPr>
          <p:cNvPr id="8" name="Oval 7"/>
          <p:cNvSpPr/>
          <p:nvPr/>
        </p:nvSpPr>
        <p:spPr>
          <a:xfrm>
            <a:off x="5361370" y="5867400"/>
            <a:ext cx="2590800" cy="471948"/>
          </a:xfrm>
          <a:prstGeom prst="ellipse">
            <a:avLst/>
          </a:prstGeom>
          <a:solidFill>
            <a:schemeClr val="bg1">
              <a:alpha val="17000"/>
            </a:schemeClr>
          </a:solidFill>
          <a:ln>
            <a:noFill/>
          </a:ln>
          <a:effectLst>
            <a:softEdge rad="139700"/>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13" name="Content Placeholder 12"/>
          <p:cNvPicPr>
            <a:picLocks noGrp="1" noChangeAspect="1"/>
          </p:cNvPicPr>
          <p:nvPr>
            <p:ph sz="half" idx="2"/>
          </p:nvPr>
        </p:nvPicPr>
        <mc:AlternateContent>
          <mc:Choice xmlns:ma="http://schemas.microsoft.com/office/mac/drawingml/2008/main" Requires="ma">
            <p:blipFill>
              <a:blip r:embed="rId2"/>
              <a:srcRect l="-21407" r="-21407"/>
              <a:stretch>
                <a:fillRect/>
              </a:stretch>
            </p:blipFill>
          </mc:Choice>
          <mc:Fallback>
            <p:blipFill>
              <a:blip r:embed="rId3"/>
              <a:srcRect l="-21407" r="-21407"/>
              <a:stretch>
                <a:fillRect/>
              </a:stretch>
            </p:blipFill>
          </mc:Fallback>
        </mc:AlternateContent>
        <p:spPr>
          <a:xfrm>
            <a:off x="4945344" y="1371600"/>
            <a:ext cx="3458600" cy="4543866"/>
          </a:xfrm>
        </p:spPr>
      </p:pic>
    </p:spTree>
  </p:cSld>
  <p:clrMapOvr>
    <a:masterClrMapping/>
  </p:clrMapOv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endParaRPr lang="en-US"/>
          </a:p>
          <a:p>
            <a:r>
              <a:rPr lang="en-US"/>
              <a:t>Basics</a:t>
            </a:r>
          </a:p>
          <a:p>
            <a:pPr lvl="1"/>
            <a:r>
              <a:rPr lang="en-US"/>
              <a:t>Memory</a:t>
            </a:r>
          </a:p>
          <a:p>
            <a:pPr lvl="1"/>
            <a:r>
              <a:rPr lang="en-US"/>
              <a:t>Network</a:t>
            </a:r>
          </a:p>
          <a:p>
            <a:r>
              <a:rPr lang="en-US"/>
              <a:t>Distributed Computing</a:t>
            </a:r>
          </a:p>
          <a:p>
            <a:pPr lvl="1"/>
            <a:r>
              <a:rPr lang="en-US"/>
              <a:t>Themes</a:t>
            </a:r>
          </a:p>
          <a:p>
            <a:pPr lvl="1"/>
            <a:r>
              <a:rPr lang="en-US"/>
              <a:t>Challenges</a:t>
            </a:r>
          </a:p>
          <a:p>
            <a:r>
              <a:rPr lang="en-US"/>
              <a:t>Solution! MapReduce</a:t>
            </a:r>
          </a:p>
          <a:p>
            <a:pPr lvl="1"/>
            <a:r>
              <a:rPr lang="en-US"/>
              <a:t>How it works</a:t>
            </a:r>
          </a:p>
          <a:p>
            <a:pPr lvl="1"/>
            <a:r>
              <a:rPr lang="en-US"/>
              <a:t>Our implementation</a:t>
            </a:r>
          </a:p>
        </p:txBody>
      </p:sp>
      <p:pic>
        <p:nvPicPr>
          <p:cNvPr id="7" name="Content Placeholder 6"/>
          <p:cNvPicPr>
            <a:picLocks noGrp="1" noChangeAspect="1"/>
          </p:cNvPicPr>
          <p:nvPr>
            <p:ph sz="half" idx="2"/>
          </p:nvPr>
        </p:nvPicPr>
        <mc:AlternateContent xmlns:ma="http://schemas.microsoft.com/office/mac/drawingml/2008/main">
          <mc:Choice Requires="ma">
            <p:blipFill>
              <a:blip r:embed="rId2"/>
              <a:srcRect t="-15370" b="-1537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t="-15370" b="-15370"/>
              <a:stretch>
                <a:fillRect/>
              </a:stretch>
            </p:blipFill>
          </mc:Fallback>
        </mc:AlternateContent>
        <p:spPr/>
      </p:pic>
      <p:sp>
        <p:nvSpPr>
          <p:cNvPr id="4" name="Title 3"/>
          <p:cNvSpPr>
            <a:spLocks noGrp="1"/>
          </p:cNvSpPr>
          <p:nvPr>
            <p:ph type="title"/>
          </p:nvPr>
        </p:nvSpPr>
        <p:spPr/>
        <p:txBody>
          <a:bodyPr/>
          <a:lstStyle/>
          <a:p>
            <a:r>
              <a:rPr lang="en-US"/>
              <a:t>Lecture Overview</a:t>
            </a:r>
          </a:p>
        </p:txBody>
      </p:sp>
    </p:spTree>
  </p:cSld>
  <p:clrMapOvr>
    <a:masterClrMapping/>
  </p:clrMapOv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2626" name="Rectangle 2"/>
          <p:cNvSpPr>
            <a:spLocks noGrp="1" noChangeArrowheads="1"/>
          </p:cNvSpPr>
          <p:nvPr>
            <p:ph type="title"/>
          </p:nvPr>
        </p:nvSpPr>
        <p:spPr/>
        <p:txBody>
          <a:bodyPr/>
          <a:lstStyle/>
          <a:p>
            <a:r>
              <a:rPr lang="en-US" smtClean="0"/>
              <a:t>Memory Hierarchy</a:t>
            </a:r>
            <a:endParaRPr lang="en-US"/>
          </a:p>
        </p:txBody>
      </p:sp>
      <p:grpSp>
        <p:nvGrpSpPr>
          <p:cNvPr id="2" name="Group 3"/>
          <p:cNvGrpSpPr>
            <a:grpSpLocks/>
          </p:cNvGrpSpPr>
          <p:nvPr/>
        </p:nvGrpSpPr>
        <p:grpSpPr bwMode="auto">
          <a:xfrm>
            <a:off x="628650" y="1144588"/>
            <a:ext cx="7924800" cy="954088"/>
            <a:chOff x="396" y="407"/>
            <a:chExt cx="4992" cy="601"/>
          </a:xfrm>
        </p:grpSpPr>
        <p:sp>
          <p:nvSpPr>
            <p:cNvPr id="2842628" name="Rectangle 4"/>
            <p:cNvSpPr>
              <a:spLocks noChangeArrowheads="1"/>
            </p:cNvSpPr>
            <p:nvPr/>
          </p:nvSpPr>
          <p:spPr bwMode="auto">
            <a:xfrm>
              <a:off x="396" y="407"/>
              <a:ext cx="4992" cy="278"/>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3200" b="1" dirty="0">
                  <a:solidFill>
                    <a:schemeClr val="tx1"/>
                  </a:solidFill>
                  <a:latin typeface="18 VAG Rounded Bold   07390"/>
                </a:rPr>
                <a:t>Processor</a:t>
              </a:r>
            </a:p>
          </p:txBody>
        </p:sp>
        <p:sp>
          <p:nvSpPr>
            <p:cNvPr id="2842629" name="Line 5"/>
            <p:cNvSpPr>
              <a:spLocks noChangeShapeType="1"/>
            </p:cNvSpPr>
            <p:nvPr/>
          </p:nvSpPr>
          <p:spPr bwMode="auto">
            <a:xfrm flipV="1">
              <a:off x="2844" y="720"/>
              <a:ext cx="0" cy="288"/>
            </a:xfrm>
            <a:prstGeom prst="line">
              <a:avLst/>
            </a:prstGeom>
            <a:noFill/>
            <a:ln w="38100">
              <a:solidFill>
                <a:schemeClr val="tx1"/>
              </a:solidFill>
              <a:round/>
              <a:headEnd type="triangle" w="med" len="med"/>
              <a:tailEnd type="triangle" w="med" len="med"/>
            </a:ln>
            <a:effectLst/>
          </p:spPr>
          <p:txBody>
            <a:bodyPr wrap="none" anchor="ctr">
              <a:prstTxWarp prst="textNoShape">
                <a:avLst/>
              </a:prstTxWarp>
            </a:bodyPr>
            <a:lstStyle/>
            <a:p>
              <a:endParaRPr lang="en-US">
                <a:latin typeface="18 VAG Rounded Bold   07390"/>
              </a:endParaRPr>
            </a:p>
          </p:txBody>
        </p:sp>
      </p:grpSp>
      <p:grpSp>
        <p:nvGrpSpPr>
          <p:cNvPr id="3" name="Group 6"/>
          <p:cNvGrpSpPr>
            <a:grpSpLocks/>
          </p:cNvGrpSpPr>
          <p:nvPr/>
        </p:nvGrpSpPr>
        <p:grpSpPr bwMode="auto">
          <a:xfrm>
            <a:off x="704850" y="5680075"/>
            <a:ext cx="7620000" cy="492125"/>
            <a:chOff x="444" y="3216"/>
            <a:chExt cx="4800" cy="310"/>
          </a:xfrm>
        </p:grpSpPr>
        <p:sp>
          <p:nvSpPr>
            <p:cNvPr id="2842631" name="Rectangle 7"/>
            <p:cNvSpPr>
              <a:spLocks noChangeArrowheads="1"/>
            </p:cNvSpPr>
            <p:nvPr/>
          </p:nvSpPr>
          <p:spPr bwMode="auto">
            <a:xfrm>
              <a:off x="828" y="3248"/>
              <a:ext cx="4032" cy="278"/>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3200" b="1" dirty="0">
                  <a:solidFill>
                    <a:schemeClr val="tx1"/>
                  </a:solidFill>
                  <a:latin typeface="18 VAG Rounded Bold   07390"/>
                </a:rPr>
                <a:t>Size of memory at each level</a:t>
              </a:r>
            </a:p>
          </p:txBody>
        </p:sp>
        <p:sp>
          <p:nvSpPr>
            <p:cNvPr id="2842632" name="Line 8"/>
            <p:cNvSpPr>
              <a:spLocks noChangeShapeType="1"/>
            </p:cNvSpPr>
            <p:nvPr/>
          </p:nvSpPr>
          <p:spPr bwMode="auto">
            <a:xfrm flipV="1">
              <a:off x="444" y="3216"/>
              <a:ext cx="4800" cy="0"/>
            </a:xfrm>
            <a:prstGeom prst="line">
              <a:avLst/>
            </a:prstGeom>
            <a:noFill/>
            <a:ln w="38100">
              <a:solidFill>
                <a:schemeClr val="tx1"/>
              </a:solidFill>
              <a:round/>
              <a:headEnd type="triangle" w="lg" len="lg"/>
              <a:tailEnd type="triangle" w="lg" len="lg"/>
            </a:ln>
            <a:effectLst/>
          </p:spPr>
          <p:txBody>
            <a:bodyPr wrap="none" anchor="ctr">
              <a:prstTxWarp prst="textNoShape">
                <a:avLst/>
              </a:prstTxWarp>
            </a:bodyPr>
            <a:lstStyle/>
            <a:p>
              <a:endParaRPr lang="en-US">
                <a:latin typeface="18 VAG Rounded Bold   07390"/>
              </a:endParaRPr>
            </a:p>
          </p:txBody>
        </p:sp>
      </p:grpSp>
      <p:grpSp>
        <p:nvGrpSpPr>
          <p:cNvPr id="4" name="Group 9"/>
          <p:cNvGrpSpPr>
            <a:grpSpLocks/>
          </p:cNvGrpSpPr>
          <p:nvPr/>
        </p:nvGrpSpPr>
        <p:grpSpPr bwMode="auto">
          <a:xfrm>
            <a:off x="6248400" y="1641475"/>
            <a:ext cx="2457450" cy="3657600"/>
            <a:chOff x="3936" y="720"/>
            <a:chExt cx="1548" cy="2304"/>
          </a:xfrm>
        </p:grpSpPr>
        <p:sp>
          <p:nvSpPr>
            <p:cNvPr id="2842634" name="Rectangle 10"/>
            <p:cNvSpPr>
              <a:spLocks noChangeArrowheads="1"/>
            </p:cNvSpPr>
            <p:nvPr/>
          </p:nvSpPr>
          <p:spPr bwMode="auto">
            <a:xfrm>
              <a:off x="3936" y="1222"/>
              <a:ext cx="1536" cy="654"/>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a:solidFill>
                    <a:schemeClr val="accent3">
                      <a:lumMod val="40000"/>
                      <a:lumOff val="60000"/>
                    </a:schemeClr>
                  </a:solidFill>
                  <a:latin typeface="18 VAG Rounded Thin   55390"/>
                </a:rPr>
                <a:t>Increasing Distance from Processor</a:t>
              </a:r>
            </a:p>
          </p:txBody>
        </p:sp>
        <p:sp>
          <p:nvSpPr>
            <p:cNvPr id="2842635" name="Line 11"/>
            <p:cNvSpPr>
              <a:spLocks noChangeShapeType="1"/>
            </p:cNvSpPr>
            <p:nvPr/>
          </p:nvSpPr>
          <p:spPr bwMode="auto">
            <a:xfrm>
              <a:off x="5484" y="720"/>
              <a:ext cx="0" cy="2304"/>
            </a:xfrm>
            <a:prstGeom prst="line">
              <a:avLst/>
            </a:prstGeom>
            <a:noFill/>
            <a:ln w="38100">
              <a:solidFill>
                <a:schemeClr val="tx1"/>
              </a:solidFill>
              <a:round/>
              <a:headEnd/>
              <a:tailEnd type="triangle" w="lg" len="lg"/>
            </a:ln>
            <a:effectLst/>
          </p:spPr>
          <p:txBody>
            <a:bodyPr wrap="none" anchor="ctr">
              <a:prstTxWarp prst="textNoShape">
                <a:avLst/>
              </a:prstTxWarp>
            </a:bodyPr>
            <a:lstStyle/>
            <a:p>
              <a:endParaRPr lang="en-US">
                <a:latin typeface="18 VAG Rounded Bold   07390"/>
              </a:endParaRPr>
            </a:p>
          </p:txBody>
        </p:sp>
      </p:grpSp>
      <p:grpSp>
        <p:nvGrpSpPr>
          <p:cNvPr id="5" name="Group 12"/>
          <p:cNvGrpSpPr>
            <a:grpSpLocks/>
          </p:cNvGrpSpPr>
          <p:nvPr/>
        </p:nvGrpSpPr>
        <p:grpSpPr bwMode="auto">
          <a:xfrm>
            <a:off x="781050" y="2098675"/>
            <a:ext cx="7467600" cy="3276600"/>
            <a:chOff x="492" y="1008"/>
            <a:chExt cx="4704" cy="2064"/>
          </a:xfrm>
        </p:grpSpPr>
        <p:sp>
          <p:nvSpPr>
            <p:cNvPr id="2842637" name="AutoShape 13"/>
            <p:cNvSpPr>
              <a:spLocks noChangeArrowheads="1"/>
            </p:cNvSpPr>
            <p:nvPr/>
          </p:nvSpPr>
          <p:spPr bwMode="auto">
            <a:xfrm>
              <a:off x="492" y="1008"/>
              <a:ext cx="4704" cy="2064"/>
            </a:xfrm>
            <a:prstGeom prst="triangle">
              <a:avLst>
                <a:gd name="adj" fmla="val 50000"/>
              </a:avLst>
            </a:prstGeom>
            <a:noFill/>
            <a:ln w="38100">
              <a:solidFill>
                <a:schemeClr val="tx1"/>
              </a:solidFill>
              <a:miter lim="800000"/>
              <a:headEnd/>
              <a:tailEnd/>
            </a:ln>
            <a:effectLst/>
          </p:spPr>
          <p:txBody>
            <a:bodyPr wrap="none" anchor="ctr">
              <a:prstTxWarp prst="textNoShape">
                <a:avLst/>
              </a:prstTxWarp>
            </a:bodyPr>
            <a:lstStyle/>
            <a:p>
              <a:endParaRPr lang="en-US">
                <a:latin typeface="18 VAG Rounded Bold   07390"/>
              </a:endParaRPr>
            </a:p>
          </p:txBody>
        </p:sp>
        <p:grpSp>
          <p:nvGrpSpPr>
            <p:cNvPr id="6" name="Group 14"/>
            <p:cNvGrpSpPr>
              <a:grpSpLocks/>
            </p:cNvGrpSpPr>
            <p:nvPr/>
          </p:nvGrpSpPr>
          <p:grpSpPr bwMode="auto">
            <a:xfrm>
              <a:off x="2220" y="1318"/>
              <a:ext cx="1296" cy="266"/>
              <a:chOff x="2220" y="1318"/>
              <a:chExt cx="1296" cy="266"/>
            </a:xfrm>
          </p:grpSpPr>
          <p:sp>
            <p:nvSpPr>
              <p:cNvPr id="2842639" name="Rectangle 15"/>
              <p:cNvSpPr>
                <a:spLocks noChangeArrowheads="1"/>
              </p:cNvSpPr>
              <p:nvPr/>
            </p:nvSpPr>
            <p:spPr bwMode="auto">
              <a:xfrm>
                <a:off x="2364" y="1318"/>
                <a:ext cx="960"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b="1" dirty="0">
                    <a:solidFill>
                      <a:schemeClr val="tx1"/>
                    </a:solidFill>
                    <a:latin typeface="18 VAG Rounded Bold   07390"/>
                  </a:rPr>
                  <a:t>Level 1</a:t>
                </a:r>
                <a:endParaRPr lang="en-US" sz="3200" b="1" dirty="0">
                  <a:solidFill>
                    <a:schemeClr val="tx1"/>
                  </a:solidFill>
                  <a:latin typeface="18 VAG Rounded Bold   07390"/>
                </a:endParaRPr>
              </a:p>
            </p:txBody>
          </p:sp>
          <p:sp>
            <p:nvSpPr>
              <p:cNvPr id="2842640" name="Line 16"/>
              <p:cNvSpPr>
                <a:spLocks noChangeShapeType="1"/>
              </p:cNvSpPr>
              <p:nvPr/>
            </p:nvSpPr>
            <p:spPr bwMode="auto">
              <a:xfrm>
                <a:off x="2220" y="1584"/>
                <a:ext cx="1296"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7" name="Group 17"/>
            <p:cNvGrpSpPr>
              <a:grpSpLocks/>
            </p:cNvGrpSpPr>
            <p:nvPr/>
          </p:nvGrpSpPr>
          <p:grpSpPr bwMode="auto">
            <a:xfrm>
              <a:off x="1788" y="1680"/>
              <a:ext cx="2160" cy="288"/>
              <a:chOff x="1788" y="1680"/>
              <a:chExt cx="2160" cy="288"/>
            </a:xfrm>
          </p:grpSpPr>
          <p:sp>
            <p:nvSpPr>
              <p:cNvPr id="2842642" name="Rectangle 18"/>
              <p:cNvSpPr>
                <a:spLocks noChangeArrowheads="1"/>
              </p:cNvSpPr>
              <p:nvPr/>
            </p:nvSpPr>
            <p:spPr bwMode="auto">
              <a:xfrm>
                <a:off x="2364" y="1680"/>
                <a:ext cx="960"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b="1">
                    <a:solidFill>
                      <a:schemeClr val="tx1"/>
                    </a:solidFill>
                    <a:latin typeface="18 VAG Rounded Bold   07390"/>
                  </a:rPr>
                  <a:t>Level 2</a:t>
                </a:r>
                <a:endParaRPr lang="en-US" sz="3200" b="1">
                  <a:solidFill>
                    <a:schemeClr val="tx1"/>
                  </a:solidFill>
                  <a:latin typeface="18 VAG Rounded Bold   07390"/>
                </a:endParaRPr>
              </a:p>
            </p:txBody>
          </p:sp>
          <p:sp>
            <p:nvSpPr>
              <p:cNvPr id="2842643" name="Line 19"/>
              <p:cNvSpPr>
                <a:spLocks noChangeShapeType="1"/>
              </p:cNvSpPr>
              <p:nvPr/>
            </p:nvSpPr>
            <p:spPr bwMode="auto">
              <a:xfrm>
                <a:off x="1788" y="1968"/>
                <a:ext cx="2160"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sp>
          <p:nvSpPr>
            <p:cNvPr id="2842644" name="Rectangle 20"/>
            <p:cNvSpPr>
              <a:spLocks noChangeArrowheads="1"/>
            </p:cNvSpPr>
            <p:nvPr/>
          </p:nvSpPr>
          <p:spPr bwMode="auto">
            <a:xfrm>
              <a:off x="2364" y="2799"/>
              <a:ext cx="960"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b="1">
                  <a:solidFill>
                    <a:schemeClr val="tx1"/>
                  </a:solidFill>
                  <a:latin typeface="18 VAG Rounded Bold   07390"/>
                </a:rPr>
                <a:t>Level n</a:t>
              </a:r>
              <a:endParaRPr lang="en-US" sz="3200" b="1">
                <a:solidFill>
                  <a:schemeClr val="tx1"/>
                </a:solidFill>
                <a:latin typeface="18 VAG Rounded Bold   07390"/>
              </a:endParaRPr>
            </a:p>
          </p:txBody>
        </p:sp>
        <p:grpSp>
          <p:nvGrpSpPr>
            <p:cNvPr id="8" name="Group 21"/>
            <p:cNvGrpSpPr>
              <a:grpSpLocks/>
            </p:cNvGrpSpPr>
            <p:nvPr/>
          </p:nvGrpSpPr>
          <p:grpSpPr bwMode="auto">
            <a:xfrm>
              <a:off x="1308" y="2064"/>
              <a:ext cx="3024" cy="288"/>
              <a:chOff x="1308" y="2064"/>
              <a:chExt cx="3024" cy="288"/>
            </a:xfrm>
          </p:grpSpPr>
          <p:sp>
            <p:nvSpPr>
              <p:cNvPr id="2842646" name="Rectangle 22"/>
              <p:cNvSpPr>
                <a:spLocks noChangeArrowheads="1"/>
              </p:cNvSpPr>
              <p:nvPr/>
            </p:nvSpPr>
            <p:spPr bwMode="auto">
              <a:xfrm>
                <a:off x="2364" y="2064"/>
                <a:ext cx="960"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b="1">
                    <a:solidFill>
                      <a:schemeClr val="tx1"/>
                    </a:solidFill>
                    <a:latin typeface="18 VAG Rounded Bold   07390"/>
                  </a:rPr>
                  <a:t>Level 3</a:t>
                </a:r>
                <a:endParaRPr lang="en-US" sz="3200" b="1">
                  <a:solidFill>
                    <a:schemeClr val="tx1"/>
                  </a:solidFill>
                  <a:latin typeface="18 VAG Rounded Bold   07390"/>
                </a:endParaRPr>
              </a:p>
            </p:txBody>
          </p:sp>
          <p:sp>
            <p:nvSpPr>
              <p:cNvPr id="2842647" name="Line 23"/>
              <p:cNvSpPr>
                <a:spLocks noChangeShapeType="1"/>
              </p:cNvSpPr>
              <p:nvPr/>
            </p:nvSpPr>
            <p:spPr bwMode="auto">
              <a:xfrm>
                <a:off x="1308" y="2352"/>
                <a:ext cx="3024"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grpSp>
        <p:grpSp>
          <p:nvGrpSpPr>
            <p:cNvPr id="9" name="Group 24"/>
            <p:cNvGrpSpPr>
              <a:grpSpLocks/>
            </p:cNvGrpSpPr>
            <p:nvPr/>
          </p:nvGrpSpPr>
          <p:grpSpPr bwMode="auto">
            <a:xfrm>
              <a:off x="972" y="2400"/>
              <a:ext cx="3792" cy="288"/>
              <a:chOff x="972" y="2400"/>
              <a:chExt cx="3792" cy="288"/>
            </a:xfrm>
          </p:grpSpPr>
          <p:sp>
            <p:nvSpPr>
              <p:cNvPr id="2842649" name="Line 25"/>
              <p:cNvSpPr>
                <a:spLocks noChangeShapeType="1"/>
              </p:cNvSpPr>
              <p:nvPr/>
            </p:nvSpPr>
            <p:spPr bwMode="auto">
              <a:xfrm>
                <a:off x="972" y="2688"/>
                <a:ext cx="3792" cy="0"/>
              </a:xfrm>
              <a:prstGeom prst="line">
                <a:avLst/>
              </a:prstGeom>
              <a:noFill/>
              <a:ln w="38100">
                <a:solidFill>
                  <a:schemeClr val="tx1"/>
                </a:solidFill>
                <a:round/>
                <a:headEnd/>
                <a:tailEnd/>
              </a:ln>
              <a:effectLst/>
            </p:spPr>
            <p:txBody>
              <a:bodyPr wrap="none" anchor="ctr">
                <a:prstTxWarp prst="textNoShape">
                  <a:avLst/>
                </a:prstTxWarp>
              </a:bodyPr>
              <a:lstStyle/>
              <a:p>
                <a:endParaRPr lang="en-US">
                  <a:latin typeface="18 VAG Rounded Bold   07390"/>
                </a:endParaRPr>
              </a:p>
            </p:txBody>
          </p:sp>
          <p:sp>
            <p:nvSpPr>
              <p:cNvPr id="2842650" name="Rectangle 26"/>
              <p:cNvSpPr>
                <a:spLocks noChangeArrowheads="1"/>
              </p:cNvSpPr>
              <p:nvPr/>
            </p:nvSpPr>
            <p:spPr bwMode="auto">
              <a:xfrm>
                <a:off x="2364" y="2400"/>
                <a:ext cx="960" cy="247"/>
              </a:xfrm>
              <a:prstGeom prst="rect">
                <a:avLst/>
              </a:prstGeom>
              <a:noFill/>
              <a:ln w="12700">
                <a:noFill/>
                <a:miter lim="800000"/>
                <a:headEnd/>
                <a:tailEnd/>
              </a:ln>
              <a:effectLst/>
            </p:spPr>
            <p:txBody>
              <a:bodyPr lIns="63500" tIns="25400" rIns="63500" bIns="25400">
                <a:prstTxWarp prst="textNoShape">
                  <a:avLst/>
                </a:prstTxWarp>
                <a:spAutoFit/>
              </a:bodyPr>
              <a:lstStyle/>
              <a:p>
                <a:pPr algn="ctr">
                  <a:lnSpc>
                    <a:spcPct val="75000"/>
                  </a:lnSpc>
                  <a:spcBef>
                    <a:spcPct val="65000"/>
                  </a:spcBef>
                  <a:buSzPct val="100000"/>
                  <a:buFont typeface="Times" pitchFamily="-65" charset="0"/>
                  <a:buNone/>
                </a:pPr>
                <a:r>
                  <a:rPr lang="en-US" sz="2800" b="1">
                    <a:solidFill>
                      <a:schemeClr val="tx1"/>
                    </a:solidFill>
                    <a:latin typeface="18 VAG Rounded Bold   07390"/>
                  </a:rPr>
                  <a:t>. . .</a:t>
                </a:r>
                <a:endParaRPr lang="en-US" sz="3200" b="1">
                  <a:solidFill>
                    <a:schemeClr val="tx1"/>
                  </a:solidFill>
                  <a:latin typeface="18 VAG Rounded Bold   07390"/>
                </a:endParaRPr>
              </a:p>
            </p:txBody>
          </p:sp>
        </p:grpSp>
      </p:grpSp>
      <p:sp>
        <p:nvSpPr>
          <p:cNvPr id="2842651" name="Text Box 27"/>
          <p:cNvSpPr txBox="1">
            <a:spLocks noChangeArrowheads="1"/>
          </p:cNvSpPr>
          <p:nvPr/>
        </p:nvSpPr>
        <p:spPr bwMode="auto">
          <a:xfrm>
            <a:off x="381000" y="1870075"/>
            <a:ext cx="1471613" cy="579438"/>
          </a:xfrm>
          <a:prstGeom prst="rect">
            <a:avLst/>
          </a:prstGeom>
          <a:noFill/>
          <a:ln w="12700">
            <a:noFill/>
            <a:miter lim="800000"/>
            <a:headEnd/>
            <a:tailEnd/>
          </a:ln>
          <a:effectLst/>
        </p:spPr>
        <p:txBody>
          <a:bodyPr wrap="none">
            <a:prstTxWarp prst="textNoShape">
              <a:avLst/>
            </a:prstTxWarp>
            <a:spAutoFit/>
          </a:bodyPr>
          <a:lstStyle/>
          <a:p>
            <a:r>
              <a:rPr lang="en-US" sz="3200" b="1">
                <a:latin typeface="18 VAG Rounded Bold   07390"/>
              </a:rPr>
              <a:t>Higher</a:t>
            </a:r>
            <a:endParaRPr lang="en-US" sz="3200" b="1">
              <a:solidFill>
                <a:schemeClr val="tx1"/>
              </a:solidFill>
              <a:latin typeface="18 VAG Rounded Bold   07390"/>
            </a:endParaRPr>
          </a:p>
        </p:txBody>
      </p:sp>
      <p:sp>
        <p:nvSpPr>
          <p:cNvPr id="2842652" name="Text Box 28"/>
          <p:cNvSpPr txBox="1">
            <a:spLocks noChangeArrowheads="1"/>
          </p:cNvSpPr>
          <p:nvPr/>
        </p:nvSpPr>
        <p:spPr bwMode="auto">
          <a:xfrm>
            <a:off x="376044" y="4038600"/>
            <a:ext cx="1300356" cy="584776"/>
          </a:xfrm>
          <a:prstGeom prst="rect">
            <a:avLst/>
          </a:prstGeom>
          <a:noFill/>
          <a:ln w="12700">
            <a:noFill/>
            <a:miter lim="800000"/>
            <a:headEnd/>
            <a:tailEnd/>
          </a:ln>
          <a:effectLst/>
        </p:spPr>
        <p:txBody>
          <a:bodyPr wrap="none">
            <a:prstTxWarp prst="textNoShape">
              <a:avLst/>
            </a:prstTxWarp>
            <a:spAutoFit/>
          </a:bodyPr>
          <a:lstStyle/>
          <a:p>
            <a:r>
              <a:rPr lang="en-US" sz="3200" b="1" dirty="0">
                <a:latin typeface="18 VAG Rounded Bold   07390"/>
              </a:rPr>
              <a:t>Lower</a:t>
            </a:r>
            <a:endParaRPr lang="en-US" sz="2000" dirty="0">
              <a:latin typeface="18 VAG Rounded Bold   07390"/>
            </a:endParaRPr>
          </a:p>
        </p:txBody>
      </p:sp>
      <p:grpSp>
        <p:nvGrpSpPr>
          <p:cNvPr id="10" name="Group 29"/>
          <p:cNvGrpSpPr>
            <a:grpSpLocks/>
          </p:cNvGrpSpPr>
          <p:nvPr/>
        </p:nvGrpSpPr>
        <p:grpSpPr bwMode="auto">
          <a:xfrm>
            <a:off x="228600" y="1804988"/>
            <a:ext cx="2135188" cy="3625850"/>
            <a:chOff x="144" y="823"/>
            <a:chExt cx="1345" cy="2284"/>
          </a:xfrm>
        </p:grpSpPr>
        <p:sp>
          <p:nvSpPr>
            <p:cNvPr id="2842654" name="Text Box 30"/>
            <p:cNvSpPr txBox="1">
              <a:spLocks noChangeArrowheads="1"/>
            </p:cNvSpPr>
            <p:nvPr/>
          </p:nvSpPr>
          <p:spPr bwMode="auto">
            <a:xfrm>
              <a:off x="144" y="1310"/>
              <a:ext cx="1345" cy="872"/>
            </a:xfrm>
            <a:prstGeom prst="rect">
              <a:avLst/>
            </a:prstGeom>
            <a:noFill/>
            <a:ln w="12700">
              <a:noFill/>
              <a:miter lim="800000"/>
              <a:headEnd/>
              <a:tailEnd/>
            </a:ln>
            <a:effectLst/>
          </p:spPr>
          <p:txBody>
            <a:bodyPr>
              <a:prstTxWarp prst="textNoShape">
                <a:avLst/>
              </a:prstTxWarp>
              <a:spAutoFit/>
            </a:bodyPr>
            <a:lstStyle/>
            <a:p>
              <a:pPr algn="ctr"/>
              <a:r>
                <a:rPr lang="en-US" sz="2800">
                  <a:solidFill>
                    <a:srgbClr val="FFE39D"/>
                  </a:solidFill>
                  <a:latin typeface="18 VAG Rounded Thin   55390"/>
                </a:rPr>
                <a:t>Levels in memory hierarchy</a:t>
              </a:r>
            </a:p>
          </p:txBody>
        </p:sp>
        <p:sp>
          <p:nvSpPr>
            <p:cNvPr id="2842655" name="Line 31"/>
            <p:cNvSpPr>
              <a:spLocks noChangeShapeType="1"/>
            </p:cNvSpPr>
            <p:nvPr/>
          </p:nvSpPr>
          <p:spPr bwMode="auto">
            <a:xfrm>
              <a:off x="155" y="823"/>
              <a:ext cx="0" cy="2284"/>
            </a:xfrm>
            <a:prstGeom prst="line">
              <a:avLst/>
            </a:prstGeom>
            <a:noFill/>
            <a:ln w="38100">
              <a:solidFill>
                <a:schemeClr val="tx1"/>
              </a:solidFill>
              <a:round/>
              <a:headEnd/>
              <a:tailEnd type="triangle" w="lg" len="lg"/>
            </a:ln>
            <a:effectLst/>
          </p:spPr>
          <p:txBody>
            <a:bodyPr wrap="none" anchor="ctr">
              <a:prstTxWarp prst="textNoShape">
                <a:avLst/>
              </a:prstTxWarp>
            </a:bodyPr>
            <a:lstStyle/>
            <a:p>
              <a:endParaRPr lang="en-US">
                <a:latin typeface="18 VAG Rounded Bold   0739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8426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8426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up)">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2651" grpId="0" autoUpdateAnimBg="0"/>
      <p:bldP spid="2842652" grpId="0" autoUpdateAnimBg="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4674" name="Rectangle 2"/>
          <p:cNvSpPr>
            <a:spLocks noGrp="1" noChangeArrowheads="1"/>
          </p:cNvSpPr>
          <p:nvPr>
            <p:ph type="title"/>
          </p:nvPr>
        </p:nvSpPr>
        <p:spPr/>
        <p:txBody>
          <a:bodyPr/>
          <a:lstStyle/>
          <a:p>
            <a:r>
              <a:rPr lang="en-US" smtClean="0"/>
              <a:t>Memory Hierarchy Details</a:t>
            </a:r>
            <a:endParaRPr lang="en-US"/>
          </a:p>
        </p:txBody>
      </p:sp>
      <p:sp>
        <p:nvSpPr>
          <p:cNvPr id="2844675" name="Rectangle 3"/>
          <p:cNvSpPr>
            <a:spLocks noGrp="1" noChangeArrowheads="1"/>
          </p:cNvSpPr>
          <p:nvPr>
            <p:ph type="body" idx="1"/>
          </p:nvPr>
        </p:nvSpPr>
        <p:spPr/>
        <p:txBody>
          <a:bodyPr/>
          <a:lstStyle/>
          <a:p>
            <a:r>
              <a:rPr lang="en-US" dirty="0" smtClean="0"/>
              <a:t>If level closer to Processor, it is:</a:t>
            </a:r>
          </a:p>
          <a:p>
            <a:pPr lvl="1"/>
            <a:r>
              <a:rPr lang="en-US" dirty="0" smtClean="0"/>
              <a:t>Smaller</a:t>
            </a:r>
          </a:p>
          <a:p>
            <a:pPr lvl="1"/>
            <a:r>
              <a:rPr lang="en-US" dirty="0" smtClean="0"/>
              <a:t>Faster</a:t>
            </a:r>
          </a:p>
          <a:p>
            <a:pPr lvl="1"/>
            <a:r>
              <a:rPr lang="en-US" dirty="0" smtClean="0"/>
              <a:t>More expensive</a:t>
            </a:r>
          </a:p>
          <a:p>
            <a:pPr lvl="1"/>
            <a:r>
              <a:rPr lang="en-US" dirty="0" smtClean="0"/>
              <a:t>subset of lower levels</a:t>
            </a:r>
          </a:p>
          <a:p>
            <a:pPr lvl="2"/>
            <a:r>
              <a:rPr lang="en-US" dirty="0" smtClean="0"/>
              <a:t>…contains most recently used data</a:t>
            </a:r>
          </a:p>
          <a:p>
            <a:r>
              <a:rPr lang="en-US" dirty="0" smtClean="0"/>
              <a:t>Lowest Level (usually disk) contains all available data (does it go beyond the disk?)</a:t>
            </a:r>
          </a:p>
          <a:p>
            <a:r>
              <a:rPr lang="en-US" dirty="0" smtClean="0"/>
              <a:t>Memory Hierarchy </a:t>
            </a:r>
            <a:r>
              <a:rPr lang="en-US" dirty="0" smtClean="0">
                <a:solidFill>
                  <a:srgbClr val="FFFF00"/>
                </a:solidFill>
              </a:rPr>
              <a:t>Abstraction </a:t>
            </a:r>
            <a:r>
              <a:rPr lang="en-US" dirty="0" smtClean="0"/>
              <a:t>presents the processor with the illusion of a very large &amp; fast memory</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42626" name="Rectangle 2"/>
          <p:cNvSpPr>
            <a:spLocks noGrp="1" noChangeArrowheads="1"/>
          </p:cNvSpPr>
          <p:nvPr>
            <p:ph type="title"/>
          </p:nvPr>
        </p:nvSpPr>
        <p:spPr/>
        <p:txBody>
          <a:bodyPr/>
          <a:lstStyle/>
          <a:p>
            <a:r>
              <a:rPr lang="en-US"/>
              <a:t>Networking Basics</a:t>
            </a:r>
          </a:p>
        </p:txBody>
      </p:sp>
      <p:sp>
        <p:nvSpPr>
          <p:cNvPr id="2842627" name="Rectangle 3"/>
          <p:cNvSpPr>
            <a:spLocks noGrp="1" noChangeArrowheads="1"/>
          </p:cNvSpPr>
          <p:nvPr>
            <p:ph type="body" idx="1"/>
          </p:nvPr>
        </p:nvSpPr>
        <p:spPr>
          <a:xfrm>
            <a:off x="454025" y="990600"/>
            <a:ext cx="8229600" cy="5365750"/>
          </a:xfrm>
        </p:spPr>
        <p:txBody>
          <a:bodyPr/>
          <a:lstStyle/>
          <a:p>
            <a:r>
              <a:rPr lang="en-US"/>
              <a:t>source </a:t>
            </a:r>
            <a:r>
              <a:rPr lang="en-US">
                <a:solidFill>
                  <a:srgbClr val="FFFF00"/>
                </a:solidFill>
              </a:rPr>
              <a:t>encodes </a:t>
            </a:r>
            <a:r>
              <a:rPr lang="en-US"/>
              <a:t>and destination </a:t>
            </a:r>
            <a:r>
              <a:rPr lang="en-US">
                <a:solidFill>
                  <a:srgbClr val="FFFF00"/>
                </a:solidFill>
              </a:rPr>
              <a:t>decodes </a:t>
            </a:r>
            <a:r>
              <a:rPr lang="en-US"/>
              <a:t>content of the message</a:t>
            </a:r>
          </a:p>
          <a:p>
            <a:r>
              <a:rPr lang="en-US">
                <a:solidFill>
                  <a:srgbClr val="FFFF00"/>
                </a:solidFill>
              </a:rPr>
              <a:t>switches </a:t>
            </a:r>
            <a:r>
              <a:rPr lang="en-US"/>
              <a:t>and </a:t>
            </a:r>
            <a:r>
              <a:rPr lang="en-US">
                <a:solidFill>
                  <a:srgbClr val="FFFF00"/>
                </a:solidFill>
              </a:rPr>
              <a:t>routers </a:t>
            </a:r>
            <a:r>
              <a:rPr lang="en-US"/>
              <a:t>use the destination in order to deliver the message, dynamically</a:t>
            </a:r>
          </a:p>
        </p:txBody>
      </p:sp>
      <p:grpSp>
        <p:nvGrpSpPr>
          <p:cNvPr id="2" name="Group 4"/>
          <p:cNvGrpSpPr>
            <a:grpSpLocks/>
          </p:cNvGrpSpPr>
          <p:nvPr/>
        </p:nvGrpSpPr>
        <p:grpSpPr bwMode="auto">
          <a:xfrm>
            <a:off x="1371600" y="3687762"/>
            <a:ext cx="2184400" cy="1060450"/>
            <a:chOff x="692" y="1340"/>
            <a:chExt cx="1376" cy="668"/>
          </a:xfrm>
        </p:grpSpPr>
        <p:sp>
          <p:nvSpPr>
            <p:cNvPr id="2842629" name="AutoShape 5"/>
            <p:cNvSpPr>
              <a:spLocks noChangeArrowheads="1"/>
            </p:cNvSpPr>
            <p:nvPr/>
          </p:nvSpPr>
          <p:spPr bwMode="auto">
            <a:xfrm>
              <a:off x="692" y="1340"/>
              <a:ext cx="1376" cy="668"/>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2842630" name="Freeform 6"/>
            <p:cNvSpPr>
              <a:spLocks/>
            </p:cNvSpPr>
            <p:nvPr/>
          </p:nvSpPr>
          <p:spPr bwMode="auto">
            <a:xfrm>
              <a:off x="1308" y="1704"/>
              <a:ext cx="193" cy="169"/>
            </a:xfrm>
            <a:custGeom>
              <a:avLst/>
              <a:gdLst/>
              <a:ahLst/>
              <a:cxnLst>
                <a:cxn ang="0">
                  <a:pos x="192" y="0"/>
                </a:cxn>
                <a:cxn ang="0">
                  <a:pos x="0" y="0"/>
                </a:cxn>
                <a:cxn ang="0">
                  <a:pos x="0" y="168"/>
                </a:cxn>
                <a:cxn ang="0">
                  <a:pos x="180" y="168"/>
                </a:cxn>
                <a:cxn ang="0">
                  <a:pos x="180" y="168"/>
                </a:cxn>
                <a:cxn ang="0">
                  <a:pos x="180" y="168"/>
                </a:cxn>
                <a:cxn ang="0">
                  <a:pos x="180" y="168"/>
                </a:cxn>
                <a:cxn ang="0">
                  <a:pos x="168" y="168"/>
                </a:cxn>
              </a:cxnLst>
              <a:rect l="0" t="0" r="r" b="b"/>
              <a:pathLst>
                <a:path w="193" h="169">
                  <a:moveTo>
                    <a:pt x="192" y="0"/>
                  </a:moveTo>
                  <a:lnTo>
                    <a:pt x="0" y="0"/>
                  </a:lnTo>
                  <a:lnTo>
                    <a:pt x="0" y="168"/>
                  </a:lnTo>
                  <a:lnTo>
                    <a:pt x="180" y="168"/>
                  </a:lnTo>
                  <a:lnTo>
                    <a:pt x="180" y="168"/>
                  </a:lnTo>
                  <a:lnTo>
                    <a:pt x="180" y="168"/>
                  </a:lnTo>
                  <a:lnTo>
                    <a:pt x="180" y="168"/>
                  </a:lnTo>
                  <a:lnTo>
                    <a:pt x="168" y="16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842631" name="Line 7"/>
            <p:cNvSpPr>
              <a:spLocks noChangeShapeType="1"/>
            </p:cNvSpPr>
            <p:nvPr/>
          </p:nvSpPr>
          <p:spPr bwMode="auto">
            <a:xfrm>
              <a:off x="1356" y="1712"/>
              <a:ext cx="0" cy="15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42632" name="Line 8"/>
            <p:cNvSpPr>
              <a:spLocks noChangeShapeType="1"/>
            </p:cNvSpPr>
            <p:nvPr/>
          </p:nvSpPr>
          <p:spPr bwMode="auto">
            <a:xfrm>
              <a:off x="1404" y="1712"/>
              <a:ext cx="0" cy="15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42633" name="Line 9"/>
            <p:cNvSpPr>
              <a:spLocks noChangeShapeType="1"/>
            </p:cNvSpPr>
            <p:nvPr/>
          </p:nvSpPr>
          <p:spPr bwMode="auto">
            <a:xfrm>
              <a:off x="1452" y="1724"/>
              <a:ext cx="0" cy="14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842634" name="AutoShape 10"/>
          <p:cNvSpPr>
            <a:spLocks noChangeArrowheads="1"/>
          </p:cNvSpPr>
          <p:nvPr/>
        </p:nvSpPr>
        <p:spPr bwMode="auto">
          <a:xfrm flipH="1">
            <a:off x="5810250" y="3668712"/>
            <a:ext cx="2184400" cy="1060450"/>
          </a:xfrm>
          <a:prstGeom prst="cube">
            <a:avLst>
              <a:gd name="adj" fmla="val 24995"/>
            </a:avLst>
          </a:prstGeom>
          <a:solidFill>
            <a:schemeClr val="bg1"/>
          </a:solidFill>
          <a:ln w="25400">
            <a:solidFill>
              <a:schemeClr val="tx1"/>
            </a:solidFill>
            <a:miter lim="800000"/>
            <a:headEnd/>
            <a:tailEnd/>
          </a:ln>
          <a:effectLst/>
        </p:spPr>
        <p:txBody>
          <a:bodyPr wrap="none" anchor="ctr">
            <a:prstTxWarp prst="textNoShape">
              <a:avLst/>
            </a:prstTxWarp>
          </a:bodyPr>
          <a:lstStyle/>
          <a:p>
            <a:endParaRPr lang="en-US"/>
          </a:p>
        </p:txBody>
      </p:sp>
      <p:grpSp>
        <p:nvGrpSpPr>
          <p:cNvPr id="3" name="Group 11"/>
          <p:cNvGrpSpPr>
            <a:grpSpLocks/>
          </p:cNvGrpSpPr>
          <p:nvPr/>
        </p:nvGrpSpPr>
        <p:grpSpPr bwMode="auto">
          <a:xfrm>
            <a:off x="6711950" y="4075112"/>
            <a:ext cx="306388" cy="268288"/>
            <a:chOff x="4056" y="1584"/>
            <a:chExt cx="193" cy="169"/>
          </a:xfrm>
        </p:grpSpPr>
        <p:sp>
          <p:nvSpPr>
            <p:cNvPr id="2842636" name="Freeform 12"/>
            <p:cNvSpPr>
              <a:spLocks/>
            </p:cNvSpPr>
            <p:nvPr/>
          </p:nvSpPr>
          <p:spPr bwMode="auto">
            <a:xfrm>
              <a:off x="4056" y="1584"/>
              <a:ext cx="193" cy="169"/>
            </a:xfrm>
            <a:custGeom>
              <a:avLst/>
              <a:gdLst/>
              <a:ahLst/>
              <a:cxnLst>
                <a:cxn ang="0">
                  <a:pos x="0" y="0"/>
                </a:cxn>
                <a:cxn ang="0">
                  <a:pos x="192" y="0"/>
                </a:cxn>
                <a:cxn ang="0">
                  <a:pos x="192" y="168"/>
                </a:cxn>
                <a:cxn ang="0">
                  <a:pos x="12" y="168"/>
                </a:cxn>
                <a:cxn ang="0">
                  <a:pos x="12" y="168"/>
                </a:cxn>
                <a:cxn ang="0">
                  <a:pos x="12" y="168"/>
                </a:cxn>
                <a:cxn ang="0">
                  <a:pos x="12" y="168"/>
                </a:cxn>
                <a:cxn ang="0">
                  <a:pos x="24" y="168"/>
                </a:cxn>
              </a:cxnLst>
              <a:rect l="0" t="0" r="r" b="b"/>
              <a:pathLst>
                <a:path w="193" h="169">
                  <a:moveTo>
                    <a:pt x="0" y="0"/>
                  </a:moveTo>
                  <a:lnTo>
                    <a:pt x="192" y="0"/>
                  </a:lnTo>
                  <a:lnTo>
                    <a:pt x="192" y="168"/>
                  </a:lnTo>
                  <a:lnTo>
                    <a:pt x="12" y="168"/>
                  </a:lnTo>
                  <a:lnTo>
                    <a:pt x="12" y="168"/>
                  </a:lnTo>
                  <a:lnTo>
                    <a:pt x="12" y="168"/>
                  </a:lnTo>
                  <a:lnTo>
                    <a:pt x="12" y="168"/>
                  </a:lnTo>
                  <a:lnTo>
                    <a:pt x="24" y="168"/>
                  </a:lnTo>
                </a:path>
              </a:pathLst>
            </a:custGeom>
            <a:noFill/>
            <a:ln w="254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2842637" name="Line 13"/>
            <p:cNvSpPr>
              <a:spLocks noChangeShapeType="1"/>
            </p:cNvSpPr>
            <p:nvPr/>
          </p:nvSpPr>
          <p:spPr bwMode="auto">
            <a:xfrm>
              <a:off x="4200" y="1592"/>
              <a:ext cx="0" cy="15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42638" name="Line 14"/>
            <p:cNvSpPr>
              <a:spLocks noChangeShapeType="1"/>
            </p:cNvSpPr>
            <p:nvPr/>
          </p:nvSpPr>
          <p:spPr bwMode="auto">
            <a:xfrm>
              <a:off x="4152" y="1592"/>
              <a:ext cx="0" cy="152"/>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sp>
          <p:nvSpPr>
            <p:cNvPr id="2842639" name="Line 15"/>
            <p:cNvSpPr>
              <a:spLocks noChangeShapeType="1"/>
            </p:cNvSpPr>
            <p:nvPr/>
          </p:nvSpPr>
          <p:spPr bwMode="auto">
            <a:xfrm>
              <a:off x="4104" y="1604"/>
              <a:ext cx="0" cy="140"/>
            </a:xfrm>
            <a:prstGeom prst="line">
              <a:avLst/>
            </a:prstGeom>
            <a:noFill/>
            <a:ln w="25400">
              <a:solidFill>
                <a:schemeClr val="tx1"/>
              </a:solidFill>
              <a:round/>
              <a:headEnd/>
              <a:tailEnd/>
            </a:ln>
            <a:effectLst/>
          </p:spPr>
          <p:txBody>
            <a:bodyPr wrap="none" anchor="ctr">
              <a:prstTxWarp prst="textNoShape">
                <a:avLst/>
              </a:prstTxWarp>
            </a:bodyPr>
            <a:lstStyle/>
            <a:p>
              <a:endParaRPr lang="en-US"/>
            </a:p>
          </p:txBody>
        </p:sp>
      </p:grpSp>
      <p:sp>
        <p:nvSpPr>
          <p:cNvPr id="2842640" name="Line 16"/>
          <p:cNvSpPr>
            <a:spLocks noChangeShapeType="1"/>
          </p:cNvSpPr>
          <p:nvPr/>
        </p:nvSpPr>
        <p:spPr bwMode="auto">
          <a:xfrm>
            <a:off x="2667000" y="4343400"/>
            <a:ext cx="1143000" cy="92551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42641" name="Line 17"/>
          <p:cNvSpPr>
            <a:spLocks noChangeShapeType="1"/>
          </p:cNvSpPr>
          <p:nvPr/>
        </p:nvSpPr>
        <p:spPr bwMode="auto">
          <a:xfrm>
            <a:off x="2667000" y="4430712"/>
            <a:ext cx="1066800" cy="903288"/>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2842654" name="Line 30"/>
          <p:cNvSpPr>
            <a:spLocks noChangeShapeType="1"/>
          </p:cNvSpPr>
          <p:nvPr/>
        </p:nvSpPr>
        <p:spPr bwMode="auto">
          <a:xfrm>
            <a:off x="4114800" y="5345112"/>
            <a:ext cx="990600" cy="0"/>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42655" name="Line 31"/>
          <p:cNvSpPr>
            <a:spLocks noChangeShapeType="1"/>
          </p:cNvSpPr>
          <p:nvPr/>
        </p:nvSpPr>
        <p:spPr bwMode="auto">
          <a:xfrm>
            <a:off x="4191000" y="5486400"/>
            <a:ext cx="914400" cy="0"/>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2842656" name="Line 32"/>
          <p:cNvSpPr>
            <a:spLocks noChangeShapeType="1"/>
          </p:cNvSpPr>
          <p:nvPr/>
        </p:nvSpPr>
        <p:spPr bwMode="auto">
          <a:xfrm rot="19555355" flipV="1">
            <a:off x="5437188" y="4616450"/>
            <a:ext cx="1447800" cy="227012"/>
          </a:xfrm>
          <a:prstGeom prst="line">
            <a:avLst/>
          </a:prstGeom>
          <a:noFill/>
          <a:ln w="25400">
            <a:solidFill>
              <a:schemeClr val="tx1"/>
            </a:solidFill>
            <a:round/>
            <a:headEnd/>
            <a:tailEnd type="triangle" w="med" len="med"/>
          </a:ln>
          <a:effectLst/>
        </p:spPr>
        <p:txBody>
          <a:bodyPr wrap="none" anchor="ctr">
            <a:prstTxWarp prst="textNoShape">
              <a:avLst/>
            </a:prstTxWarp>
          </a:bodyPr>
          <a:lstStyle/>
          <a:p>
            <a:endParaRPr lang="en-US"/>
          </a:p>
        </p:txBody>
      </p:sp>
      <p:sp>
        <p:nvSpPr>
          <p:cNvPr id="2842657" name="Line 33"/>
          <p:cNvSpPr>
            <a:spLocks noChangeShapeType="1"/>
          </p:cNvSpPr>
          <p:nvPr/>
        </p:nvSpPr>
        <p:spPr bwMode="auto">
          <a:xfrm rot="19560029" flipV="1">
            <a:off x="5505450" y="4746625"/>
            <a:ext cx="1295400" cy="227012"/>
          </a:xfrm>
          <a:prstGeom prst="line">
            <a:avLst/>
          </a:prstGeom>
          <a:noFill/>
          <a:ln w="25400">
            <a:solidFill>
              <a:schemeClr val="tx1"/>
            </a:solidFill>
            <a:round/>
            <a:headEnd type="triangle" w="med" len="med"/>
            <a:tailEnd/>
          </a:ln>
          <a:effectLst/>
        </p:spPr>
        <p:txBody>
          <a:bodyPr wrap="none" anchor="ctr">
            <a:prstTxWarp prst="textNoShape">
              <a:avLst/>
            </a:prstTxWarp>
          </a:bodyPr>
          <a:lstStyle/>
          <a:p>
            <a:endParaRPr lang="en-US"/>
          </a:p>
        </p:txBody>
      </p:sp>
      <p:sp>
        <p:nvSpPr>
          <p:cNvPr id="2842658" name="Oval 34"/>
          <p:cNvSpPr>
            <a:spLocks noChangeArrowheads="1"/>
          </p:cNvSpPr>
          <p:nvPr/>
        </p:nvSpPr>
        <p:spPr bwMode="auto">
          <a:xfrm>
            <a:off x="3276600" y="5116512"/>
            <a:ext cx="1143000" cy="6096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842659" name="Oval 35"/>
          <p:cNvSpPr>
            <a:spLocks noChangeArrowheads="1"/>
          </p:cNvSpPr>
          <p:nvPr/>
        </p:nvSpPr>
        <p:spPr bwMode="auto">
          <a:xfrm>
            <a:off x="4800600" y="5040312"/>
            <a:ext cx="1143000" cy="609600"/>
          </a:xfrm>
          <a:prstGeom prst="ellips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2842660" name="AutoShape 36"/>
          <p:cNvSpPr>
            <a:spLocks noChangeArrowheads="1"/>
          </p:cNvSpPr>
          <p:nvPr/>
        </p:nvSpPr>
        <p:spPr bwMode="auto">
          <a:xfrm>
            <a:off x="1828800" y="4800600"/>
            <a:ext cx="5562600" cy="1295400"/>
          </a:xfrm>
          <a:prstGeom prst="cloudCallout">
            <a:avLst>
              <a:gd name="adj1" fmla="val -45865"/>
              <a:gd name="adj2" fmla="val 19214"/>
            </a:avLst>
          </a:prstGeom>
          <a:noFill/>
          <a:ln w="12700">
            <a:solidFill>
              <a:schemeClr val="tx1"/>
            </a:solidFill>
            <a:round/>
            <a:headEnd/>
            <a:tailEnd/>
          </a:ln>
          <a:effectLst/>
        </p:spPr>
        <p:txBody>
          <a:bodyPr wrap="none" anchor="ctr">
            <a:prstTxWarp prst="textNoShape">
              <a:avLst/>
            </a:prstTxWarp>
          </a:bodyPr>
          <a:lstStyle/>
          <a:p>
            <a:pPr algn="ctr"/>
            <a:endParaRPr lang="en-US"/>
          </a:p>
        </p:txBody>
      </p:sp>
      <p:sp>
        <p:nvSpPr>
          <p:cNvPr id="39" name="Rectangle 38"/>
          <p:cNvSpPr/>
          <p:nvPr/>
        </p:nvSpPr>
        <p:spPr>
          <a:xfrm>
            <a:off x="2438400" y="5562600"/>
            <a:ext cx="4572000" cy="523220"/>
          </a:xfrm>
          <a:prstGeom prst="rect">
            <a:avLst/>
          </a:prstGeom>
        </p:spPr>
        <p:txBody>
          <a:bodyPr>
            <a:spAutoFit/>
          </a:bodyPr>
          <a:lstStyle/>
          <a:p>
            <a:pPr algn="ctr"/>
            <a:r>
              <a:rPr lang="en-US" sz="2800" dirty="0" smtClean="0">
                <a:solidFill>
                  <a:schemeClr val="tx1"/>
                </a:solidFill>
                <a:latin typeface="18 VAG Rounded Thin   55390"/>
              </a:rPr>
              <a:t>Internet</a:t>
            </a:r>
            <a:endParaRPr lang="en-US" sz="2800">
              <a:solidFill>
                <a:schemeClr val="tx1"/>
              </a:solidFill>
              <a:latin typeface="18 VAG Rounded Thin   55390"/>
            </a:endParaRPr>
          </a:p>
        </p:txBody>
      </p:sp>
      <p:sp>
        <p:nvSpPr>
          <p:cNvPr id="40" name="Rectangle 39"/>
          <p:cNvSpPr/>
          <p:nvPr/>
        </p:nvSpPr>
        <p:spPr>
          <a:xfrm>
            <a:off x="457200" y="3048000"/>
            <a:ext cx="4267200" cy="584776"/>
          </a:xfrm>
          <a:prstGeom prst="rect">
            <a:avLst/>
          </a:prstGeom>
        </p:spPr>
        <p:txBody>
          <a:bodyPr wrap="square">
            <a:spAutoFit/>
          </a:bodyPr>
          <a:lstStyle/>
          <a:p>
            <a:pPr algn="ctr"/>
            <a:r>
              <a:rPr lang="en-US" sz="3200" dirty="0" smtClean="0">
                <a:solidFill>
                  <a:schemeClr val="tx1"/>
                </a:solidFill>
                <a:latin typeface="18 VAG Rounded Thin   55390"/>
              </a:rPr>
              <a:t>source</a:t>
            </a:r>
            <a:endParaRPr lang="en-US" sz="3200">
              <a:solidFill>
                <a:schemeClr val="tx1"/>
              </a:solidFill>
              <a:latin typeface="18 VAG Rounded Thin   55390"/>
            </a:endParaRPr>
          </a:p>
        </p:txBody>
      </p:sp>
      <p:sp>
        <p:nvSpPr>
          <p:cNvPr id="41" name="Rectangle 40"/>
          <p:cNvSpPr/>
          <p:nvPr/>
        </p:nvSpPr>
        <p:spPr>
          <a:xfrm>
            <a:off x="4724400" y="3048000"/>
            <a:ext cx="4267200" cy="584776"/>
          </a:xfrm>
          <a:prstGeom prst="rect">
            <a:avLst/>
          </a:prstGeom>
        </p:spPr>
        <p:txBody>
          <a:bodyPr wrap="square">
            <a:spAutoFit/>
          </a:bodyPr>
          <a:lstStyle/>
          <a:p>
            <a:pPr algn="ctr"/>
            <a:r>
              <a:rPr lang="en-US" sz="3200" dirty="0" smtClean="0">
                <a:solidFill>
                  <a:schemeClr val="tx1"/>
                </a:solidFill>
                <a:latin typeface="18 VAG Rounded Thin   55390"/>
              </a:rPr>
              <a:t>destination</a:t>
            </a:r>
            <a:endParaRPr lang="en-US" sz="3200">
              <a:solidFill>
                <a:schemeClr val="tx1"/>
              </a:solidFill>
              <a:latin typeface="18 VAG Rounded Thin   55390"/>
            </a:endParaRPr>
          </a:p>
        </p:txBody>
      </p:sp>
      <p:sp>
        <p:nvSpPr>
          <p:cNvPr id="43" name="Rectangle 42"/>
          <p:cNvSpPr/>
          <p:nvPr/>
        </p:nvSpPr>
        <p:spPr>
          <a:xfrm>
            <a:off x="748204" y="3897748"/>
            <a:ext cx="2286000" cy="830997"/>
          </a:xfrm>
          <a:prstGeom prst="rect">
            <a:avLst/>
          </a:prstGeom>
        </p:spPr>
        <p:txBody>
          <a:bodyPr wrap="square">
            <a:spAutoFit/>
          </a:bodyPr>
          <a:lstStyle/>
          <a:p>
            <a:pPr algn="ctr"/>
            <a:r>
              <a:rPr lang="en-US" sz="1600" dirty="0" smtClean="0">
                <a:solidFill>
                  <a:schemeClr val="tx1"/>
                </a:solidFill>
                <a:latin typeface="18 VAG Rounded Thin   55390"/>
              </a:rPr>
              <a:t>Network</a:t>
            </a:r>
            <a:br>
              <a:rPr lang="en-US" sz="1600" dirty="0" smtClean="0">
                <a:solidFill>
                  <a:schemeClr val="tx1"/>
                </a:solidFill>
                <a:latin typeface="18 VAG Rounded Thin   55390"/>
              </a:rPr>
            </a:br>
            <a:r>
              <a:rPr lang="en-US" sz="1600" dirty="0" smtClean="0">
                <a:solidFill>
                  <a:schemeClr val="tx1"/>
                </a:solidFill>
                <a:latin typeface="18 VAG Rounded Thin   55390"/>
              </a:rPr>
              <a:t>interface</a:t>
            </a:r>
            <a:br>
              <a:rPr lang="en-US" sz="1600" dirty="0" smtClean="0">
                <a:solidFill>
                  <a:schemeClr val="tx1"/>
                </a:solidFill>
                <a:latin typeface="18 VAG Rounded Thin   55390"/>
              </a:rPr>
            </a:br>
            <a:r>
              <a:rPr lang="en-US" sz="1600" dirty="0" smtClean="0">
                <a:solidFill>
                  <a:schemeClr val="tx1"/>
                </a:solidFill>
                <a:latin typeface="18 VAG Rounded Thin   55390"/>
              </a:rPr>
              <a:t>device</a:t>
            </a:r>
            <a:endParaRPr lang="en-US" sz="1600">
              <a:solidFill>
                <a:schemeClr val="tx1"/>
              </a:solidFill>
              <a:latin typeface="18 VAG Rounded Thin   55390"/>
            </a:endParaRPr>
          </a:p>
        </p:txBody>
      </p:sp>
      <p:sp>
        <p:nvSpPr>
          <p:cNvPr id="45" name="Rectangle 44"/>
          <p:cNvSpPr/>
          <p:nvPr/>
        </p:nvSpPr>
        <p:spPr>
          <a:xfrm>
            <a:off x="6324600" y="3897748"/>
            <a:ext cx="2286000" cy="830997"/>
          </a:xfrm>
          <a:prstGeom prst="rect">
            <a:avLst/>
          </a:prstGeom>
        </p:spPr>
        <p:txBody>
          <a:bodyPr wrap="square">
            <a:spAutoFit/>
          </a:bodyPr>
          <a:lstStyle/>
          <a:p>
            <a:pPr algn="ctr"/>
            <a:r>
              <a:rPr lang="en-US" sz="1600" dirty="0" smtClean="0">
                <a:solidFill>
                  <a:schemeClr val="tx1"/>
                </a:solidFill>
                <a:latin typeface="18 VAG Rounded Thin   55390"/>
              </a:rPr>
              <a:t>Network</a:t>
            </a:r>
            <a:br>
              <a:rPr lang="en-US" sz="1600" dirty="0" smtClean="0">
                <a:solidFill>
                  <a:schemeClr val="tx1"/>
                </a:solidFill>
                <a:latin typeface="18 VAG Rounded Thin   55390"/>
              </a:rPr>
            </a:br>
            <a:r>
              <a:rPr lang="en-US" sz="1600" dirty="0" smtClean="0">
                <a:solidFill>
                  <a:schemeClr val="tx1"/>
                </a:solidFill>
                <a:latin typeface="18 VAG Rounded Thin   55390"/>
              </a:rPr>
              <a:t>interface</a:t>
            </a:r>
            <a:br>
              <a:rPr lang="en-US" sz="1600" dirty="0" smtClean="0">
                <a:solidFill>
                  <a:schemeClr val="tx1"/>
                </a:solidFill>
                <a:latin typeface="18 VAG Rounded Thin   55390"/>
              </a:rPr>
            </a:br>
            <a:r>
              <a:rPr lang="en-US" sz="1600" dirty="0" smtClean="0">
                <a:solidFill>
                  <a:schemeClr val="tx1"/>
                </a:solidFill>
                <a:latin typeface="18 VAG Rounded Thin   55390"/>
              </a:rPr>
              <a:t>device</a:t>
            </a:r>
            <a:endParaRPr lang="en-US" sz="1600">
              <a:solidFill>
                <a:schemeClr val="tx1"/>
              </a:solidFill>
              <a:latin typeface="18 VAG Rounded Thin   55390"/>
            </a:endParaRPr>
          </a:p>
        </p:txBody>
      </p:sp>
      <p:pic>
        <p:nvPicPr>
          <p:cNvPr id="47" name="Picture 46"/>
          <p:cNvPicPr>
            <a:picLocks noChangeAspect="1"/>
          </p:cNvPicPr>
          <p:nvPr/>
        </p:nvPicPr>
        <p:blipFill>
          <a:blip r:embed="rId3"/>
          <a:stretch>
            <a:fillRect/>
          </a:stretch>
        </p:blipFill>
        <p:spPr>
          <a:xfrm>
            <a:off x="6096000" y="5110105"/>
            <a:ext cx="704926" cy="528695"/>
          </a:xfrm>
          <a:prstGeom prst="rect">
            <a:avLst/>
          </a:prstGeom>
        </p:spPr>
      </p:pic>
      <p:pic>
        <p:nvPicPr>
          <p:cNvPr id="51" name="Picture 50"/>
          <p:cNvPicPr>
            <a:picLocks noChangeAspect="1"/>
          </p:cNvPicPr>
          <p:nvPr/>
        </p:nvPicPr>
        <p:blipFill>
          <a:blip r:embed="rId4">
            <a:clrChange>
              <a:clrFrom>
                <a:srgbClr val="FFFFFF"/>
              </a:clrFrom>
              <a:clrTo>
                <a:srgbClr val="FFFFFF">
                  <a:alpha val="0"/>
                </a:srgbClr>
              </a:clrTo>
            </a:clrChange>
          </a:blip>
          <a:stretch>
            <a:fillRect/>
          </a:stretch>
        </p:blipFill>
        <p:spPr>
          <a:xfrm>
            <a:off x="2133600" y="4953000"/>
            <a:ext cx="1066800" cy="1066800"/>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srcRect t="-2534" b="-2534"/>
          <a:stretch>
            <a:fillRect/>
          </a:stretch>
        </p:blipFill>
        <p:spPr/>
      </p:pic>
      <p:sp>
        <p:nvSpPr>
          <p:cNvPr id="4" name="Title 3"/>
          <p:cNvSpPr>
            <a:spLocks noGrp="1"/>
          </p:cNvSpPr>
          <p:nvPr>
            <p:ph type="title"/>
          </p:nvPr>
        </p:nvSpPr>
        <p:spPr/>
        <p:txBody>
          <a:bodyPr/>
          <a:lstStyle/>
          <a:p>
            <a:r>
              <a:rPr lang="en-US"/>
              <a:t>Networking Facts and Benefits</a:t>
            </a:r>
          </a:p>
        </p:txBody>
      </p:sp>
      <p:sp>
        <p:nvSpPr>
          <p:cNvPr id="7" name="Content Placeholder 6"/>
          <p:cNvSpPr>
            <a:spLocks noGrp="1"/>
          </p:cNvSpPr>
          <p:nvPr>
            <p:ph sz="half" idx="1"/>
          </p:nvPr>
        </p:nvSpPr>
        <p:spPr>
          <a:xfrm>
            <a:off x="464344" y="990601"/>
            <a:ext cx="4107656" cy="5305864"/>
          </a:xfrm>
        </p:spPr>
        <p:txBody>
          <a:bodyPr/>
          <a:lstStyle/>
          <a:p>
            <a:r>
              <a:rPr lang="en-US"/>
              <a:t>Networks connect computers, sub-networks, and other networks.</a:t>
            </a:r>
          </a:p>
          <a:p>
            <a:pPr lvl="1"/>
            <a:r>
              <a:rPr lang="en-US"/>
              <a:t>Networks connect computers all over the world (and in space!)</a:t>
            </a:r>
          </a:p>
          <a:p>
            <a:pPr lvl="1"/>
            <a:r>
              <a:rPr lang="en-US"/>
              <a:t>Computer networks...</a:t>
            </a:r>
          </a:p>
          <a:p>
            <a:pPr lvl="2"/>
            <a:r>
              <a:rPr lang="en-US"/>
              <a:t>support asynchronous and distributed communication</a:t>
            </a:r>
          </a:p>
          <a:p>
            <a:pPr lvl="2"/>
            <a:r>
              <a:rPr lang="en-US"/>
              <a:t>enable new forms of collaboration</a:t>
            </a:r>
          </a:p>
          <a:p>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02434" name="Rectangle 2"/>
          <p:cNvSpPr>
            <a:spLocks noGrp="1" noChangeArrowheads="1"/>
          </p:cNvSpPr>
          <p:nvPr>
            <p:ph type="title"/>
          </p:nvPr>
        </p:nvSpPr>
        <p:spPr/>
        <p:txBody>
          <a:bodyPr/>
          <a:lstStyle/>
          <a:p>
            <a:r>
              <a:rPr lang="en-US" sz="3900" smtClean="0"/>
              <a:t>Performance Needed for Big Problems</a:t>
            </a:r>
            <a:endParaRPr lang="en-US" sz="3900"/>
          </a:p>
        </p:txBody>
      </p:sp>
      <p:sp>
        <p:nvSpPr>
          <p:cNvPr id="3602437" name="Rectangle 5"/>
          <p:cNvSpPr>
            <a:spLocks noGrp="1" noChangeArrowheads="1"/>
          </p:cNvSpPr>
          <p:nvPr>
            <p:ph type="body" idx="1"/>
          </p:nvPr>
        </p:nvSpPr>
        <p:spPr/>
        <p:txBody>
          <a:bodyPr/>
          <a:lstStyle/>
          <a:p>
            <a:r>
              <a:rPr lang="en-US" sz="2400" dirty="0" smtClean="0"/>
              <a:t>Performance terminology</a:t>
            </a:r>
          </a:p>
          <a:p>
            <a:pPr lvl="1"/>
            <a:r>
              <a:rPr lang="en-US" sz="2000" dirty="0" smtClean="0"/>
              <a:t>the FLOP: </a:t>
            </a:r>
            <a:r>
              <a:rPr lang="en-US" sz="2000" u="sng" dirty="0" err="1" smtClean="0"/>
              <a:t>FL</a:t>
            </a:r>
            <a:r>
              <a:rPr lang="en-US" sz="2000" dirty="0" err="1" smtClean="0"/>
              <a:t>oating</a:t>
            </a:r>
            <a:r>
              <a:rPr lang="en-US" sz="2000" dirty="0" smtClean="0"/>
              <a:t> point </a:t>
            </a:r>
            <a:r>
              <a:rPr lang="en-US" sz="2000" u="sng" dirty="0" err="1" smtClean="0"/>
              <a:t>OP</a:t>
            </a:r>
            <a:r>
              <a:rPr lang="en-US" sz="2000" dirty="0" err="1" smtClean="0"/>
              <a:t>eration</a:t>
            </a:r>
            <a:endParaRPr lang="en-US" sz="2000" dirty="0" smtClean="0"/>
          </a:p>
          <a:p>
            <a:pPr lvl="1"/>
            <a:r>
              <a:rPr lang="en-US" sz="2000" dirty="0" smtClean="0"/>
              <a:t>“flops” = # FLOP/second is the standard metric for computing power</a:t>
            </a:r>
          </a:p>
          <a:p>
            <a:r>
              <a:rPr lang="en-US" sz="2400" dirty="0" smtClean="0"/>
              <a:t>Example: Global Climate Modeling</a:t>
            </a:r>
          </a:p>
          <a:p>
            <a:pPr lvl="1"/>
            <a:r>
              <a:rPr lang="en-US" sz="2000" dirty="0" smtClean="0"/>
              <a:t>Divide the world into a grid (e.g. 10 km spacing)</a:t>
            </a:r>
          </a:p>
          <a:p>
            <a:pPr lvl="1"/>
            <a:r>
              <a:rPr lang="en-US" sz="2000" dirty="0" smtClean="0"/>
              <a:t>Solve fluid dynamics equations for each point &amp; minute</a:t>
            </a:r>
          </a:p>
          <a:p>
            <a:pPr lvl="2"/>
            <a:r>
              <a:rPr lang="en-US" sz="1800" dirty="0" smtClean="0"/>
              <a:t>Requires about 100 Flops per grid point per minute</a:t>
            </a:r>
          </a:p>
          <a:p>
            <a:pPr lvl="1"/>
            <a:r>
              <a:rPr lang="en-US" sz="2000" dirty="0" smtClean="0"/>
              <a:t>Weather Prediction (7 days in 24 hours): </a:t>
            </a:r>
          </a:p>
          <a:p>
            <a:pPr lvl="2"/>
            <a:r>
              <a:rPr lang="en-US" sz="1800" dirty="0" smtClean="0"/>
              <a:t>56 </a:t>
            </a:r>
            <a:r>
              <a:rPr lang="en-US" sz="1800" dirty="0" err="1" smtClean="0"/>
              <a:t>Gflops</a:t>
            </a:r>
            <a:endParaRPr lang="en-US" sz="1800" dirty="0" smtClean="0"/>
          </a:p>
          <a:p>
            <a:pPr lvl="1"/>
            <a:r>
              <a:rPr lang="en-US" sz="2000" dirty="0" smtClean="0"/>
              <a:t>Climate Prediction (50 years in 30 days): </a:t>
            </a:r>
          </a:p>
          <a:p>
            <a:pPr lvl="2"/>
            <a:r>
              <a:rPr lang="en-US" sz="1800" dirty="0" smtClean="0"/>
              <a:t>4.8 </a:t>
            </a:r>
            <a:r>
              <a:rPr lang="en-US" sz="1800" dirty="0" err="1" smtClean="0"/>
              <a:t>Tflops</a:t>
            </a:r>
            <a:endParaRPr lang="en-US" sz="1800" dirty="0" smtClean="0"/>
          </a:p>
          <a:p>
            <a:r>
              <a:rPr lang="en-US" sz="2400" dirty="0" smtClean="0"/>
              <a:t>Perspective</a:t>
            </a:r>
          </a:p>
          <a:p>
            <a:pPr lvl="1"/>
            <a:r>
              <a:rPr lang="en-US" sz="2000" dirty="0" smtClean="0"/>
              <a:t>Intel Core i7 980 XE Desktop Processor</a:t>
            </a:r>
          </a:p>
          <a:p>
            <a:pPr lvl="2"/>
            <a:r>
              <a:rPr lang="en-US" sz="1800" dirty="0" smtClean="0"/>
              <a:t>~100 </a:t>
            </a:r>
            <a:r>
              <a:rPr lang="en-US" sz="1800" dirty="0" err="1" smtClean="0"/>
              <a:t>Gflops</a:t>
            </a:r>
            <a:endParaRPr lang="en-US" sz="1800" dirty="0" smtClean="0"/>
          </a:p>
          <a:p>
            <a:pPr lvl="2"/>
            <a:r>
              <a:rPr lang="en-US" sz="1800" dirty="0" smtClean="0"/>
              <a:t>Climate Prediction would take ~5 years</a:t>
            </a:r>
            <a:endParaRPr lang="en-US" sz="1800" dirty="0"/>
          </a:p>
        </p:txBody>
      </p:sp>
      <p:pic>
        <p:nvPicPr>
          <p:cNvPr id="3602439" name="Picture 7" descr="smallocean"/>
          <p:cNvPicPr>
            <a:picLocks noChangeAspect="1" noChangeArrowheads="1"/>
          </p:cNvPicPr>
          <p:nvPr/>
        </p:nvPicPr>
        <p:blipFill>
          <a:blip r:embed="rId3"/>
          <a:srcRect/>
          <a:stretch>
            <a:fillRect/>
          </a:stretch>
        </p:blipFill>
        <p:spPr bwMode="auto">
          <a:xfrm>
            <a:off x="5791200" y="3886200"/>
            <a:ext cx="3279913" cy="2286000"/>
          </a:xfrm>
          <a:prstGeom prst="rect">
            <a:avLst/>
          </a:prstGeom>
          <a:noFill/>
        </p:spPr>
      </p:pic>
      <p:sp>
        <p:nvSpPr>
          <p:cNvPr id="3602440" name="Text Box 8"/>
          <p:cNvSpPr txBox="1">
            <a:spLocks noChangeArrowheads="1"/>
          </p:cNvSpPr>
          <p:nvPr/>
        </p:nvSpPr>
        <p:spPr bwMode="auto">
          <a:xfrm>
            <a:off x="5867400" y="3657600"/>
            <a:ext cx="3276601" cy="276999"/>
          </a:xfrm>
          <a:prstGeom prst="rect">
            <a:avLst/>
          </a:prstGeom>
          <a:noFill/>
          <a:ln w="12700">
            <a:noFill/>
            <a:miter lim="800000"/>
            <a:headEnd type="none" w="sm" len="sm"/>
            <a:tailEnd type="none" w="sm" len="sm"/>
          </a:ln>
          <a:effectLst/>
        </p:spPr>
        <p:txBody>
          <a:bodyPr wrap="square">
            <a:prstTxWarp prst="textNoShape">
              <a:avLst/>
            </a:prstTxWarp>
            <a:spAutoFit/>
          </a:bodyPr>
          <a:lstStyle/>
          <a:p>
            <a:pPr algn="ctr"/>
            <a:r>
              <a:rPr lang="en-US" sz="1200" dirty="0" err="1">
                <a:solidFill>
                  <a:schemeClr val="tx1"/>
                </a:solidFill>
                <a:latin typeface="Arial" pitchFamily="1" charset="0"/>
              </a:rPr>
              <a:t>www.epm.ornl.gov/chammp/chammp.html</a:t>
            </a:r>
            <a:endParaRPr lang="en-US" sz="1200" dirty="0">
              <a:solidFill>
                <a:schemeClr val="tx1"/>
              </a:solidFill>
              <a:latin typeface="Arial" pitchFamily="1" charset="0"/>
            </a:endParaRPr>
          </a:p>
        </p:txBody>
      </p:sp>
      <p:sp>
        <p:nvSpPr>
          <p:cNvPr id="3602441" name="Rectangle 9"/>
          <p:cNvSpPr>
            <a:spLocks noChangeArrowheads="1"/>
          </p:cNvSpPr>
          <p:nvPr/>
        </p:nvSpPr>
        <p:spPr bwMode="auto">
          <a:xfrm>
            <a:off x="6227817" y="0"/>
            <a:ext cx="2916183" cy="369332"/>
          </a:xfrm>
          <a:prstGeom prst="rect">
            <a:avLst/>
          </a:prstGeom>
          <a:noFill/>
          <a:ln w="12700">
            <a:noFill/>
            <a:miter lim="800000"/>
            <a:headEnd/>
            <a:tailEnd/>
          </a:ln>
          <a:effectLst/>
        </p:spPr>
        <p:txBody>
          <a:bodyPr wrap="none">
            <a:prstTxWarp prst="textNoShape">
              <a:avLst/>
            </a:prstTxWarp>
            <a:spAutoFit/>
          </a:bodyPr>
          <a:lstStyle/>
          <a:p>
            <a:pPr algn="r"/>
            <a:r>
              <a:rPr lang="en-US" sz="1800">
                <a:solidFill>
                  <a:schemeClr val="tx1"/>
                </a:solidFill>
                <a:latin typeface="18 VAG Rounded Thin   55390"/>
              </a:rPr>
              <a:t>en.wikipedia.org/wiki/FLOPS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05508" name="Rectangle 4"/>
          <p:cNvSpPr>
            <a:spLocks noGrp="1" noChangeArrowheads="1"/>
          </p:cNvSpPr>
          <p:nvPr>
            <p:ph type="body" idx="1"/>
          </p:nvPr>
        </p:nvSpPr>
        <p:spPr>
          <a:xfrm>
            <a:off x="457200" y="990600"/>
            <a:ext cx="8229600" cy="5641975"/>
          </a:xfrm>
          <a:noFill/>
          <a:ln/>
        </p:spPr>
        <p:txBody>
          <a:bodyPr/>
          <a:lstStyle/>
          <a:p>
            <a:r>
              <a:rPr lang="en-US" sz="2400" dirty="0" smtClean="0"/>
              <a:t>Supercomputing – like those listed in </a:t>
            </a:r>
            <a:r>
              <a:rPr lang="en-US" sz="2400" b="1" dirty="0" smtClean="0">
                <a:latin typeface="Courier New"/>
                <a:cs typeface="Courier New"/>
              </a:rPr>
              <a:t>top500.org</a:t>
            </a:r>
            <a:endParaRPr lang="en-US" sz="2800" b="1" dirty="0" smtClean="0">
              <a:latin typeface="Courier New"/>
              <a:cs typeface="Courier New"/>
            </a:endParaRPr>
          </a:p>
          <a:p>
            <a:pPr lvl="1"/>
            <a:r>
              <a:rPr lang="en-US" sz="2400" dirty="0" smtClean="0"/>
              <a:t>Multiple processors “all in one box / room” from one vendor that often communicate through shared memory</a:t>
            </a:r>
          </a:p>
          <a:p>
            <a:pPr lvl="1"/>
            <a:r>
              <a:rPr lang="en-US" sz="2400" dirty="0" smtClean="0"/>
              <a:t>This is often where you find exotic architectures</a:t>
            </a:r>
          </a:p>
          <a:p>
            <a:r>
              <a:rPr lang="en-US" sz="2400" dirty="0" smtClean="0"/>
              <a:t>Distributed computing</a:t>
            </a:r>
            <a:endParaRPr lang="en-US" sz="2800" dirty="0" smtClean="0"/>
          </a:p>
          <a:p>
            <a:pPr lvl="1"/>
            <a:r>
              <a:rPr lang="en-US" sz="2400" dirty="0"/>
              <a:t>Many separate computers (each with independent CPU, RAM, HD, NIC) that communicate through a network</a:t>
            </a:r>
          </a:p>
          <a:p>
            <a:pPr lvl="2"/>
            <a:r>
              <a:rPr lang="en-US" sz="2200" u="sng" dirty="0"/>
              <a:t>Grids</a:t>
            </a:r>
            <a:r>
              <a:rPr lang="en-US" sz="2200" dirty="0"/>
              <a:t> </a:t>
            </a:r>
            <a:r>
              <a:rPr lang="en-US" sz="2200" dirty="0" smtClean="0"/>
              <a:t>(</a:t>
            </a:r>
            <a:r>
              <a:rPr lang="en-US" sz="2200" dirty="0" err="1" smtClean="0"/>
              <a:t>heterogenous</a:t>
            </a:r>
            <a:r>
              <a:rPr lang="en-US" sz="2200" dirty="0" smtClean="0"/>
              <a:t> computers </a:t>
            </a:r>
            <a:r>
              <a:rPr lang="en-US" sz="2200" dirty="0"/>
              <a:t>across Internet</a:t>
            </a:r>
            <a:r>
              <a:rPr lang="en-US" sz="2200" dirty="0" smtClean="0"/>
              <a:t>)</a:t>
            </a:r>
          </a:p>
          <a:p>
            <a:pPr lvl="2"/>
            <a:r>
              <a:rPr lang="en-US" sz="2200" u="sng" dirty="0" smtClean="0"/>
              <a:t>Clusters</a:t>
            </a:r>
            <a:r>
              <a:rPr lang="en-US" sz="2200" dirty="0" smtClean="0"/>
              <a:t> (mostly homogeneous computers all </a:t>
            </a:r>
            <a:r>
              <a:rPr lang="en-US" sz="2200" dirty="0"/>
              <a:t>in one room</a:t>
            </a:r>
            <a:r>
              <a:rPr lang="en-US" sz="2200" dirty="0" smtClean="0"/>
              <a:t>)</a:t>
            </a:r>
          </a:p>
          <a:p>
            <a:pPr lvl="3"/>
            <a:r>
              <a:rPr lang="en-US" sz="2000" dirty="0" smtClean="0"/>
              <a:t>Google uses commodity computers to exploit “knee in curve” price/performance sweet spot</a:t>
            </a:r>
          </a:p>
          <a:p>
            <a:pPr lvl="1"/>
            <a:r>
              <a:rPr lang="en-US" sz="2400" dirty="0" smtClean="0"/>
              <a:t>It’s about </a:t>
            </a:r>
            <a:r>
              <a:rPr lang="en-US" sz="2400" dirty="0"/>
              <a:t>being able to solve “big” problems,</a:t>
            </a:r>
            <a:r>
              <a:rPr lang="en-US" sz="2400" dirty="0" smtClean="0"/>
              <a:t> </a:t>
            </a:r>
            <a:br>
              <a:rPr lang="en-US" sz="2400" dirty="0" smtClean="0"/>
            </a:br>
            <a:r>
              <a:rPr lang="en-US" sz="2400" dirty="0" smtClean="0"/>
              <a:t>not </a:t>
            </a:r>
            <a:r>
              <a:rPr lang="en-US" sz="2400" dirty="0"/>
              <a:t>“small” problems </a:t>
            </a:r>
            <a:r>
              <a:rPr lang="en-US" sz="2400" dirty="0" smtClean="0"/>
              <a:t>faster</a:t>
            </a:r>
          </a:p>
          <a:p>
            <a:pPr lvl="2"/>
            <a:r>
              <a:rPr lang="en-US" sz="2200" dirty="0" smtClean="0"/>
              <a:t>These problems can be </a:t>
            </a:r>
            <a:r>
              <a:rPr lang="en-US" sz="2200" u="sng" dirty="0" smtClean="0"/>
              <a:t>data</a:t>
            </a:r>
            <a:r>
              <a:rPr lang="en-US" sz="2200" dirty="0" smtClean="0"/>
              <a:t> (mostly) or </a:t>
            </a:r>
            <a:r>
              <a:rPr lang="en-US" sz="2200" u="sng" dirty="0" smtClean="0"/>
              <a:t>CPU</a:t>
            </a:r>
            <a:r>
              <a:rPr lang="en-US" sz="2200" dirty="0" smtClean="0"/>
              <a:t> intensive </a:t>
            </a:r>
          </a:p>
        </p:txBody>
      </p:sp>
      <p:sp>
        <p:nvSpPr>
          <p:cNvPr id="14" name="Title 13"/>
          <p:cNvSpPr>
            <a:spLocks noGrp="1"/>
          </p:cNvSpPr>
          <p:nvPr>
            <p:ph type="title"/>
          </p:nvPr>
        </p:nvSpPr>
        <p:spPr/>
        <p:txBody>
          <a:bodyPr/>
          <a:lstStyle/>
          <a:p>
            <a:r>
              <a:rPr lang="en-US" dirty="0" smtClean="0"/>
              <a:t>What Can We Do? Use Many CPUs!</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30082" name="Rectangle 1026"/>
          <p:cNvSpPr>
            <a:spLocks noGrp="1" noChangeArrowheads="1"/>
          </p:cNvSpPr>
          <p:nvPr>
            <p:ph type="title"/>
          </p:nvPr>
        </p:nvSpPr>
        <p:spPr/>
        <p:txBody>
          <a:bodyPr/>
          <a:lstStyle/>
          <a:p>
            <a:r>
              <a:rPr lang="en-US" smtClean="0"/>
              <a:t>Distributed Computing Themes</a:t>
            </a:r>
            <a:endParaRPr lang="en-US"/>
          </a:p>
        </p:txBody>
      </p:sp>
      <p:sp>
        <p:nvSpPr>
          <p:cNvPr id="12" name="Content Placeholder 11"/>
          <p:cNvSpPr>
            <a:spLocks noGrp="1"/>
          </p:cNvSpPr>
          <p:nvPr>
            <p:ph idx="1"/>
          </p:nvPr>
        </p:nvSpPr>
        <p:spPr/>
        <p:txBody>
          <a:bodyPr/>
          <a:lstStyle/>
          <a:p>
            <a:r>
              <a:rPr lang="en-US" dirty="0" smtClean="0"/>
              <a:t>Let’s network many disparate machines into one compute cluster</a:t>
            </a:r>
          </a:p>
          <a:p>
            <a:r>
              <a:rPr lang="en-US" dirty="0" smtClean="0"/>
              <a:t>These could all be the same (easier) or very different machines (harder)</a:t>
            </a:r>
          </a:p>
          <a:p>
            <a:r>
              <a:rPr lang="en-US" dirty="0" smtClean="0"/>
              <a:t>Common themes</a:t>
            </a:r>
          </a:p>
          <a:p>
            <a:pPr lvl="1"/>
            <a:r>
              <a:rPr lang="en-US" dirty="0" smtClean="0"/>
              <a:t>“Dispatcher” gives jobs &amp; collects results</a:t>
            </a:r>
          </a:p>
          <a:p>
            <a:pPr lvl="1"/>
            <a:r>
              <a:rPr lang="en-US" dirty="0" smtClean="0"/>
              <a:t>“Workers” (get, process, return) until done</a:t>
            </a:r>
          </a:p>
          <a:p>
            <a:r>
              <a:rPr lang="en-US" dirty="0" smtClean="0"/>
              <a:t>Examples</a:t>
            </a:r>
          </a:p>
          <a:p>
            <a:pPr lvl="1"/>
            <a:r>
              <a:rPr lang="en-US" dirty="0" err="1" smtClean="0"/>
              <a:t>SETI@Home</a:t>
            </a:r>
            <a:r>
              <a:rPr lang="en-US" dirty="0" smtClean="0"/>
              <a:t>, BOINC, Render farms</a:t>
            </a:r>
          </a:p>
          <a:p>
            <a:pPr lvl="1"/>
            <a:r>
              <a:rPr lang="en-US" dirty="0" smtClean="0"/>
              <a:t>Google clusters running </a:t>
            </a:r>
            <a:r>
              <a:rPr lang="en-US" dirty="0" err="1" smtClean="0"/>
              <a:t>MapReduce</a:t>
            </a:r>
            <a:endParaRPr lang="en-US" dirty="0" smtClean="0"/>
          </a:p>
          <a:p>
            <a:endParaRPr lang="en-US" dirty="0"/>
          </a:p>
        </p:txBody>
      </p:sp>
      <p:pic>
        <p:nvPicPr>
          <p:cNvPr id="11" name="Picture 10"/>
          <p:cNvPicPr>
            <a:picLocks noChangeAspect="1"/>
          </p:cNvPicPr>
          <p:nvPr/>
        </p:nvPicPr>
        <p:blipFill>
          <a:blip r:embed="rId3"/>
          <a:stretch>
            <a:fillRect/>
          </a:stretch>
        </p:blipFill>
        <p:spPr>
          <a:xfrm>
            <a:off x="6553200" y="4648200"/>
            <a:ext cx="2133600" cy="1600200"/>
          </a:xfrm>
          <a:prstGeom prst="rect">
            <a:avLst/>
          </a:prstGeom>
        </p:spPr>
      </p:pic>
      <p:sp>
        <p:nvSpPr>
          <p:cNvPr id="13" name="Rectangle 9"/>
          <p:cNvSpPr>
            <a:spLocks noChangeArrowheads="1"/>
          </p:cNvSpPr>
          <p:nvPr/>
        </p:nvSpPr>
        <p:spPr bwMode="auto">
          <a:xfrm>
            <a:off x="4515582" y="0"/>
            <a:ext cx="4628418" cy="369332"/>
          </a:xfrm>
          <a:prstGeom prst="rect">
            <a:avLst/>
          </a:prstGeom>
          <a:noFill/>
          <a:ln w="12700">
            <a:noFill/>
            <a:miter lim="800000"/>
            <a:headEnd/>
            <a:tailEnd/>
          </a:ln>
          <a:effectLst/>
        </p:spPr>
        <p:txBody>
          <a:bodyPr wrap="none">
            <a:prstTxWarp prst="textNoShape">
              <a:avLst/>
            </a:prstTxWarp>
            <a:spAutoFit/>
          </a:bodyPr>
          <a:lstStyle/>
          <a:p>
            <a:pPr algn="r"/>
            <a:r>
              <a:rPr lang="en-US" sz="1800">
                <a:solidFill>
                  <a:schemeClr val="tx1"/>
                </a:solidFill>
                <a:latin typeface="18 VAG Rounded Thin   55390"/>
              </a:rPr>
              <a:t>en.wikipedia.org/wiki/Distributed_computing</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ヒラギノ丸ゴ Pro W4"/>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50822</TotalTime>
  <Pages>47</Pages>
  <Words>1081</Words>
  <Application>Microsoft Macintosh PowerPoint</Application>
  <PresentationFormat>Letter Paper (8.5x11 in)</PresentationFormat>
  <Paragraphs>177</Paragraphs>
  <Slides>16</Slides>
  <Notes>12</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Metro</vt:lpstr>
      <vt:lpstr>US Students internet addicted</vt:lpstr>
      <vt:lpstr>Lecture Overview</vt:lpstr>
      <vt:lpstr>Memory Hierarchy</vt:lpstr>
      <vt:lpstr>Memory Hierarchy Details</vt:lpstr>
      <vt:lpstr>Networking Basics</vt:lpstr>
      <vt:lpstr>Networking Facts and Benefits</vt:lpstr>
      <vt:lpstr>Performance Needed for Big Problems</vt:lpstr>
      <vt:lpstr>What Can We Do? Use Many CPUs!</vt:lpstr>
      <vt:lpstr>Distributed Computing Themes</vt:lpstr>
      <vt:lpstr>Peer Instruction</vt:lpstr>
      <vt:lpstr>Peer Instruction Answer</vt:lpstr>
      <vt:lpstr>Distributed Computing Challenges</vt:lpstr>
      <vt:lpstr>Google’s MapReduce Simplified</vt:lpstr>
      <vt:lpstr>MapReduce Advantages/Disadvantages</vt:lpstr>
      <vt:lpstr>What contributes to overhead the most?</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CS61C - Lecture 13</dc:title>
  <dc:subject/>
  <dc:creator>John Wawrzynek</dc:creator>
  <cp:keywords/>
  <dc:description/>
  <cp:lastModifiedBy>Dan Garcia</cp:lastModifiedBy>
  <cp:revision>3096</cp:revision>
  <cp:lastPrinted>2011-04-06T17:01:18Z</cp:lastPrinted>
  <dcterms:created xsi:type="dcterms:W3CDTF">2011-04-06T16:31:58Z</dcterms:created>
  <dcterms:modified xsi:type="dcterms:W3CDTF">2011-04-06T17:01:32Z</dcterms:modified>
</cp:coreProperties>
</file>