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1122" r:id="rId3"/>
    <p:sldId id="1116" r:id="rId4"/>
    <p:sldId id="1134" r:id="rId5"/>
    <p:sldId id="1131" r:id="rId6"/>
    <p:sldId id="1126" r:id="rId7"/>
    <p:sldId id="1127" r:id="rId8"/>
    <p:sldId id="1128" r:id="rId9"/>
    <p:sldId id="1135" r:id="rId10"/>
    <p:sldId id="1123" r:id="rId11"/>
    <p:sldId id="1132" r:id="rId12"/>
    <p:sldId id="1124" r:id="rId13"/>
    <p:sldId id="1129" r:id="rId14"/>
    <p:sldId id="1136" r:id="rId15"/>
    <p:sldId id="1137" r:id="rId16"/>
    <p:sldId id="1138" r:id="rId17"/>
    <p:sldId id="1139" r:id="rId18"/>
    <p:sldId id="1110" r:id="rId19"/>
    <p:sldId id="1120" r:id="rId20"/>
    <p:sldId id="1121" r:id="rId21"/>
    <p:sldId id="1130" r:id="rId22"/>
    <p:sldId id="1096" r:id="rId23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6" autoAdjust="0"/>
    <p:restoredTop sz="81191" autoAdjust="0"/>
  </p:normalViewPr>
  <p:slideViewPr>
    <p:cSldViewPr>
      <p:cViewPr>
        <p:scale>
          <a:sx n="125" d="100"/>
          <a:sy n="125" d="100"/>
        </p:scale>
        <p:origin x="-1576" y="48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Internet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UC Berkeley “The Beauty and Joy of Computing” </a:t>
            </a:r>
            <a:r>
              <a:rPr lang="en-US" sz="1200" b="1" dirty="0" smtClean="0">
                <a:solidFill>
                  <a:srgbClr val="FFFF00"/>
                </a:solidFill>
                <a:latin typeface="18 VAG Rounded Black   09390"/>
              </a:rPr>
              <a:t>: Algorithms II </a:t>
            </a: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prstClr val="white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prstClr val="white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prstClr val="white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2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2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2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7FD13B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9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09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95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3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56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65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32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>
              <a:solidFill>
                <a:srgbClr val="7FD13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FD13B"/>
                </a:soli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>
                <a:solidFill>
                  <a:srgbClr val="7FD13B"/>
                </a:solidFill>
              </a:rPr>
              <a:pPr>
                <a:defRPr/>
              </a:pPr>
              <a:t>‹#›</a:t>
            </a:fld>
            <a:endParaRPr>
              <a:solidFill>
                <a:srgbClr val="7FD1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36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Internet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2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UC Berkeley “The Beauty and Joy of Computing” </a:t>
            </a:r>
            <a:r>
              <a:rPr lang="en-US" sz="1200" b="1" dirty="0" smtClean="0">
                <a:solidFill>
                  <a:srgbClr val="FFFF00"/>
                </a:solidFill>
                <a:latin typeface="18 VAG Rounded Black   09390"/>
              </a:rPr>
              <a:t>: Algorithms II </a:t>
            </a:r>
            <a:r>
              <a:rPr lang="en-US" sz="1200" b="1" dirty="0" smtClean="0">
                <a:solidFill>
                  <a:prstClr val="white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prstClr val="white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prstClr val="white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477151" y="6248400"/>
            <a:ext cx="666849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18 VAG Rounded Black   09390"/>
              </a:rPr>
              <a:t>Friedland</a:t>
            </a:r>
            <a:endParaRPr lang="en-US" sz="1000" b="1" dirty="0">
              <a:solidFill>
                <a:prstClr val="white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61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Lecture #</a:t>
            </a: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16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Internet II</a:t>
            </a:r>
            <a:endParaRPr lang="en-US" sz="2800" b="1" dirty="0" smtClean="0">
              <a:solidFill>
                <a:prstClr val="white"/>
              </a:solidFill>
              <a:latin typeface="18 VAG Rounded Bold   07390"/>
              <a:cs typeface="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2301394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Lecturer </a:t>
            </a:r>
            <a:b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rgbClr val="4E5B6F"/>
                </a:solidFill>
                <a:latin typeface="18 VAG Rounded Bold   07390"/>
              </a:rPr>
              <a:t>Gerald Friedland</a:t>
            </a:r>
            <a:endParaRPr lang="en-US" sz="2000" b="1" dirty="0">
              <a:solidFill>
                <a:srgbClr val="4E5B6F"/>
              </a:solidFill>
              <a:latin typeface="18 VAG Rounded Bold   0739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l="3020" r="4174"/>
          <a:stretch>
            <a:fillRect/>
          </a:stretch>
        </p:blipFill>
        <p:spPr bwMode="auto">
          <a:xfrm>
            <a:off x="457200" y="152400"/>
            <a:ext cx="1608666" cy="215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Subtitle 48"/>
          <p:cNvSpPr txBox="1">
            <a:spLocks/>
          </p:cNvSpPr>
          <p:nvPr/>
        </p:nvSpPr>
        <p:spPr bwMode="auto">
          <a:xfrm>
            <a:off x="0" y="563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http://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www.usatoday.com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/story/tech/personal/2013/10/29/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motorola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-project-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ara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/3296887/</a:t>
            </a:r>
            <a:endParaRPr lang="en-US" sz="2600" b="1" dirty="0">
              <a:latin typeface="Courier"/>
              <a:ea typeface="Courier New" pitchFamily="-65" charset="0"/>
              <a:cs typeface="Courier"/>
            </a:endParaRPr>
          </a:p>
        </p:txBody>
      </p:sp>
      <p:sp>
        <p:nvSpPr>
          <p:cNvPr id="9" name="Subtitle 1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458200" cy="2286000"/>
          </a:xfrm>
        </p:spPr>
        <p:txBody>
          <a:bodyPr/>
          <a:lstStyle/>
          <a:p>
            <a:r>
              <a:rPr lang="en-US" u="sng" dirty="0" smtClean="0"/>
              <a:t>Motorola aims at Smartphones </a:t>
            </a:r>
          </a:p>
          <a:p>
            <a:r>
              <a:rPr lang="en-US" u="sng" dirty="0" smtClean="0"/>
              <a:t>with interchangeable parts</a:t>
            </a:r>
            <a:endParaRPr lang="en-US" b="1" dirty="0" smtClean="0"/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Good</a:t>
            </a:r>
            <a:r>
              <a:rPr lang="en-US" b="1" dirty="0" smtClean="0"/>
              <a:t>: </a:t>
            </a:r>
            <a:r>
              <a:rPr lang="en-US" b="1" dirty="0" smtClean="0"/>
              <a:t>See IBM PC 1980s</a:t>
            </a:r>
            <a:endParaRPr lang="en-US" b="1" dirty="0" smtClean="0"/>
          </a:p>
          <a:p>
            <a:r>
              <a:rPr lang="en-US" b="1" dirty="0" smtClean="0">
                <a:solidFill>
                  <a:srgbClr val="FED46C"/>
                </a:solidFill>
              </a:rPr>
              <a:t>Bad:</a:t>
            </a:r>
            <a:r>
              <a:rPr lang="en-US" b="1" dirty="0">
                <a:solidFill>
                  <a:srgbClr val="FED46C"/>
                </a:solidFill>
              </a:rPr>
              <a:t> </a:t>
            </a:r>
            <a:r>
              <a:rPr lang="en-US" b="1" dirty="0" smtClean="0"/>
              <a:t>See IBM PC 1980s</a:t>
            </a:r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971800"/>
            <a:ext cx="3581400" cy="26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68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Protocols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51877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1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86800" cy="685800"/>
          </a:xfrm>
        </p:spPr>
        <p:txBody>
          <a:bodyPr/>
          <a:lstStyle/>
          <a:p>
            <a:r>
              <a:rPr lang="en-US" sz="3500" dirty="0" smtClean="0"/>
              <a:t>Protocol stack: Open Systems Interconnection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881781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1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46256" cy="4724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Encryption is </a:t>
            </a:r>
            <a:r>
              <a:rPr lang="en-US" b="1" u="sng" dirty="0" smtClean="0"/>
              <a:t>the</a:t>
            </a:r>
            <a:r>
              <a:rPr lang="en-US" dirty="0" smtClean="0"/>
              <a:t> essential security component of the Internet. Common protocols:</a:t>
            </a:r>
          </a:p>
          <a:p>
            <a:r>
              <a:rPr lang="en-US" dirty="0" smtClean="0"/>
              <a:t>PGP for e-mail</a:t>
            </a:r>
          </a:p>
          <a:p>
            <a:r>
              <a:rPr lang="en-US" dirty="0" smtClean="0"/>
              <a:t>https:// for http://</a:t>
            </a:r>
          </a:p>
          <a:p>
            <a:r>
              <a:rPr lang="en-US" dirty="0" smtClean="0"/>
              <a:t>SSH for remote shells (instead of telnet)</a:t>
            </a:r>
          </a:p>
          <a:p>
            <a:r>
              <a:rPr lang="en-US" dirty="0" smtClean="0"/>
              <a:t>SCP and SFTP for file transfer (replaces </a:t>
            </a:r>
            <a:r>
              <a:rPr lang="en-US" dirty="0" err="1" smtClean="0"/>
              <a:t>rcp</a:t>
            </a:r>
            <a:r>
              <a:rPr lang="en-US" dirty="0" smtClean="0"/>
              <a:t> and ftp)</a:t>
            </a:r>
          </a:p>
          <a:p>
            <a:r>
              <a:rPr lang="en-US" dirty="0" smtClean="0"/>
              <a:t>DES for passwords</a:t>
            </a:r>
          </a:p>
          <a:p>
            <a:pPr marL="68263" indent="0">
              <a:buNone/>
            </a:pPr>
            <a:r>
              <a:rPr lang="en-US" dirty="0" smtClean="0"/>
              <a:t>Adds itself into OSI layer.</a:t>
            </a:r>
            <a:endParaRPr lang="en-US" dirty="0" smtClean="0"/>
          </a:p>
          <a:p>
            <a:endParaRPr lang="en-US" dirty="0" smtClean="0"/>
          </a:p>
          <a:p>
            <a:pPr marL="68263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Encryption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51269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46256" cy="2209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Have you ever used encryption for your e-mails?</a:t>
            </a:r>
          </a:p>
          <a:p>
            <a:pPr marL="582613" indent="-514350">
              <a:buAutoNum type="alphaLcParenR"/>
            </a:pPr>
            <a:r>
              <a:rPr lang="en-US" dirty="0" smtClean="0"/>
              <a:t>No</a:t>
            </a:r>
          </a:p>
          <a:p>
            <a:pPr marL="582613" indent="-514350">
              <a:buAutoNum type="alphaLcParenR"/>
            </a:pPr>
            <a:r>
              <a:rPr lang="en-US" dirty="0" smtClean="0"/>
              <a:t>Yes, using PGP</a:t>
            </a:r>
          </a:p>
          <a:p>
            <a:pPr marL="582613" indent="-514350">
              <a:buAutoNum type="alphaLcParenR"/>
            </a:pPr>
            <a:r>
              <a:rPr lang="en-US" dirty="0" smtClean="0"/>
              <a:t>Yes, using other than PGP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Question</a:t>
            </a:r>
            <a:endParaRPr lang="en-US" sz="3500" dirty="0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7086600" y="47244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83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8146256" cy="46482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Two </a:t>
            </a:r>
            <a:r>
              <a:rPr lang="en-US" dirty="0" smtClean="0"/>
              <a:t>types of encryption: </a:t>
            </a:r>
          </a:p>
          <a:p>
            <a:r>
              <a:rPr lang="en-US" dirty="0" smtClean="0"/>
              <a:t>Symmetric (Shared Key)</a:t>
            </a:r>
          </a:p>
          <a:p>
            <a:pPr lvl="1"/>
            <a:r>
              <a:rPr lang="en-US" dirty="0" smtClean="0"/>
              <a:t>Issue: Key needs to be send </a:t>
            </a:r>
          </a:p>
          <a:p>
            <a:pPr marL="454025" lvl="1" indent="0">
              <a:buNone/>
            </a:pPr>
            <a:r>
              <a:rPr lang="en-US" dirty="0" smtClean="0"/>
              <a:t>over Internet… (not a solution)</a:t>
            </a:r>
          </a:p>
          <a:p>
            <a:pPr marL="454025" lvl="1" indent="0">
              <a:buNone/>
            </a:pPr>
            <a:endParaRPr lang="en-US" dirty="0"/>
          </a:p>
          <a:p>
            <a:r>
              <a:rPr lang="en-US" dirty="0" smtClean="0"/>
              <a:t>Asymmetric</a:t>
            </a:r>
          </a:p>
          <a:p>
            <a:pPr lvl="1"/>
            <a:r>
              <a:rPr lang="en-US" dirty="0" smtClean="0"/>
              <a:t>Used by secure protocols today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Encryption: How it works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371600"/>
            <a:ext cx="32639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8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Encryption: How to not send keys</a:t>
            </a:r>
            <a:endParaRPr lang="en-US" sz="3500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609600" y="5791200"/>
            <a:ext cx="8146256" cy="53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>
                <a:solidFill>
                  <a:schemeClr val="accent3"/>
                </a:solidFill>
              </a:rPr>
              <a:t>http</a:t>
            </a:r>
            <a:r>
              <a:rPr lang="en-US" dirty="0">
                <a:solidFill>
                  <a:schemeClr val="accent3"/>
                </a:solidFill>
              </a:rPr>
              <a:t>://</a:t>
            </a:r>
            <a:r>
              <a:rPr lang="en-US" dirty="0" err="1">
                <a:solidFill>
                  <a:schemeClr val="accent3"/>
                </a:solidFill>
              </a:rPr>
              <a:t>www.youtube.com</a:t>
            </a:r>
            <a:r>
              <a:rPr lang="en-US" dirty="0">
                <a:solidFill>
                  <a:schemeClr val="accent3"/>
                </a:solidFill>
              </a:rPr>
              <a:t>/</a:t>
            </a:r>
            <a:r>
              <a:rPr lang="en-US" dirty="0" err="1">
                <a:solidFill>
                  <a:schemeClr val="accent3"/>
                </a:solidFill>
              </a:rPr>
              <a:t>watch?v</a:t>
            </a:r>
            <a:r>
              <a:rPr lang="en-US" dirty="0">
                <a:solidFill>
                  <a:schemeClr val="accent3"/>
                </a:solidFill>
              </a:rPr>
              <a:t>=3QnD2c4Xovk</a:t>
            </a:r>
            <a:endParaRPr lang="en-US" dirty="0" smtClean="0">
              <a:solidFill>
                <a:schemeClr val="accent3"/>
              </a:solidFill>
            </a:endParaRPr>
          </a:p>
          <a:p>
            <a:pPr marL="68263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7" name="Diffie-Hell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7086600" cy="685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Does </a:t>
            </a:r>
            <a:r>
              <a:rPr lang="en-US" dirty="0"/>
              <a:t>e</a:t>
            </a:r>
            <a:r>
              <a:rPr lang="en-US" dirty="0" smtClean="0"/>
              <a:t>ncryption help with privacy issues?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Question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822" y="3276600"/>
            <a:ext cx="4767618" cy="29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7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46256" cy="5029200"/>
          </a:xfrm>
        </p:spPr>
        <p:txBody>
          <a:bodyPr/>
          <a:lstStyle/>
          <a:p>
            <a:r>
              <a:rPr lang="en-US" dirty="0" smtClean="0"/>
              <a:t>Latency = Time to establish connection</a:t>
            </a:r>
          </a:p>
          <a:p>
            <a:pPr lvl="1"/>
            <a:r>
              <a:rPr lang="en-US" dirty="0" smtClean="0"/>
              <a:t>Also called ping time</a:t>
            </a:r>
          </a:p>
          <a:p>
            <a:pPr lvl="1"/>
            <a:r>
              <a:rPr lang="en-US" dirty="0" smtClean="0"/>
              <a:t>Usually in </a:t>
            </a:r>
            <a:r>
              <a:rPr lang="en-US" dirty="0" err="1" smtClean="0"/>
              <a:t>ms</a:t>
            </a:r>
            <a:r>
              <a:rPr lang="en-US" dirty="0" smtClean="0"/>
              <a:t> range</a:t>
            </a:r>
          </a:p>
          <a:p>
            <a:pPr lvl="1"/>
            <a:r>
              <a:rPr lang="en-US" dirty="0"/>
              <a:t>Additive with route length</a:t>
            </a:r>
          </a:p>
          <a:p>
            <a:pPr lvl="1"/>
            <a:r>
              <a:rPr lang="en-US" dirty="0" smtClean="0"/>
              <a:t>Hardware dependent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Throughput = Information per second transferred</a:t>
            </a:r>
          </a:p>
          <a:p>
            <a:pPr lvl="1"/>
            <a:r>
              <a:rPr lang="en-US" dirty="0" smtClean="0"/>
              <a:t>Measured in bits/sec</a:t>
            </a:r>
          </a:p>
          <a:p>
            <a:pPr lvl="1"/>
            <a:r>
              <a:rPr lang="en-US" dirty="0" smtClean="0"/>
              <a:t>Slowest connection in route dictates throughput</a:t>
            </a:r>
            <a:endParaRPr lang="en-US" dirty="0" smtClean="0"/>
          </a:p>
          <a:p>
            <a:pPr lvl="1"/>
            <a:r>
              <a:rPr lang="en-US" dirty="0" smtClean="0"/>
              <a:t>Hardware dependent</a:t>
            </a:r>
          </a:p>
          <a:p>
            <a:pPr lvl="1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Speed Metrics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90294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46256" cy="3581399"/>
          </a:xfrm>
        </p:spPr>
        <p:txBody>
          <a:bodyPr/>
          <a:lstStyle/>
          <a:p>
            <a:r>
              <a:rPr lang="en-US" dirty="0" smtClean="0"/>
              <a:t>Internet is vulnerable at bottlenecks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Computers are vulnerable and attackable</a:t>
            </a:r>
          </a:p>
          <a:p>
            <a:pPr lvl="1"/>
            <a:r>
              <a:rPr lang="en-US" dirty="0" smtClean="0"/>
              <a:t>Malware (Virus, Worms,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Denial of Service (DOS) Attacks</a:t>
            </a:r>
          </a:p>
          <a:p>
            <a:pPr lvl="1"/>
            <a:endParaRPr lang="en-US" dirty="0"/>
          </a:p>
          <a:p>
            <a:r>
              <a:rPr lang="en-US" dirty="0" smtClean="0"/>
              <a:t>Internet is vulnerable to monopolization (e.g. switch from E-mail to Facebook)</a:t>
            </a:r>
          </a:p>
          <a:p>
            <a:pPr marL="454025" lvl="1" indent="0">
              <a:buNone/>
            </a:pPr>
            <a:endParaRPr lang="en-US" dirty="0"/>
          </a:p>
          <a:p>
            <a:pPr marL="45402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Threats to the Internet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1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146256" cy="5334000"/>
          </a:xfrm>
        </p:spPr>
        <p:txBody>
          <a:bodyPr/>
          <a:lstStyle/>
          <a:p>
            <a:r>
              <a:rPr lang="en-US" dirty="0" smtClean="0"/>
              <a:t>Dependence on the Internet by</a:t>
            </a:r>
          </a:p>
          <a:p>
            <a:pPr lvl="1"/>
            <a:r>
              <a:rPr lang="en-US" dirty="0" smtClean="0"/>
              <a:t>Individuals</a:t>
            </a:r>
          </a:p>
          <a:p>
            <a:pPr lvl="1"/>
            <a:r>
              <a:rPr lang="en-US" dirty="0" smtClean="0"/>
              <a:t>Economy</a:t>
            </a:r>
            <a:endParaRPr lang="en-US" dirty="0" smtClean="0"/>
          </a:p>
          <a:p>
            <a:pPr lvl="1"/>
            <a:r>
              <a:rPr lang="en-US" dirty="0" smtClean="0"/>
              <a:t>Governments </a:t>
            </a:r>
          </a:p>
          <a:p>
            <a:pPr marL="68263" indent="0">
              <a:buNone/>
            </a:pPr>
            <a:r>
              <a:rPr lang="en-US" dirty="0" smtClean="0"/>
              <a:t>creates possibility for </a:t>
            </a:r>
            <a:r>
              <a:rPr lang="en-US" dirty="0" err="1" smtClean="0"/>
              <a:t>Cyberwar</a:t>
            </a:r>
            <a:r>
              <a:rPr lang="en-US" dirty="0"/>
              <a:t> </a:t>
            </a:r>
            <a:r>
              <a:rPr lang="en-US" dirty="0" smtClean="0"/>
              <a:t>(see discussion)</a:t>
            </a:r>
          </a:p>
          <a:p>
            <a:r>
              <a:rPr lang="en-US" dirty="0" smtClean="0"/>
              <a:t>Uncontrollable availability of information creates threats to some individuals, societies, governments</a:t>
            </a:r>
            <a:endParaRPr lang="en-US" dirty="0" smtClean="0"/>
          </a:p>
          <a:p>
            <a:r>
              <a:rPr lang="en-US" dirty="0" smtClean="0"/>
              <a:t>Data-driven economy </a:t>
            </a:r>
            <a:r>
              <a:rPr lang="en-US" dirty="0" smtClean="0"/>
              <a:t>changes privacy configuration of society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Threats to </a:t>
            </a:r>
            <a:r>
              <a:rPr lang="en-US" sz="3500" dirty="0" smtClean="0"/>
              <a:t>Society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50228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Components of the Internet: Physical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6" b="89617" l="5000" r="90000">
                        <a14:foregroundMark x1="16364" y1="44262" x2="16364" y2="56284"/>
                        <a14:foregroundMark x1="17727" y1="79235" x2="14091" y2="37158"/>
                        <a14:foregroundMark x1="12273" y1="36066" x2="5000" y2="825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600200"/>
            <a:ext cx="2794000" cy="23241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24000"/>
            <a:ext cx="2927628" cy="2168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0" y="4495800"/>
            <a:ext cx="1724660" cy="147828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Content Placeholder 3"/>
          <p:cNvSpPr>
            <a:spLocks noGrp="1"/>
          </p:cNvSpPr>
          <p:nvPr>
            <p:ph sz="half" idx="1"/>
          </p:nvPr>
        </p:nvSpPr>
        <p:spPr>
          <a:xfrm>
            <a:off x="6248400" y="3733800"/>
            <a:ext cx="15240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"/>
          </p:nvPr>
        </p:nvSpPr>
        <p:spPr>
          <a:xfrm>
            <a:off x="3581400" y="5867400"/>
            <a:ext cx="15240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Router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"/>
          </p:nvPr>
        </p:nvSpPr>
        <p:spPr>
          <a:xfrm>
            <a:off x="1066800" y="3962400"/>
            <a:ext cx="15240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Client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9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Internet Economy impacts Privacy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tacm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19200"/>
            <a:ext cx="8128000" cy="4572000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2667000" y="6096000"/>
            <a:ext cx="38100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b="1" dirty="0" smtClean="0">
                <a:solidFill>
                  <a:srgbClr val="FEB80A"/>
                </a:solidFill>
              </a:rPr>
              <a:t>http</a:t>
            </a:r>
            <a:r>
              <a:rPr lang="en-US" b="1" dirty="0">
                <a:solidFill>
                  <a:srgbClr val="FEB80A"/>
                </a:solidFill>
              </a:rPr>
              <a:t>:/</a:t>
            </a:r>
            <a:r>
              <a:rPr lang="en-US" b="1" dirty="0" smtClean="0">
                <a:solidFill>
                  <a:srgbClr val="FEB80A"/>
                </a:solidFill>
              </a:rPr>
              <a:t>/</a:t>
            </a:r>
            <a:r>
              <a:rPr lang="en-US" b="1" dirty="0" err="1" smtClean="0">
                <a:solidFill>
                  <a:srgbClr val="FEB80A"/>
                </a:solidFill>
              </a:rPr>
              <a:t>www.tacma.net</a:t>
            </a:r>
            <a:endParaRPr lang="en-US" b="1" dirty="0" smtClean="0">
              <a:solidFill>
                <a:srgbClr val="FEB80A"/>
              </a:solidFill>
            </a:endParaRPr>
          </a:p>
          <a:p>
            <a:pPr marL="68263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366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38600" cy="4800599"/>
          </a:xfrm>
        </p:spPr>
        <p:txBody>
          <a:bodyPr/>
          <a:lstStyle/>
          <a:p>
            <a:r>
              <a:rPr lang="en-US" dirty="0" smtClean="0"/>
              <a:t>The Internet has physical and virtual building pieces and uses protocols</a:t>
            </a:r>
            <a:endParaRPr lang="en-US" dirty="0"/>
          </a:p>
          <a:p>
            <a:r>
              <a:rPr lang="en-US" dirty="0" smtClean="0"/>
              <a:t>Encryption schemes allow safer point-to-point communication</a:t>
            </a:r>
          </a:p>
          <a:p>
            <a:r>
              <a:rPr lang="en-US" dirty="0" smtClean="0"/>
              <a:t>The Internet is vulnerable as is society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295400"/>
            <a:ext cx="4572000" cy="4572000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419600" y="5867400"/>
            <a:ext cx="3810000" cy="533400"/>
          </a:xfrm>
        </p:spPr>
        <p:txBody>
          <a:bodyPr/>
          <a:lstStyle/>
          <a:p>
            <a:pPr marL="68263" indent="0">
              <a:buNone/>
            </a:pPr>
            <a:r>
              <a:rPr lang="en-US" sz="2000" b="1" dirty="0">
                <a:solidFill>
                  <a:srgbClr val="FEB80A"/>
                </a:solidFill>
              </a:rPr>
              <a:t>http://</a:t>
            </a:r>
            <a:r>
              <a:rPr lang="en-US" sz="2000" b="1" dirty="0" err="1">
                <a:solidFill>
                  <a:srgbClr val="FEB80A"/>
                </a:solidFill>
              </a:rPr>
              <a:t>commons.wikimedia.org</a:t>
            </a:r>
            <a:r>
              <a:rPr lang="en-US" sz="2000" b="1" dirty="0">
                <a:solidFill>
                  <a:srgbClr val="FEB80A"/>
                </a:solidFill>
              </a:rPr>
              <a:t>/wiki/File:Internet_map_1024.jpg</a:t>
            </a:r>
            <a:r>
              <a:rPr lang="en-US" sz="2000" dirty="0">
                <a:solidFill>
                  <a:srgbClr val="FEB80A"/>
                </a:solidFill>
              </a:rPr>
              <a:t>	</a:t>
            </a:r>
            <a:endParaRPr lang="en-US" sz="2000" dirty="0" smtClean="0">
              <a:solidFill>
                <a:srgbClr val="FEB80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Question</a:t>
            </a:r>
            <a:endParaRPr lang="en-US" sz="35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7765256" cy="434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Which of the following is </a:t>
            </a:r>
            <a:r>
              <a:rPr lang="en-US" dirty="0" smtClean="0">
                <a:solidFill>
                  <a:srgbClr val="FFFF00"/>
                </a:solidFill>
              </a:rPr>
              <a:t>wrong</a:t>
            </a:r>
            <a:r>
              <a:rPr lang="en-US" dirty="0" smtClean="0"/>
              <a:t>:</a:t>
            </a:r>
            <a:endParaRPr lang="en-US" dirty="0"/>
          </a:p>
          <a:p>
            <a:pPr marL="68263" indent="0">
              <a:buNone/>
            </a:pPr>
            <a:r>
              <a:rPr lang="en-US" dirty="0" smtClean="0"/>
              <a:t>a) A server sends and receives data upon request from a client</a:t>
            </a:r>
          </a:p>
          <a:p>
            <a:pPr marL="68263" indent="0">
              <a:buNone/>
            </a:pPr>
            <a:r>
              <a:rPr lang="en-US" dirty="0" smtClean="0"/>
              <a:t>b) Servers must be huge computers</a:t>
            </a:r>
          </a:p>
          <a:p>
            <a:pPr marL="68263" indent="0">
              <a:buNone/>
            </a:pPr>
            <a:r>
              <a:rPr lang="en-US" dirty="0" smtClean="0"/>
              <a:t>c) A client can be a server at the same time</a:t>
            </a:r>
          </a:p>
          <a:p>
            <a:pPr marL="68263" indent="0">
              <a:buNone/>
            </a:pPr>
            <a:r>
              <a:rPr lang="en-US" dirty="0" smtClean="0"/>
              <a:t>d) Routing is more than forwarding bits and can take significant computational resources</a:t>
            </a:r>
          </a:p>
          <a:p>
            <a:pPr marL="68263" indent="0">
              <a:buNone/>
            </a:pPr>
            <a:r>
              <a:rPr lang="en-US" dirty="0" smtClean="0"/>
              <a:t>e) Public servers need a public IP unless behind a router that is reachable by a public IP and forwards</a:t>
            </a: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7086600" y="47244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932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Virtual Components: Proxy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9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>
          <a:xfrm>
            <a:off x="3962400" y="5486400"/>
            <a:ext cx="12192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Proxy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8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Virtual Components: VPN</a:t>
            </a:r>
            <a:endParaRPr lang="en-US" sz="3500" dirty="0"/>
          </a:p>
        </p:txBody>
      </p:sp>
      <p:sp>
        <p:nvSpPr>
          <p:cNvPr id="9" name="Oval 8"/>
          <p:cNvSpPr/>
          <p:nvPr/>
        </p:nvSpPr>
        <p:spPr>
          <a:xfrm>
            <a:off x="4572000" y="5029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95400"/>
            <a:ext cx="6477000" cy="45791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Content Placeholder 3"/>
          <p:cNvSpPr>
            <a:spLocks noGrp="1"/>
          </p:cNvSpPr>
          <p:nvPr>
            <p:ph sz="half" idx="1"/>
          </p:nvPr>
        </p:nvSpPr>
        <p:spPr>
          <a:xfrm>
            <a:off x="2590800" y="5943600"/>
            <a:ext cx="39624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Virtual Private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6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Virtual Components: Firewall</a:t>
            </a:r>
            <a:endParaRPr lang="en-US" sz="3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7485018" cy="4114800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3581400" y="5943600"/>
            <a:ext cx="15240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Firewall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6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Virtual Components: DMZ</a:t>
            </a:r>
            <a:endParaRPr lang="en-US" sz="3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6705600" cy="42982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2590800" y="5943600"/>
            <a:ext cx="3962400" cy="6096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Demilitarized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1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Question</a:t>
            </a:r>
            <a:endParaRPr lang="en-US" sz="35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7765256" cy="43434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Which of the following is </a:t>
            </a:r>
            <a:r>
              <a:rPr lang="en-US" dirty="0" smtClean="0">
                <a:solidFill>
                  <a:srgbClr val="FFFF00"/>
                </a:solidFill>
              </a:rPr>
              <a:t>wrong</a:t>
            </a:r>
            <a:r>
              <a:rPr lang="en-US" dirty="0" smtClean="0"/>
              <a:t>:</a:t>
            </a:r>
            <a:endParaRPr lang="en-US" dirty="0"/>
          </a:p>
          <a:p>
            <a:pPr marL="68263" indent="0">
              <a:buNone/>
            </a:pPr>
            <a:r>
              <a:rPr lang="en-US" dirty="0" smtClean="0"/>
              <a:t>a) VPNs provide reasonable safety against people eavesdropping packets, even on </a:t>
            </a:r>
            <a:r>
              <a:rPr lang="en-US" dirty="0" err="1" smtClean="0"/>
              <a:t>WiFi</a:t>
            </a:r>
            <a:endParaRPr lang="en-US" dirty="0" smtClean="0"/>
          </a:p>
          <a:p>
            <a:pPr marL="68263" indent="0">
              <a:buNone/>
            </a:pPr>
            <a:r>
              <a:rPr lang="en-US" dirty="0" smtClean="0"/>
              <a:t>b) Proxies </a:t>
            </a:r>
            <a:r>
              <a:rPr lang="en-US" dirty="0" err="1" smtClean="0"/>
              <a:t>anonymize</a:t>
            </a:r>
            <a:r>
              <a:rPr lang="en-US" dirty="0" smtClean="0"/>
              <a:t> web requests</a:t>
            </a:r>
          </a:p>
          <a:p>
            <a:pPr marL="68263" indent="0">
              <a:buNone/>
            </a:pPr>
            <a:r>
              <a:rPr lang="en-US" dirty="0" smtClean="0"/>
              <a:t>c) Firewalls are often part of routers</a:t>
            </a:r>
          </a:p>
          <a:p>
            <a:pPr marL="68263" indent="0">
              <a:buNone/>
            </a:pPr>
            <a:r>
              <a:rPr lang="en-US" dirty="0" smtClean="0"/>
              <a:t>d) A DMZ always needs at least two firewalls</a:t>
            </a:r>
          </a:p>
          <a:p>
            <a:pPr marL="68263" indent="0">
              <a:buNone/>
            </a:pPr>
            <a:r>
              <a:rPr lang="en-US" dirty="0" smtClean="0"/>
              <a:t>e) I don’t usually need a DMZ if I don’t serve content in some way</a:t>
            </a: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7086600" y="4724400"/>
            <a:ext cx="2057400" cy="18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90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146256" cy="3581399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Protocol = Language of the Internet</a:t>
            </a:r>
            <a:endParaRPr lang="en-US" dirty="0" smtClean="0"/>
          </a:p>
          <a:p>
            <a:pPr marL="68263" indent="0">
              <a:buNone/>
            </a:pPr>
            <a:r>
              <a:rPr lang="en-US" dirty="0" smtClean="0"/>
              <a:t>Examples: </a:t>
            </a:r>
          </a:p>
          <a:p>
            <a:r>
              <a:rPr lang="en-US" dirty="0" smtClean="0"/>
              <a:t>Hypertext </a:t>
            </a:r>
            <a:r>
              <a:rPr lang="en-US" dirty="0"/>
              <a:t>T</a:t>
            </a:r>
            <a:r>
              <a:rPr lang="en-US" dirty="0" smtClean="0"/>
              <a:t>ransfer Protocol (HTTP)</a:t>
            </a:r>
          </a:p>
          <a:p>
            <a:r>
              <a:rPr lang="en-US" dirty="0" smtClean="0"/>
              <a:t>File Transfer Protocol (FTP)</a:t>
            </a:r>
          </a:p>
          <a:p>
            <a:r>
              <a:rPr lang="en-US" dirty="0" smtClean="0"/>
              <a:t>Simple Mail Transfer Protocol (SMTP)</a:t>
            </a:r>
          </a:p>
          <a:p>
            <a:r>
              <a:rPr lang="en-US" dirty="0" smtClean="0"/>
              <a:t>Transfer Control Protocol (TCP)</a:t>
            </a:r>
            <a:endParaRPr lang="en-US" dirty="0" smtClean="0"/>
          </a:p>
          <a:p>
            <a:pPr marL="68263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500" dirty="0" smtClean="0"/>
              <a:t>Protocols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54713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50877</TotalTime>
  <Pages>47</Pages>
  <Words>528</Words>
  <Application>Microsoft Macintosh PowerPoint</Application>
  <PresentationFormat>Letter Paper (8.5x11 in)</PresentationFormat>
  <Paragraphs>105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Metro</vt:lpstr>
      <vt:lpstr>1_Metro</vt:lpstr>
      <vt:lpstr>PowerPoint Presentation</vt:lpstr>
      <vt:lpstr>Components of the Internet: Physical</vt:lpstr>
      <vt:lpstr>Question</vt:lpstr>
      <vt:lpstr>Virtual Components: Proxy</vt:lpstr>
      <vt:lpstr>Virtual Components: VPN</vt:lpstr>
      <vt:lpstr>Virtual Components: Firewall</vt:lpstr>
      <vt:lpstr>Virtual Components: DMZ</vt:lpstr>
      <vt:lpstr>Question</vt:lpstr>
      <vt:lpstr>Protocols</vt:lpstr>
      <vt:lpstr>Protocols</vt:lpstr>
      <vt:lpstr>Protocol stack: Open Systems Interconnection</vt:lpstr>
      <vt:lpstr>Encryption</vt:lpstr>
      <vt:lpstr>Question</vt:lpstr>
      <vt:lpstr>Encryption: How it works</vt:lpstr>
      <vt:lpstr>Encryption: How to not send keys</vt:lpstr>
      <vt:lpstr>Question</vt:lpstr>
      <vt:lpstr>Speed Metrics</vt:lpstr>
      <vt:lpstr>Threats to the Internet</vt:lpstr>
      <vt:lpstr>Threats to Society</vt:lpstr>
      <vt:lpstr>Internet Economy impacts Privacy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Gerald Friedland</cp:lastModifiedBy>
  <cp:revision>3129</cp:revision>
  <cp:lastPrinted>2013-10-30T07:25:32Z</cp:lastPrinted>
  <dcterms:created xsi:type="dcterms:W3CDTF">2013-02-28T21:03:53Z</dcterms:created>
  <dcterms:modified xsi:type="dcterms:W3CDTF">2013-10-30T21:27:54Z</dcterms:modified>
</cp:coreProperties>
</file>