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59" r:id="rId3"/>
    <p:sldId id="1060" r:id="rId4"/>
    <p:sldId id="1063" r:id="rId5"/>
    <p:sldId id="1064" r:id="rId6"/>
    <p:sldId id="1061" r:id="rId7"/>
    <p:sldId id="1051" r:id="rId8"/>
    <p:sldId id="1062" r:id="rId9"/>
    <p:sldId id="1053" r:id="rId10"/>
    <p:sldId id="1054" r:id="rId11"/>
    <p:sldId id="1055" r:id="rId12"/>
    <p:sldId id="1056" r:id="rId13"/>
    <p:sldId id="1057" r:id="rId14"/>
    <p:sldId id="1065" r:id="rId15"/>
    <p:sldId id="1058" r:id="rId16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840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892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83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88635607-67DC-524C-B25B-23B8BD985020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964190" y="6248400"/>
            <a:ext cx="117981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 + Friedland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ACC4A-C4B3-2E4C-9A16-1CB1EAFC529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484701E-00B5-B446-8F20-163EC44EFCE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EDF913-1038-6D43-A083-7381B0378B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4E4F7C-7393-5C44-A579-51E747BA2D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129B78-766F-8046-B16D-6E2259124BD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826EF02-E0BA-4B45-B9BC-203A90F673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AF6942-B8F4-354B-A96C-556E4724AB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7742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9348" y="1397313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866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dirty="0"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3BF5FA-FF66-834A-BD9A-8378E92300C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F6F39CF2-87E7-FF4A-9C8E-A745CB692DE9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64190" y="6248400"/>
            <a:ext cx="117981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 + Friedland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3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" charset="2"/>
        <a:buChar char=""/>
        <a:defRPr sz="300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1" charset="2"/>
        <a:buChar char=""/>
        <a:defRPr sz="2600" kern="1200">
          <a:solidFill>
            <a:srgbClr val="FFE39D"/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1" charset="2"/>
        <a:buChar char=""/>
        <a:defRPr sz="2400" kern="1200">
          <a:solidFill>
            <a:srgbClr val="A7D6FF"/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1" charset="2"/>
        <a:buChar char=""/>
        <a:defRPr sz="220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981200" y="323562"/>
            <a:ext cx="5181600" cy="27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3600" b="1">
                <a:solidFill>
                  <a:schemeClr val="tx2"/>
                </a:solidFill>
                <a:latin typeface="18 VAG Rounded Bold   07390" charset="0"/>
              </a:rPr>
              <a:t>The Beauty and Joy of Computing</a:t>
            </a:r>
            <a:r>
              <a:rPr lang="en-US" sz="3200" b="1">
                <a:solidFill>
                  <a:schemeClr val="tx2"/>
                </a:solidFill>
                <a:latin typeface="18 VAG Rounded Bold   07390" charset="0"/>
              </a:rPr>
              <a:t/>
            </a:r>
            <a:br>
              <a:rPr lang="en-US" sz="3200" b="1">
                <a:solidFill>
                  <a:schemeClr val="tx2"/>
                </a:solidFill>
                <a:latin typeface="18 VAG Rounded Bold   07390" charset="0"/>
              </a:rPr>
            </a:br>
            <a:r>
              <a:rPr lang="en-US" sz="3200" b="1">
                <a:latin typeface="18 VAG Rounded Bold   07390" charset="0"/>
              </a:rPr>
              <a:t/>
            </a:r>
            <a:br>
              <a:rPr lang="en-US" sz="3200" b="1"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Lecture #1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Welcome; Abstraction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  <a:p>
            <a:pPr algn="ctr" eaLnBrk="0" hangingPunct="0">
              <a:lnSpc>
                <a:spcPct val="77000"/>
              </a:lnSpc>
            </a:pP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</a:rPr>
              <a:t>BJC: you’ll love it!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505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Watch the student testimonials about the course, what it means to them, and how it has changed their lives.  Inspiring!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5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>
                <a:latin typeface="Courier" pitchFamily="-1" charset="0"/>
                <a:ea typeface="Courier" pitchFamily="-1" charset="0"/>
                <a:cs typeface="Courier" pitchFamily="-1" charset="0"/>
              </a:rPr>
              <a:t>inst.eecs.berkeley.edu/~cs10/</a:t>
            </a:r>
          </a:p>
        </p:txBody>
      </p:sp>
      <p:sp>
        <p:nvSpPr>
          <p:cNvPr id="54" name="Oval 53"/>
          <p:cNvSpPr/>
          <p:nvPr/>
        </p:nvSpPr>
        <p:spPr>
          <a:xfrm>
            <a:off x="4191001" y="6309852"/>
            <a:ext cx="46913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7417" name="Picture 10" descr="Screen Shot 2012-01-18 at 12.58.49 PM.png"/>
          <p:cNvPicPr>
            <a:picLocks noChangeAspect="1"/>
          </p:cNvPicPr>
          <p:nvPr/>
        </p:nvPicPr>
        <p:blipFill>
          <a:blip r:embed="rId3"/>
          <a:srcRect l="3703" r="3114"/>
          <a:stretch>
            <a:fillRect/>
          </a:stretch>
        </p:blipFill>
        <p:spPr bwMode="auto">
          <a:xfrm>
            <a:off x="4191000" y="3596815"/>
            <a:ext cx="46688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Gerald Friedland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 l="3020" r="4174"/>
          <a:stretch>
            <a:fillRect/>
          </a:stretch>
        </p:blipFill>
        <p:spPr bwMode="auto">
          <a:xfrm>
            <a:off x="7162800" y="289406"/>
            <a:ext cx="1608666" cy="2157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22531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5" r="-365"/>
          <a:stretch>
            <a:fillRect/>
          </a:stretch>
        </p:blipFill>
        <p:spPr>
          <a:xfrm>
            <a:off x="334963" y="1295400"/>
            <a:ext cx="8474075" cy="3384550"/>
          </a:xfrm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22288" y="4724400"/>
            <a:ext cx="808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Automatic Generation of Detail Maps</a:t>
            </a:r>
            <a:b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</a:br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Maneesh Agrawala (UCB EECS), among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3354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You’ll want to write a project to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simulate a real-world situation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or play a game, or 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the idea that you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focus on the essence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the cleanest way to map the messy real world to one you can build</a:t>
            </a:r>
          </a:p>
          <a:p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Experts are often brought in to know what to remove and what to keep!</a:t>
            </a:r>
          </a:p>
        </p:txBody>
      </p:sp>
      <p:pic>
        <p:nvPicPr>
          <p:cNvPr id="23555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7" b="87"/>
          <a:stretch>
            <a:fillRect/>
          </a:stretch>
        </p:blipFill>
        <p:spPr>
          <a:xfrm>
            <a:off x="5256213" y="1143000"/>
            <a:ext cx="2836862" cy="4295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 (in BJC)</a:t>
            </a:r>
            <a:endParaRPr lang="en-US" dirty="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660900" y="54864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The London Underground 1928 Map &amp; the 1933 map by Harry Beck.</a:t>
            </a:r>
            <a:endParaRPr lang="en-US" sz="1800" i="1">
              <a:solidFill>
                <a:schemeClr val="tx1"/>
              </a:solidFill>
              <a:latin typeface="Vagrounded" charset="0"/>
              <a:ea typeface="Vagrounded" charset="0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5640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a farm with many animal kinds.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Different food for each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directions that say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dog, put dog food in dog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chicken, put chicken food in chicken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rabbit, put rabbit food in rabbit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Etc…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could you do better?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&lt;animal&gt;, put &lt;animal&gt; food in &lt;animal&gt; dish</a:t>
            </a:r>
          </a:p>
        </p:txBody>
      </p:sp>
      <p:pic>
        <p:nvPicPr>
          <p:cNvPr id="24579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14" b="1314"/>
          <a:stretch>
            <a:fillRect/>
          </a:stretch>
        </p:blipFill>
        <p:spPr>
          <a:xfrm>
            <a:off x="4889500" y="3810000"/>
            <a:ext cx="1892300" cy="24860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24581" name="Picture 7" descr="AA0274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1087438"/>
            <a:ext cx="21050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AA02819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524000"/>
            <a:ext cx="1169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AA02823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5263" y="4114800"/>
            <a:ext cx="22304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are going to learn to write functions, like in math class: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buFont typeface="Wingdings" pitchFamily="-1" charset="2"/>
              <a:buNone/>
            </a:pPr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 = sin(x)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should think about </a:t>
            </a:r>
            <a:r>
              <a:rPr lang="en-US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what inputs make sense to use so you don’t have to duplicate code</a:t>
            </a:r>
          </a:p>
        </p:txBody>
      </p:sp>
      <p:pic>
        <p:nvPicPr>
          <p:cNvPr id="25603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" r="-146"/>
          <a:stretch>
            <a:fillRect/>
          </a:stretch>
        </p:blipFill>
        <p:spPr>
          <a:xfrm>
            <a:off x="5054600" y="2133600"/>
            <a:ext cx="3632200" cy="24876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(in BJC)</a:t>
            </a:r>
            <a:endParaRPr lang="en-US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572000" y="44196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“Function machine” from </a:t>
            </a:r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Simply Scheme 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(Harvey)</a:t>
            </a:r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pPr lvl="1"/>
            <a:r>
              <a:rPr lang="en-US"/>
              <a:t>Functions (e.g., sin x)</a:t>
            </a:r>
          </a:p>
          <a:p>
            <a:pPr lvl="1"/>
            <a:r>
              <a:rPr lang="en-US"/>
              <a:t>Hiring contractors</a:t>
            </a:r>
          </a:p>
          <a:p>
            <a:pPr lvl="1"/>
            <a:r>
              <a:rPr lang="en-US"/>
              <a:t>Application Programming Interfaces (APIs)</a:t>
            </a:r>
          </a:p>
          <a:p>
            <a:pPr lvl="1"/>
            <a:r>
              <a:rPr lang="en-US"/>
              <a:t>Technology (e.g., cars)</a:t>
            </a:r>
          </a:p>
          <a:p>
            <a:r>
              <a:rPr lang="en-US"/>
              <a:t>Amazing things are built when these layer</a:t>
            </a:r>
          </a:p>
          <a:p>
            <a:pPr lvl="1"/>
            <a:r>
              <a:rPr lang="en-US"/>
              <a:t>And the abstraction layers are getting deeper by the day!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/>
              <a:t>The Power of Abstraction, everywhere!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3048000"/>
            <a:ext cx="3962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18 VAG Rounded Light   02390"/>
              </a:rPr>
              <a:t>Abstraction Barrier (Interface)</a:t>
            </a:r>
            <a:r>
              <a:rPr lang="en-US" sz="2400">
                <a:latin typeface="18 VAG Rounded Light   02390"/>
              </a:rPr>
              <a:t/>
            </a:r>
            <a:br>
              <a:rPr lang="en-US" sz="2400">
                <a:latin typeface="18 VAG Rounded Light   02390"/>
              </a:rPr>
            </a:br>
            <a:r>
              <a:rPr lang="en-US" sz="1600">
                <a:latin typeface="18 VAG Rounded Light   02390"/>
              </a:rPr>
              <a:t>(the interface, or specification, or contract)</a:t>
            </a:r>
            <a:endParaRPr lang="en-US" sz="2400">
              <a:latin typeface="18 VAG Rounded Light   0239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63480" y="3886200"/>
            <a:ext cx="4275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Below the abstraction line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</a:br>
            <a:endParaRPr lang="en-US" sz="1800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This is where / how / when / by whom it is actually built, which is done according to the interface, specification, or contract.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48200" y="1478340"/>
            <a:ext cx="402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We only need to worry about the interface, or specification, or contract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NOT how (or by whom) it’s built</a:t>
            </a:r>
          </a:p>
          <a:p>
            <a:pPr algn="ctr" eaLnBrk="0" hangingPunct="0"/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Above the abstraction line</a:t>
            </a:r>
            <a:endParaRPr lang="en-US" sz="1800" b="1">
              <a:solidFill>
                <a:srgbClr val="FFFF00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one of the big ideas of computing and computational thinking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Think about driving. How many of you know how a car works? How many can drive a car? Abstraction!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724400" y="4114800"/>
            <a:ext cx="402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Someone who drove in 1930 could still drive a car today because they’ve kept the same Abstraction!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(right pedal faster, left pedal slow)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52538"/>
            <a:ext cx="39624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83063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Programming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Abstraction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Algorithms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Recursion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Functions-as-data, </a:t>
            </a:r>
            <a:r>
              <a:rPr lang="en-US" sz="2000" smtClean="0">
                <a:latin typeface="Symbol" pitchFamily="-1" charset="2"/>
                <a:ea typeface="Symbol" pitchFamily="-1" charset="2"/>
                <a:cs typeface="Symbol" pitchFamily="-1" charset="2"/>
              </a:rPr>
              <a:t>l </a:t>
            </a:r>
            <a:r>
              <a:rPr lang="en-US" sz="2000" smtClean="0">
                <a:latin typeface="18 VAG Rounded Light   02390" charset="0"/>
              </a:rPr>
              <a:t>(2)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Programming Paradigms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Concurrency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Distributed Computing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Beauty and Joy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“CS Unplugged” activities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All lab work in pairs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Two 3-week projects in pairs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their own choice!! (data + prog)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One writeup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students’ own choice!!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90600"/>
            <a:ext cx="4572000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HowStuffWorks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3D Graphics + Video Games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Internet</a:t>
            </a:r>
            <a:endParaRPr lang="en-US" sz="1800" smtClean="0">
              <a:solidFill>
                <a:srgbClr val="FFFF2F"/>
              </a:solidFill>
              <a:latin typeface="18 VAG Rounded Light   02390" charset="0"/>
              <a:ea typeface="ＭＳ Ｐゴシック" pitchFamily="-1" charset="-128"/>
            </a:endParaRPr>
          </a:p>
          <a:p>
            <a:pPr lvl="1"/>
            <a:r>
              <a:rPr lang="en-US" sz="2000" smtClean="0">
                <a:latin typeface="18 VAG Rounded Light   02390" charset="0"/>
              </a:rPr>
              <a:t>Research Summaries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AI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HCI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The Power of Data (big, small, etc)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Apps that Changed the World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Social Implications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Saving the World with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Cloud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Limits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Future of Computing </a:t>
            </a:r>
          </a:p>
          <a:p>
            <a:pPr lvl="1"/>
            <a:endParaRPr lang="en-US" sz="2000" smtClean="0">
              <a:latin typeface="18 VAG Rounded Light   0239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BJC in one slide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400" dirty="0" smtClean="0"/>
              <a:t>Format (7 </a:t>
            </a:r>
            <a:r>
              <a:rPr lang="en-US" sz="2400" dirty="0" err="1" smtClean="0"/>
              <a:t>hrs</a:t>
            </a:r>
            <a:r>
              <a:rPr lang="en-US" sz="2400" dirty="0" smtClean="0"/>
              <a:t>/</a:t>
            </a:r>
            <a:r>
              <a:rPr lang="en-US" sz="2400" dirty="0" err="1" smtClean="0"/>
              <a:t>wk</a:t>
            </a:r>
            <a:r>
              <a:rPr lang="en-US" sz="2400" dirty="0" smtClean="0"/>
              <a:t> * 14 </a:t>
            </a:r>
            <a:r>
              <a:rPr lang="en-US" sz="2400" dirty="0" err="1" smtClean="0"/>
              <a:t>wks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Selected </a:t>
            </a:r>
            <a:r>
              <a:rPr lang="en-US" sz="2400" dirty="0"/>
              <a:t>Reading</a:t>
            </a:r>
          </a:p>
          <a:p>
            <a:pPr lvl="1"/>
            <a:r>
              <a:rPr lang="en-US" sz="2000" dirty="0"/>
              <a:t>Taken from </a:t>
            </a:r>
            <a:r>
              <a:rPr lang="en-US" sz="2000" dirty="0" smtClean="0"/>
              <a:t>great book (“Blown to Bits” by Abelson, </a:t>
            </a:r>
            <a:r>
              <a:rPr lang="en-US" sz="2000" dirty="0" err="1" smtClean="0"/>
              <a:t>Ledeen</a:t>
            </a:r>
            <a:r>
              <a:rPr lang="en-US" sz="2000" dirty="0" smtClean="0"/>
              <a:t> &amp; Lewis) + articles + videos</a:t>
            </a:r>
          </a:p>
          <a:p>
            <a:pPr lvl="1"/>
            <a:r>
              <a:rPr lang="en-US" sz="2000" dirty="0" smtClean="0"/>
              <a:t>Current events EVERY LECTURE</a:t>
            </a:r>
            <a:br>
              <a:rPr lang="en-US" sz="2000" dirty="0" smtClean="0"/>
            </a:br>
            <a:r>
              <a:rPr lang="en-US" sz="2000" dirty="0" smtClean="0"/>
              <a:t>(e.g., IBM’s Watson </a:t>
            </a:r>
            <a:r>
              <a:rPr lang="en-US" sz="2000" dirty="0" err="1" smtClean="0"/>
              <a:t>vs</a:t>
            </a:r>
            <a:r>
              <a:rPr lang="en-US" sz="2000" dirty="0" smtClean="0"/>
              <a:t> Jeopardy)</a:t>
            </a:r>
          </a:p>
          <a:p>
            <a:r>
              <a:rPr lang="en-US" sz="2400" dirty="0" smtClean="0"/>
              <a:t>All resources FREE</a:t>
            </a:r>
          </a:p>
          <a:p>
            <a:pPr lvl="1"/>
            <a:r>
              <a:rPr lang="en-US" sz="2000" dirty="0" smtClean="0"/>
              <a:t>Even clickers!</a:t>
            </a:r>
          </a:p>
          <a:p>
            <a:r>
              <a:rPr lang="en-US" sz="2400" dirty="0" smtClean="0"/>
              <a:t>Pair Programming!</a:t>
            </a:r>
            <a:endParaRPr lang="en-US" sz="24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357" r="-7357"/>
          <a:stretch>
            <a:fillRect/>
          </a:stretch>
        </p:blipFill>
        <p:spPr>
          <a:xfrm>
            <a:off x="4800600" y="1219200"/>
            <a:ext cx="1828800" cy="240265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&amp; Textbooks</a:t>
            </a:r>
          </a:p>
        </p:txBody>
      </p:sp>
      <p:pic>
        <p:nvPicPr>
          <p:cNvPr id="3" name="Picture 2" descr="Screen shot 2010-11-28 at 10.0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81800" y="1219200"/>
            <a:ext cx="1655362" cy="2209800"/>
          </a:xfrm>
          <a:prstGeom prst="rect">
            <a:avLst/>
          </a:prstGeom>
        </p:spPr>
      </p:pic>
      <p:pic>
        <p:nvPicPr>
          <p:cNvPr id="10" name="Picture 9" descr="Screen shot 2010-11-28 at 10.48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25962" y="3810000"/>
            <a:ext cx="1627238" cy="2204058"/>
          </a:xfrm>
          <a:prstGeom prst="rect">
            <a:avLst/>
          </a:prstGeom>
        </p:spPr>
      </p:pic>
      <p:pic>
        <p:nvPicPr>
          <p:cNvPr id="11" name="Picture 10" descr="Screen shot 2010-11-28 at 10.49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81799" y="3810000"/>
            <a:ext cx="1640609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72765" y="5410200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Vagrounded"/>
                <a:cs typeface="Vagrounded"/>
              </a:rPr>
              <a:t>…</a:t>
            </a:r>
            <a:endParaRPr lang="en-US" sz="60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2241002"/>
              </p:ext>
            </p:extLst>
          </p:nvPr>
        </p:nvGraphicFramePr>
        <p:xfrm>
          <a:off x="304800" y="1600200"/>
          <a:ext cx="4419601" cy="1097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8135"/>
                <a:gridCol w="710293"/>
                <a:gridCol w="947057"/>
                <a:gridCol w="631372"/>
                <a:gridCol w="1262744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Mon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Wed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Fri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Discussion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 at a glance</a:t>
            </a:r>
          </a:p>
        </p:txBody>
      </p:sp>
      <p:pic>
        <p:nvPicPr>
          <p:cNvPr id="8" name="Content Placeholder 7" descr="CS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94" y="1089966"/>
            <a:ext cx="7846212" cy="51670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check enrollments (in real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NEVER turned anyone away … if more students sign up, we’ll open up more sections!</a:t>
            </a:r>
          </a:p>
          <a:p>
            <a:r>
              <a:rPr lang="en-US"/>
              <a:t>We don’t intend to turn anyone away now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/>
              <a:t>Increase real-time learning in lecture, test understanding of concepts vs. details</a:t>
            </a:r>
          </a:p>
          <a:p>
            <a:r>
              <a:rPr lang="en-US" sz="3200"/>
              <a:t>As complete a “segment” ask multiple choice question</a:t>
            </a:r>
          </a:p>
          <a:p>
            <a:pPr lvl="1"/>
            <a:r>
              <a:rPr lang="en-US" sz="2800"/>
              <a:t>1-2 minutes to decide yourself</a:t>
            </a:r>
          </a:p>
          <a:p>
            <a:pPr lvl="1"/>
            <a:r>
              <a:rPr lang="en-US" sz="2800"/>
              <a:t>2 minutes in pairs/triples to reach consensus. Teach others!</a:t>
            </a:r>
          </a:p>
          <a:p>
            <a:pPr lvl="1"/>
            <a:r>
              <a:rPr lang="en-US" sz="280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814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Piazza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20483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18" b="1118"/>
          <a:stretch>
            <a:fillRect/>
          </a:stretch>
        </p:blipFill>
        <p:spPr>
          <a:xfrm>
            <a:off x="609600" y="1090613"/>
            <a:ext cx="7924800" cy="5165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EPA</a:t>
            </a:r>
          </a:p>
          <a:p>
            <a:pPr lvl="1"/>
            <a:r>
              <a:rPr lang="en-US"/>
              <a:t>Rewards good behavior</a:t>
            </a:r>
          </a:p>
          <a:p>
            <a:pPr lvl="1"/>
            <a:r>
              <a:rPr lang="en-US" u="sng"/>
              <a:t>E</a:t>
            </a:r>
            <a:r>
              <a:rPr lang="en-US"/>
              <a:t>ffort</a:t>
            </a:r>
          </a:p>
          <a:p>
            <a:pPr lvl="2"/>
            <a:r>
              <a:rPr lang="en-US"/>
              <a:t>E.g., Office hours, doing every single lab, hw, reading Piazza pages</a:t>
            </a:r>
          </a:p>
          <a:p>
            <a:pPr lvl="1"/>
            <a:r>
              <a:rPr lang="en-US" u="sng"/>
              <a:t>P</a:t>
            </a:r>
            <a:r>
              <a:rPr lang="en-US"/>
              <a:t>articipation</a:t>
            </a:r>
          </a:p>
          <a:p>
            <a:pPr lvl="2"/>
            <a:r>
              <a:rPr lang="en-US"/>
              <a:t>E.g., Raising hand in lec or discussion, asking questions on Piazza</a:t>
            </a:r>
          </a:p>
          <a:p>
            <a:pPr lvl="1"/>
            <a:r>
              <a:rPr lang="en-US" u="sng"/>
              <a:t>A</a:t>
            </a:r>
            <a:r>
              <a:rPr lang="en-US"/>
              <a:t>ltruism</a:t>
            </a:r>
          </a:p>
          <a:p>
            <a:pPr lvl="2"/>
            <a:r>
              <a:rPr lang="en-US"/>
              <a:t>E.g., helping other students in lab, answering questions on Piazza</a:t>
            </a:r>
          </a:p>
          <a:p>
            <a:pPr lvl="1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83856" cy="5305864"/>
          </a:xfrm>
        </p:spPr>
        <p:txBody>
          <a:bodyPr/>
          <a:lstStyle/>
          <a:p>
            <a:r>
              <a:rPr lang="en-US"/>
              <a:t>You have 3 “Slip Days”</a:t>
            </a:r>
          </a:p>
          <a:p>
            <a:pPr lvl="1"/>
            <a:r>
              <a:rPr lang="en-US"/>
              <a:t>You use them to extend due date, 1 slip day for 1 day extension</a:t>
            </a:r>
          </a:p>
          <a:p>
            <a:pPr lvl="1"/>
            <a:r>
              <a:rPr lang="en-US"/>
              <a:t>You can use them one at a time or all at once or in any combination</a:t>
            </a:r>
          </a:p>
          <a:p>
            <a:pPr lvl="1"/>
            <a:r>
              <a:rPr lang="en-US"/>
              <a:t>They follow you around when you pair up (you are counted individually)</a:t>
            </a:r>
          </a:p>
          <a:p>
            <a:pPr lvl="2"/>
            <a:r>
              <a:rPr lang="en-US"/>
              <a:t>E.g., A has 2, B has 0.</a:t>
            </a:r>
            <a:br>
              <a:rPr lang="en-US"/>
            </a:br>
            <a:r>
              <a:rPr lang="en-US"/>
              <a:t>Project is late by 1 day.</a:t>
            </a:r>
            <a:br>
              <a:rPr lang="en-US"/>
            </a:br>
            <a:r>
              <a:rPr lang="en-US"/>
              <a:t>A uses 1, B is 1 day late</a:t>
            </a:r>
          </a:p>
          <a:p>
            <a:pPr lvl="1"/>
            <a:r>
              <a:rPr lang="en-US"/>
              <a:t>Late is 1/3 off/day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Pro-student Grading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Detail removal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act or process of leaving out of consideration one or more properties of a complex object so as to attend to others.”</a:t>
            </a: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Generalization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process of formulating general concepts by abstracting common properties of instances”</a:t>
            </a:r>
          </a:p>
        </p:txBody>
      </p:sp>
      <p:pic>
        <p:nvPicPr>
          <p:cNvPr id="21507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560" r="-3560"/>
          <a:stretch>
            <a:fillRect/>
          </a:stretch>
        </p:blipFill>
        <p:spPr>
          <a:xfrm>
            <a:off x="4800600" y="1181100"/>
            <a:ext cx="3748088" cy="4924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926013" y="6019800"/>
            <a:ext cx="349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Henri Matisse </a:t>
            </a:r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“Naked Blue IV”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55361</TotalTime>
  <Pages>47</Pages>
  <Words>972</Words>
  <Application>Microsoft Macintosh PowerPoint</Application>
  <PresentationFormat>Letter Paper (8.5x11 in)</PresentationFormat>
  <Paragraphs>137</Paragraphs>
  <Slides>15</Slides>
  <Notes>1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BJC: you’ll love it!</vt:lpstr>
      <vt:lpstr>BJC in one slide</vt:lpstr>
      <vt:lpstr>Format &amp; Textbooks</vt:lpstr>
      <vt:lpstr>Week at a glance</vt:lpstr>
      <vt:lpstr>Let’s check enrollments (in real time)</vt:lpstr>
      <vt:lpstr>Peer Instruction</vt:lpstr>
      <vt:lpstr>Piazza for {ask,answer}ing questions</vt:lpstr>
      <vt:lpstr>Pro-student Grading Policies</vt:lpstr>
      <vt:lpstr>Abstraction</vt:lpstr>
      <vt:lpstr>Detail Removal</vt:lpstr>
      <vt:lpstr>Detail Removal (in BJC)</vt:lpstr>
      <vt:lpstr>Generalization Example</vt:lpstr>
      <vt:lpstr>Generalization (in BJC)</vt:lpstr>
      <vt:lpstr>The Power of Abstraction, everywhere!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3209</cp:revision>
  <cp:lastPrinted>2013-09-04T00:23:27Z</cp:lastPrinted>
  <dcterms:created xsi:type="dcterms:W3CDTF">2013-09-03T23:47:38Z</dcterms:created>
  <dcterms:modified xsi:type="dcterms:W3CDTF">2013-09-04T00:23:29Z</dcterms:modified>
</cp:coreProperties>
</file>