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47" r:id="rId2"/>
    <p:sldId id="1078" r:id="rId3"/>
    <p:sldId id="1079" r:id="rId4"/>
    <p:sldId id="1080" r:id="rId5"/>
    <p:sldId id="1081" r:id="rId6"/>
    <p:sldId id="1082" r:id="rId7"/>
    <p:sldId id="1074" r:id="rId8"/>
    <p:sldId id="1075" r:id="rId9"/>
    <p:sldId id="1076" r:id="rId10"/>
    <p:sldId id="1083" r:id="rId11"/>
    <p:sldId id="1084" r:id="rId12"/>
    <p:sldId id="1077" r:id="rId13"/>
    <p:sldId id="1087" r:id="rId14"/>
    <p:sldId id="1088" r:id="rId15"/>
    <p:sldId id="1085" r:id="rId16"/>
    <p:sldId id="1086" r:id="rId17"/>
    <p:sldId id="1073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5586" autoAdjust="0"/>
    <p:restoredTop sz="81191" autoAdjust="0"/>
  </p:normalViewPr>
  <p:slideViewPr>
    <p:cSldViewPr>
      <p:cViewPr varScale="1">
        <p:scale>
          <a:sx n="165" d="100"/>
          <a:sy n="165" d="100"/>
        </p:scale>
        <p:origin x="-824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553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9246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596900"/>
            <a:ext cx="4637088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2775"/>
            <a:ext cx="6051550" cy="4189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brief description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7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5944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</a:t>
            </a:r>
            <a:r>
              <a:rPr lang="en-US" sz="2800" b="1" smtClean="0">
                <a:solidFill>
                  <a:schemeClr val="tx1"/>
                </a:solidFill>
                <a:latin typeface="18 VAG Rounded Bold   07390"/>
                <a:cs typeface=""/>
              </a:rPr>
              <a:t>#18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Distributed Computing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4876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Faster than 50M laptops!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46481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By the end of the decade, we’re going to see computers that can compute one exaFLOP (recall kilo, mega, giga, tera, peta, exa), and we’ve just hit 10 petaFLOPs!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43486"/>
            <a:ext cx="9144000" cy="5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err="1" smtClean="0">
                <a:latin typeface="Courier New" pitchFamily="1" charset="0"/>
              </a:rPr>
              <a:t>www.cnn.com/2012/03/29/tech/super-computer-exa-flop/</a:t>
            </a:r>
            <a:endParaRPr lang="en-US" sz="20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81896" y="6005052"/>
            <a:ext cx="3531251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886200"/>
            <a:ext cx="3556000" cy="2000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7" name="Rectangle 5"/>
          <p:cNvSpPr>
            <a:spLocks noChangeArrowheads="1"/>
          </p:cNvSpPr>
          <p:nvPr/>
        </p:nvSpPr>
        <p:spPr bwMode="auto">
          <a:xfrm>
            <a:off x="304800" y="1066800"/>
            <a:ext cx="8610600" cy="155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The heterogeneity of the machines, handling machines that fail, falsify data.  FALSE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Have you considered how many PCs + game devices exist? Not even close. FALSE</a:t>
            </a:r>
          </a:p>
        </p:txBody>
      </p:sp>
      <p:sp>
        <p:nvSpPr>
          <p:cNvPr id="3592198" name="AutoShape 6"/>
          <p:cNvSpPr>
            <a:spLocks noChangeArrowheads="1"/>
          </p:cNvSpPr>
          <p:nvPr/>
        </p:nvSpPr>
        <p:spPr bwMode="auto">
          <a:xfrm>
            <a:off x="7554538" y="5041514"/>
            <a:ext cx="1447800" cy="3810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 Answer</a:t>
            </a:r>
            <a:endParaRPr lang="en-US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197" grpId="0" build="allAtOnce"/>
      <p:bldP spid="3592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 Challenges</a:t>
            </a:r>
            <a:endParaRPr lang="en-US" dirty="0"/>
          </a:p>
        </p:txBody>
      </p:sp>
      <p:sp>
        <p:nvSpPr>
          <p:cNvPr id="3628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Communication is fundamental difficulty</a:t>
            </a:r>
          </a:p>
          <a:p>
            <a:pPr lvl="1"/>
            <a:r>
              <a:rPr lang="en-US" sz="2400" dirty="0" smtClean="0"/>
              <a:t>Distributing data, updating shared resource, communicating results, handling failures</a:t>
            </a:r>
          </a:p>
          <a:p>
            <a:pPr lvl="1"/>
            <a:r>
              <a:rPr lang="en-US" sz="2400" dirty="0" smtClean="0"/>
              <a:t>Machines have separate memories, so need network</a:t>
            </a:r>
          </a:p>
          <a:p>
            <a:pPr lvl="1"/>
            <a:r>
              <a:rPr lang="en-US" sz="2400" dirty="0" smtClean="0"/>
              <a:t>Introduces inefficiencies: overhead, waiting, etc.</a:t>
            </a:r>
          </a:p>
          <a:p>
            <a:r>
              <a:rPr lang="en-US" sz="2800" dirty="0" smtClean="0"/>
              <a:t>Need to parallelize algorithms, data structures</a:t>
            </a:r>
          </a:p>
          <a:p>
            <a:pPr lvl="1"/>
            <a:r>
              <a:rPr lang="en-US" sz="2400" dirty="0" smtClean="0"/>
              <a:t>Must look at problems from parallel standpoint</a:t>
            </a:r>
          </a:p>
          <a:p>
            <a:pPr lvl="1"/>
            <a:r>
              <a:rPr lang="en-US" sz="2400" dirty="0" smtClean="0"/>
              <a:t>Best for problems whose compute times &gt;&gt; overhead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6654" y="0"/>
            <a:ext cx="46473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en.wikipedia.org/wiki/Embarrassingly_parallel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636" y="4699000"/>
            <a:ext cx="4163164" cy="185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Review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1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1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12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3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14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1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70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We told you “the beauty of pure functional programming is that it’s easily parallelizable”</a:t>
            </a:r>
          </a:p>
          <a:p>
            <a:pPr lvl="1"/>
            <a:r>
              <a:rPr lang="en-US" sz="1800" dirty="0" smtClean="0"/>
              <a:t>Do you see how you could parallelize this?</a:t>
            </a:r>
          </a:p>
          <a:p>
            <a:pPr lvl="1"/>
            <a:r>
              <a:rPr lang="en-US" sz="1800" dirty="0" smtClean="0"/>
              <a:t>Reducer should be associative and commutative</a:t>
            </a:r>
          </a:p>
          <a:p>
            <a:r>
              <a:rPr lang="en-US" sz="2000" dirty="0" smtClean="0"/>
              <a:t>Imagine 10,000 machines ready to help you compute anything you could cast as a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 problem!</a:t>
            </a:r>
          </a:p>
          <a:p>
            <a:pPr lvl="1"/>
            <a:r>
              <a:rPr lang="en-US" sz="1800" dirty="0" smtClean="0"/>
              <a:t>This is the abstraction Google is famous for authoring</a:t>
            </a:r>
          </a:p>
          <a:p>
            <a:pPr lvl="1"/>
            <a:r>
              <a:rPr lang="en-US" sz="1800" dirty="0" smtClean="0"/>
              <a:t>It hides LOTS of difficulty of writing parallel code!</a:t>
            </a:r>
          </a:p>
          <a:p>
            <a:pPr lvl="1"/>
            <a:r>
              <a:rPr lang="en-US" sz="1800" dirty="0" smtClean="0"/>
              <a:t>The system takes care of load balancing, dead machines, etc.</a:t>
            </a:r>
            <a:endParaRPr lang="en-US" sz="1800" dirty="0"/>
          </a:p>
        </p:txBody>
      </p:sp>
      <p:sp>
        <p:nvSpPr>
          <p:cNvPr id="36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</a:t>
            </a:r>
            <a:r>
              <a:rPr lang="en-US" dirty="0" err="1" smtClean="0"/>
              <a:t>MapReduce Simplified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642274" y="0"/>
            <a:ext cx="35017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en.wikipedia.org/wiki/MapReduce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092200"/>
            <a:ext cx="23876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4089400" cy="1308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08" t="11569" r="1836" b="9199"/>
          <a:stretch>
            <a:fillRect/>
          </a:stretch>
        </p:blipFill>
        <p:spPr>
          <a:xfrm>
            <a:off x="4631190" y="2895600"/>
            <a:ext cx="4067345" cy="1056551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753881" y="39624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324600" y="3962400"/>
            <a:ext cx="4321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20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083008" y="39624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3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696200" y="3962400"/>
            <a:ext cx="3896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10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55626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2484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69342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76200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731985" y="48006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279159" y="4800600"/>
            <a:ext cx="5558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400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083008" y="48006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9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7678129" y="48006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100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7074887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715000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013666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401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7364030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109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5867400" y="5867400"/>
            <a:ext cx="21336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6699466" y="61722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510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679516" y="6172200"/>
            <a:ext cx="9412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18 VAG Rounded Thin   55390"/>
              </a:rPr>
              <a:t>Output: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4685928" y="3962400"/>
            <a:ext cx="76174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18 VAG Rounded Thin   55390"/>
              </a:rPr>
              <a:t>Input: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4648200" y="4572000"/>
            <a:ext cx="753206" cy="147732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Note: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only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two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data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types!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MapReduce</a:t>
            </a:r>
            <a:r>
              <a:rPr lang="en-US" sz="3600" dirty="0" smtClean="0"/>
              <a:t> Advantages/Disadvantages</a:t>
            </a:r>
            <a:endParaRPr lang="en-US" sz="3600" dirty="0"/>
          </a:p>
        </p:txBody>
      </p:sp>
      <p:sp>
        <p:nvSpPr>
          <p:cNvPr id="36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Now it’s easy to program for many CPUs</a:t>
            </a:r>
          </a:p>
          <a:p>
            <a:pPr lvl="1"/>
            <a:r>
              <a:rPr lang="en-US" sz="2400" dirty="0" smtClean="0"/>
              <a:t>Communication management effectively gone</a:t>
            </a:r>
          </a:p>
          <a:p>
            <a:pPr lvl="1"/>
            <a:r>
              <a:rPr lang="en-US" sz="2400" dirty="0" smtClean="0"/>
              <a:t>Fault tolerance, monitoring</a:t>
            </a:r>
          </a:p>
          <a:p>
            <a:pPr lvl="2"/>
            <a:r>
              <a:rPr lang="en-US" sz="2000" dirty="0" smtClean="0"/>
              <a:t>machine failures, suddenly-slow machines, etc are handled</a:t>
            </a:r>
          </a:p>
          <a:p>
            <a:pPr lvl="1"/>
            <a:r>
              <a:rPr lang="en-US" sz="2400" dirty="0" smtClean="0"/>
              <a:t>Can be much easier to design and program!</a:t>
            </a:r>
          </a:p>
          <a:p>
            <a:pPr lvl="1"/>
            <a:r>
              <a:rPr lang="en-US" sz="2400" dirty="0" smtClean="0"/>
              <a:t>Can cascade several (many?)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tasks</a:t>
            </a:r>
          </a:p>
          <a:p>
            <a:r>
              <a:rPr lang="en-US" sz="2800" dirty="0" smtClean="0"/>
              <a:t>But … it might restrict solvable problems</a:t>
            </a:r>
          </a:p>
          <a:p>
            <a:pPr lvl="1"/>
            <a:r>
              <a:rPr lang="en-US" sz="2400" dirty="0" smtClean="0"/>
              <a:t>Might be hard to express problem in </a:t>
            </a:r>
            <a:r>
              <a:rPr lang="en-US" sz="2400" dirty="0" err="1" smtClean="0"/>
              <a:t>MapReduce</a:t>
            </a:r>
            <a:endParaRPr lang="en-US" sz="2400" dirty="0" smtClean="0"/>
          </a:p>
          <a:p>
            <a:pPr lvl="1"/>
            <a:r>
              <a:rPr lang="en-US" sz="2400" dirty="0" smtClean="0"/>
              <a:t>Data parallelism is key</a:t>
            </a:r>
          </a:p>
          <a:p>
            <a:pPr lvl="2"/>
            <a:r>
              <a:rPr lang="en-US" sz="2000" dirty="0" smtClean="0"/>
              <a:t>Need to be able to break up a problem by data chunks</a:t>
            </a:r>
          </a:p>
          <a:p>
            <a:pPr lvl="1"/>
            <a:r>
              <a:rPr lang="en-US" sz="2400" dirty="0" err="1" smtClean="0"/>
              <a:t>Full MapReduce</a:t>
            </a:r>
            <a:r>
              <a:rPr lang="en-US" sz="2400" dirty="0" smtClean="0"/>
              <a:t> is closed-source (to Google) </a:t>
            </a:r>
            <a:r>
              <a:rPr lang="en-US" sz="2200" dirty="0" smtClean="0"/>
              <a:t>C++</a:t>
            </a:r>
          </a:p>
          <a:p>
            <a:pPr lvl="2"/>
            <a:r>
              <a:rPr lang="en-US" sz="2000" dirty="0" err="1" smtClean="0"/>
              <a:t>Hadoop</a:t>
            </a:r>
            <a:r>
              <a:rPr lang="en-US" sz="2000" dirty="0" smtClean="0"/>
              <a:t> is open-source Java-based rewrite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809234"/>
            <a:ext cx="1828800" cy="432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343400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Dividing problem up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Shipping it out /</a:t>
            </a:r>
            <a:br>
              <a:rPr lang="en-US"/>
            </a:br>
            <a:r>
              <a:rPr lang="en-US"/>
              <a:t>Getting it back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Verifying the result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Putting results together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Depends on problem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contributes to overhead the most?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295400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Systems and networks enable and foster computational problem solving</a:t>
            </a:r>
          </a:p>
          <a:p>
            <a:r>
              <a:rPr lang="en-US" sz="2400">
                <a:solidFill>
                  <a:srgbClr val="FFFF00"/>
                </a:solidFill>
              </a:rPr>
              <a:t>MapReduce </a:t>
            </a:r>
            <a:r>
              <a:rPr lang="en-US" sz="2400"/>
              <a:t>is a great distributed computing abstraction</a:t>
            </a:r>
          </a:p>
          <a:p>
            <a:pPr lvl="1"/>
            <a:r>
              <a:rPr lang="en-US" sz="2000"/>
              <a:t>It removes the onus of worrying about load balancing, failed machines, data distribution from the programmer of the problem</a:t>
            </a:r>
          </a:p>
          <a:p>
            <a:pPr lvl="1"/>
            <a:r>
              <a:rPr lang="en-US" sz="2000"/>
              <a:t>(and puts it on the authors of the MapReduce framework)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5361370" y="5867400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1407" r="-21407"/>
          <a:stretch>
            <a:fillRect/>
          </a:stretch>
        </p:blipFill>
        <p:spPr>
          <a:xfrm>
            <a:off x="4945344" y="1371600"/>
            <a:ext cx="3458600" cy="45438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Basics</a:t>
            </a:r>
          </a:p>
          <a:p>
            <a:pPr lvl="1"/>
            <a:r>
              <a:rPr lang="en-US"/>
              <a:t>Memory</a:t>
            </a:r>
          </a:p>
          <a:p>
            <a:pPr lvl="1"/>
            <a:r>
              <a:rPr lang="en-US"/>
              <a:t>Network</a:t>
            </a:r>
          </a:p>
          <a:p>
            <a:r>
              <a:rPr lang="en-US"/>
              <a:t>Distributed Computing</a:t>
            </a:r>
          </a:p>
          <a:p>
            <a:pPr lvl="1"/>
            <a:r>
              <a:rPr lang="en-US"/>
              <a:t>Themes</a:t>
            </a:r>
          </a:p>
          <a:p>
            <a:pPr lvl="1"/>
            <a:r>
              <a:rPr lang="en-US"/>
              <a:t>Challenges</a:t>
            </a:r>
          </a:p>
          <a:p>
            <a:r>
              <a:rPr lang="en-US"/>
              <a:t>Solution! MapReduce</a:t>
            </a:r>
          </a:p>
          <a:p>
            <a:pPr lvl="1"/>
            <a:r>
              <a:rPr lang="en-US"/>
              <a:t>How it works</a:t>
            </a:r>
          </a:p>
          <a:p>
            <a:pPr lvl="1"/>
            <a:r>
              <a:rPr lang="en-US"/>
              <a:t>Our implementation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370" b="-1537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8650" y="1144588"/>
            <a:ext cx="7924800" cy="954088"/>
            <a:chOff x="396" y="407"/>
            <a:chExt cx="4992" cy="601"/>
          </a:xfrm>
        </p:grpSpPr>
        <p:sp>
          <p:nvSpPr>
            <p:cNvPr id="2842628" name="Rectangle 4"/>
            <p:cNvSpPr>
              <a:spLocks noChangeArrowheads="1"/>
            </p:cNvSpPr>
            <p:nvPr/>
          </p:nvSpPr>
          <p:spPr bwMode="auto">
            <a:xfrm>
              <a:off x="396" y="407"/>
              <a:ext cx="499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Processor</a:t>
              </a:r>
            </a:p>
          </p:txBody>
        </p:sp>
        <p:sp>
          <p:nvSpPr>
            <p:cNvPr id="2842629" name="Line 5"/>
            <p:cNvSpPr>
              <a:spLocks noChangeShapeType="1"/>
            </p:cNvSpPr>
            <p:nvPr/>
          </p:nvSpPr>
          <p:spPr bwMode="auto">
            <a:xfrm flipV="1">
              <a:off x="2844" y="720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4850" y="5680075"/>
            <a:ext cx="7620000" cy="492125"/>
            <a:chOff x="444" y="3216"/>
            <a:chExt cx="4800" cy="310"/>
          </a:xfrm>
        </p:grpSpPr>
        <p:sp>
          <p:nvSpPr>
            <p:cNvPr id="2842631" name="Rectangle 7"/>
            <p:cNvSpPr>
              <a:spLocks noChangeArrowheads="1"/>
            </p:cNvSpPr>
            <p:nvPr/>
          </p:nvSpPr>
          <p:spPr bwMode="auto">
            <a:xfrm>
              <a:off x="828" y="3248"/>
              <a:ext cx="403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Size of memory at each level</a:t>
              </a:r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 flipV="1">
              <a:off x="444" y="3216"/>
              <a:ext cx="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248400" y="1641475"/>
            <a:ext cx="2457450" cy="3657600"/>
            <a:chOff x="3936" y="720"/>
            <a:chExt cx="1548" cy="2304"/>
          </a:xfrm>
        </p:grpSpPr>
        <p:sp>
          <p:nvSpPr>
            <p:cNvPr id="2842634" name="Rectangle 10"/>
            <p:cNvSpPr>
              <a:spLocks noChangeArrowheads="1"/>
            </p:cNvSpPr>
            <p:nvPr/>
          </p:nvSpPr>
          <p:spPr bwMode="auto">
            <a:xfrm>
              <a:off x="3936" y="1222"/>
              <a:ext cx="1536" cy="6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Increasing Distance from Processor</a:t>
              </a:r>
            </a:p>
          </p:txBody>
        </p:sp>
        <p:sp>
          <p:nvSpPr>
            <p:cNvPr id="2842635" name="Line 11"/>
            <p:cNvSpPr>
              <a:spLocks noChangeShapeType="1"/>
            </p:cNvSpPr>
            <p:nvPr/>
          </p:nvSpPr>
          <p:spPr bwMode="auto">
            <a:xfrm>
              <a:off x="5484" y="720"/>
              <a:ext cx="0" cy="2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81050" y="2098675"/>
            <a:ext cx="7467600" cy="3276600"/>
            <a:chOff x="492" y="1008"/>
            <a:chExt cx="4704" cy="2064"/>
          </a:xfrm>
        </p:grpSpPr>
        <p:sp>
          <p:nvSpPr>
            <p:cNvPr id="2842637" name="AutoShape 13"/>
            <p:cNvSpPr>
              <a:spLocks noChangeArrowheads="1"/>
            </p:cNvSpPr>
            <p:nvPr/>
          </p:nvSpPr>
          <p:spPr bwMode="auto">
            <a:xfrm>
              <a:off x="492" y="1008"/>
              <a:ext cx="4704" cy="20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20" y="1318"/>
              <a:ext cx="1296" cy="266"/>
              <a:chOff x="2220" y="1318"/>
              <a:chExt cx="1296" cy="266"/>
            </a:xfrm>
          </p:grpSpPr>
          <p:sp>
            <p:nvSpPr>
              <p:cNvPr id="2842639" name="Rectangle 15"/>
              <p:cNvSpPr>
                <a:spLocks noChangeArrowheads="1"/>
              </p:cNvSpPr>
              <p:nvPr/>
            </p:nvSpPr>
            <p:spPr bwMode="auto">
              <a:xfrm>
                <a:off x="2364" y="1318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 dirty="0">
                    <a:solidFill>
                      <a:schemeClr val="tx1"/>
                    </a:solidFill>
                    <a:latin typeface="18 VAG Rounded Bold   07390"/>
                  </a:rPr>
                  <a:t>Level 1</a:t>
                </a:r>
                <a:endParaRPr lang="en-US" sz="3200" b="1" dirty="0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0" name="Line 16"/>
              <p:cNvSpPr>
                <a:spLocks noChangeShapeType="1"/>
              </p:cNvSpPr>
              <p:nvPr/>
            </p:nvSpPr>
            <p:spPr bwMode="auto">
              <a:xfrm>
                <a:off x="2220" y="1584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788" y="1680"/>
              <a:ext cx="2160" cy="288"/>
              <a:chOff x="1788" y="1680"/>
              <a:chExt cx="2160" cy="288"/>
            </a:xfrm>
          </p:grpSpPr>
          <p:sp>
            <p:nvSpPr>
              <p:cNvPr id="2842642" name="Rectangle 18"/>
              <p:cNvSpPr>
                <a:spLocks noChangeArrowheads="1"/>
              </p:cNvSpPr>
              <p:nvPr/>
            </p:nvSpPr>
            <p:spPr bwMode="auto">
              <a:xfrm>
                <a:off x="2364" y="168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2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3" name="Line 19"/>
              <p:cNvSpPr>
                <a:spLocks noChangeShapeType="1"/>
              </p:cNvSpPr>
              <p:nvPr/>
            </p:nvSpPr>
            <p:spPr bwMode="auto">
              <a:xfrm>
                <a:off x="1788" y="1968"/>
                <a:ext cx="21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sp>
          <p:nvSpPr>
            <p:cNvPr id="2842644" name="Rectangle 20"/>
            <p:cNvSpPr>
              <a:spLocks noChangeArrowheads="1"/>
            </p:cNvSpPr>
            <p:nvPr/>
          </p:nvSpPr>
          <p:spPr bwMode="auto">
            <a:xfrm>
              <a:off x="2364" y="2799"/>
              <a:ext cx="960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b="1">
                  <a:solidFill>
                    <a:schemeClr val="tx1"/>
                  </a:solidFill>
                  <a:latin typeface="18 VAG Rounded Bold   07390"/>
                </a:rPr>
                <a:t>Level n</a:t>
              </a:r>
              <a:endParaRPr lang="en-US" sz="3200" b="1">
                <a:solidFill>
                  <a:schemeClr val="tx1"/>
                </a:solidFill>
                <a:latin typeface="18 VAG Rounded Bold   07390"/>
              </a:endParaRP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308" y="2064"/>
              <a:ext cx="3024" cy="288"/>
              <a:chOff x="1308" y="2064"/>
              <a:chExt cx="3024" cy="288"/>
            </a:xfrm>
          </p:grpSpPr>
          <p:sp>
            <p:nvSpPr>
              <p:cNvPr id="2842646" name="Rectangle 22"/>
              <p:cNvSpPr>
                <a:spLocks noChangeArrowheads="1"/>
              </p:cNvSpPr>
              <p:nvPr/>
            </p:nvSpPr>
            <p:spPr bwMode="auto">
              <a:xfrm>
                <a:off x="2364" y="2064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3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7" name="Line 23"/>
              <p:cNvSpPr>
                <a:spLocks noChangeShapeType="1"/>
              </p:cNvSpPr>
              <p:nvPr/>
            </p:nvSpPr>
            <p:spPr bwMode="auto">
              <a:xfrm>
                <a:off x="1308" y="2352"/>
                <a:ext cx="30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72" y="2400"/>
              <a:ext cx="3792" cy="288"/>
              <a:chOff x="972" y="2400"/>
              <a:chExt cx="3792" cy="288"/>
            </a:xfrm>
          </p:grpSpPr>
          <p:sp>
            <p:nvSpPr>
              <p:cNvPr id="2842649" name="Line 25"/>
              <p:cNvSpPr>
                <a:spLocks noChangeShapeType="1"/>
              </p:cNvSpPr>
              <p:nvPr/>
            </p:nvSpPr>
            <p:spPr bwMode="auto">
              <a:xfrm>
                <a:off x="972" y="2688"/>
                <a:ext cx="37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  <p:sp>
            <p:nvSpPr>
              <p:cNvPr id="2842650" name="Rectangle 26"/>
              <p:cNvSpPr>
                <a:spLocks noChangeArrowheads="1"/>
              </p:cNvSpPr>
              <p:nvPr/>
            </p:nvSpPr>
            <p:spPr bwMode="auto">
              <a:xfrm>
                <a:off x="2364" y="240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. . .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</p:grpSp>
      </p:grpSp>
      <p:sp>
        <p:nvSpPr>
          <p:cNvPr id="2842651" name="Text Box 27"/>
          <p:cNvSpPr txBox="1">
            <a:spLocks noChangeArrowheads="1"/>
          </p:cNvSpPr>
          <p:nvPr/>
        </p:nvSpPr>
        <p:spPr bwMode="auto">
          <a:xfrm>
            <a:off x="381000" y="1870075"/>
            <a:ext cx="1471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18 VAG Rounded Bold   07390"/>
              </a:rPr>
              <a:t>Higher</a:t>
            </a:r>
            <a:endParaRPr lang="en-US" sz="3200" b="1">
              <a:solidFill>
                <a:schemeClr val="tx1"/>
              </a:solidFill>
              <a:latin typeface="18 VAG Rounded Bold   07390"/>
            </a:endParaRPr>
          </a:p>
        </p:txBody>
      </p:sp>
      <p:sp>
        <p:nvSpPr>
          <p:cNvPr id="2842652" name="Text Box 28"/>
          <p:cNvSpPr txBox="1">
            <a:spLocks noChangeArrowheads="1"/>
          </p:cNvSpPr>
          <p:nvPr/>
        </p:nvSpPr>
        <p:spPr bwMode="auto">
          <a:xfrm>
            <a:off x="376044" y="4038600"/>
            <a:ext cx="130035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18 VAG Rounded Bold   07390"/>
              </a:rPr>
              <a:t>Lower</a:t>
            </a:r>
            <a:endParaRPr lang="en-US" sz="2000" dirty="0">
              <a:latin typeface="18 VAG Rounded Bold   07390"/>
            </a:endParaRP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28600" y="1804988"/>
            <a:ext cx="2135188" cy="3625850"/>
            <a:chOff x="144" y="823"/>
            <a:chExt cx="1345" cy="2284"/>
          </a:xfrm>
        </p:grpSpPr>
        <p:sp>
          <p:nvSpPr>
            <p:cNvPr id="2842654" name="Text Box 30"/>
            <p:cNvSpPr txBox="1">
              <a:spLocks noChangeArrowheads="1"/>
            </p:cNvSpPr>
            <p:nvPr/>
          </p:nvSpPr>
          <p:spPr bwMode="auto">
            <a:xfrm>
              <a:off x="144" y="1310"/>
              <a:ext cx="1345" cy="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solidFill>
                    <a:srgbClr val="FFE39D"/>
                  </a:solidFill>
                  <a:latin typeface="18 VAG Rounded Thin   55390"/>
                </a:rPr>
                <a:t>Levels in memory hierarchy</a:t>
              </a:r>
            </a:p>
          </p:txBody>
        </p:sp>
        <p:sp>
          <p:nvSpPr>
            <p:cNvPr id="2842655" name="Line 31"/>
            <p:cNvSpPr>
              <a:spLocks noChangeShapeType="1"/>
            </p:cNvSpPr>
            <p:nvPr/>
          </p:nvSpPr>
          <p:spPr bwMode="auto">
            <a:xfrm>
              <a:off x="155" y="823"/>
              <a:ext cx="0" cy="2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2651" grpId="0" autoUpdateAnimBg="0"/>
      <p:bldP spid="284265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 Details</a:t>
            </a:r>
            <a:endParaRPr lang="en-US"/>
          </a:p>
        </p:txBody>
      </p:sp>
      <p:sp>
        <p:nvSpPr>
          <p:cNvPr id="284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level closer to Processor, it is:</a:t>
            </a:r>
          </a:p>
          <a:p>
            <a:pPr lvl="1"/>
            <a:r>
              <a:rPr lang="en-US" dirty="0" smtClean="0"/>
              <a:t>Smaller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subset of lower levels</a:t>
            </a:r>
          </a:p>
          <a:p>
            <a:pPr lvl="2"/>
            <a:r>
              <a:rPr lang="en-US" dirty="0" smtClean="0"/>
              <a:t>…contains most recently used data</a:t>
            </a:r>
          </a:p>
          <a:p>
            <a:r>
              <a:rPr lang="en-US" dirty="0" smtClean="0"/>
              <a:t>Lowest Level (usually disk) contains all available data (does it go beyond the disk?)</a:t>
            </a:r>
          </a:p>
          <a:p>
            <a:r>
              <a:rPr lang="en-US" dirty="0" smtClean="0"/>
              <a:t>Memory Hierarchy </a:t>
            </a:r>
            <a:r>
              <a:rPr lang="en-US" dirty="0" smtClean="0">
                <a:solidFill>
                  <a:srgbClr val="FFFF00"/>
                </a:solidFill>
              </a:rPr>
              <a:t>Abstraction </a:t>
            </a:r>
            <a:r>
              <a:rPr lang="en-US" dirty="0" smtClean="0"/>
              <a:t>presents the processor with the illusion of a very large &amp; fast memory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Basics</a:t>
            </a:r>
          </a:p>
        </p:txBody>
      </p:sp>
      <p:sp>
        <p:nvSpPr>
          <p:cNvPr id="284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990600"/>
            <a:ext cx="8229600" cy="5365750"/>
          </a:xfrm>
        </p:spPr>
        <p:txBody>
          <a:bodyPr/>
          <a:lstStyle/>
          <a:p>
            <a:r>
              <a:rPr lang="en-US"/>
              <a:t>source </a:t>
            </a:r>
            <a:r>
              <a:rPr lang="en-US">
                <a:solidFill>
                  <a:srgbClr val="FFFF00"/>
                </a:solidFill>
              </a:rPr>
              <a:t>encodes </a:t>
            </a:r>
            <a:r>
              <a:rPr lang="en-US"/>
              <a:t>and destination </a:t>
            </a:r>
            <a:r>
              <a:rPr lang="en-US">
                <a:solidFill>
                  <a:srgbClr val="FFFF00"/>
                </a:solidFill>
              </a:rPr>
              <a:t>decodes </a:t>
            </a:r>
            <a:r>
              <a:rPr lang="en-US"/>
              <a:t>content of the message</a:t>
            </a:r>
          </a:p>
          <a:p>
            <a:r>
              <a:rPr lang="en-US">
                <a:solidFill>
                  <a:srgbClr val="FFFF00"/>
                </a:solidFill>
              </a:rPr>
              <a:t>switches </a:t>
            </a:r>
            <a:r>
              <a:rPr lang="en-US"/>
              <a:t>and </a:t>
            </a:r>
            <a:r>
              <a:rPr lang="en-US">
                <a:solidFill>
                  <a:srgbClr val="FFFF00"/>
                </a:solidFill>
              </a:rPr>
              <a:t>routers </a:t>
            </a:r>
            <a:r>
              <a:rPr lang="en-US"/>
              <a:t>use the destination in order to deliver the message, dynamically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3687762"/>
            <a:ext cx="2184400" cy="1060450"/>
            <a:chOff x="692" y="1340"/>
            <a:chExt cx="1376" cy="668"/>
          </a:xfrm>
        </p:grpSpPr>
        <p:sp>
          <p:nvSpPr>
            <p:cNvPr id="2842629" name="AutoShape 5"/>
            <p:cNvSpPr>
              <a:spLocks noChangeArrowheads="1"/>
            </p:cNvSpPr>
            <p:nvPr/>
          </p:nvSpPr>
          <p:spPr bwMode="auto">
            <a:xfrm>
              <a:off x="692" y="1340"/>
              <a:ext cx="1376" cy="668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0" name="Freeform 6"/>
            <p:cNvSpPr>
              <a:spLocks/>
            </p:cNvSpPr>
            <p:nvPr/>
          </p:nvSpPr>
          <p:spPr bwMode="auto">
            <a:xfrm>
              <a:off x="1308" y="1704"/>
              <a:ext cx="193" cy="169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0"/>
                </a:cxn>
                <a:cxn ang="0">
                  <a:pos x="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68" y="168"/>
                </a:cxn>
              </a:cxnLst>
              <a:rect l="0" t="0" r="r" b="b"/>
              <a:pathLst>
                <a:path w="193" h="169">
                  <a:moveTo>
                    <a:pt x="192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68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1" name="Line 7"/>
            <p:cNvSpPr>
              <a:spLocks noChangeShapeType="1"/>
            </p:cNvSpPr>
            <p:nvPr/>
          </p:nvSpPr>
          <p:spPr bwMode="auto">
            <a:xfrm>
              <a:off x="1356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>
              <a:off x="1404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3" name="Line 9"/>
            <p:cNvSpPr>
              <a:spLocks noChangeShapeType="1"/>
            </p:cNvSpPr>
            <p:nvPr/>
          </p:nvSpPr>
          <p:spPr bwMode="auto">
            <a:xfrm>
              <a:off x="1452" y="172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34" name="AutoShape 10"/>
          <p:cNvSpPr>
            <a:spLocks noChangeArrowheads="1"/>
          </p:cNvSpPr>
          <p:nvPr/>
        </p:nvSpPr>
        <p:spPr bwMode="auto">
          <a:xfrm flipH="1">
            <a:off x="5810250" y="3668712"/>
            <a:ext cx="2184400" cy="106045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711950" y="4075112"/>
            <a:ext cx="306388" cy="268288"/>
            <a:chOff x="4056" y="1584"/>
            <a:chExt cx="193" cy="169"/>
          </a:xfrm>
        </p:grpSpPr>
        <p:sp>
          <p:nvSpPr>
            <p:cNvPr id="2842636" name="Freeform 12"/>
            <p:cNvSpPr>
              <a:spLocks/>
            </p:cNvSpPr>
            <p:nvPr/>
          </p:nvSpPr>
          <p:spPr bwMode="auto">
            <a:xfrm>
              <a:off x="4056" y="1584"/>
              <a:ext cx="193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0"/>
                </a:cxn>
                <a:cxn ang="0">
                  <a:pos x="19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24" y="168"/>
                </a:cxn>
              </a:cxnLst>
              <a:rect l="0" t="0" r="r" b="b"/>
              <a:pathLst>
                <a:path w="193" h="169">
                  <a:moveTo>
                    <a:pt x="0" y="0"/>
                  </a:moveTo>
                  <a:lnTo>
                    <a:pt x="192" y="0"/>
                  </a:lnTo>
                  <a:lnTo>
                    <a:pt x="19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24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7" name="Line 13"/>
            <p:cNvSpPr>
              <a:spLocks noChangeShapeType="1"/>
            </p:cNvSpPr>
            <p:nvPr/>
          </p:nvSpPr>
          <p:spPr bwMode="auto">
            <a:xfrm>
              <a:off x="4200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8" name="Line 14"/>
            <p:cNvSpPr>
              <a:spLocks noChangeShapeType="1"/>
            </p:cNvSpPr>
            <p:nvPr/>
          </p:nvSpPr>
          <p:spPr bwMode="auto">
            <a:xfrm>
              <a:off x="4152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9" name="Line 15"/>
            <p:cNvSpPr>
              <a:spLocks noChangeShapeType="1"/>
            </p:cNvSpPr>
            <p:nvPr/>
          </p:nvSpPr>
          <p:spPr bwMode="auto">
            <a:xfrm>
              <a:off x="4104" y="160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40" name="Line 16"/>
          <p:cNvSpPr>
            <a:spLocks noChangeShapeType="1"/>
          </p:cNvSpPr>
          <p:nvPr/>
        </p:nvSpPr>
        <p:spPr bwMode="auto">
          <a:xfrm>
            <a:off x="2667000" y="4343400"/>
            <a:ext cx="1143000" cy="9255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41" name="Line 17"/>
          <p:cNvSpPr>
            <a:spLocks noChangeShapeType="1"/>
          </p:cNvSpPr>
          <p:nvPr/>
        </p:nvSpPr>
        <p:spPr bwMode="auto">
          <a:xfrm>
            <a:off x="2667000" y="4430712"/>
            <a:ext cx="1066800" cy="90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4" name="Line 30"/>
          <p:cNvSpPr>
            <a:spLocks noChangeShapeType="1"/>
          </p:cNvSpPr>
          <p:nvPr/>
        </p:nvSpPr>
        <p:spPr bwMode="auto">
          <a:xfrm>
            <a:off x="4114800" y="534511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5" name="Line 31"/>
          <p:cNvSpPr>
            <a:spLocks noChangeShapeType="1"/>
          </p:cNvSpPr>
          <p:nvPr/>
        </p:nvSpPr>
        <p:spPr bwMode="auto">
          <a:xfrm>
            <a:off x="4191000" y="5486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6" name="Line 32"/>
          <p:cNvSpPr>
            <a:spLocks noChangeShapeType="1"/>
          </p:cNvSpPr>
          <p:nvPr/>
        </p:nvSpPr>
        <p:spPr bwMode="auto">
          <a:xfrm rot="19555355" flipV="1">
            <a:off x="5437188" y="4616450"/>
            <a:ext cx="14478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7" name="Line 33"/>
          <p:cNvSpPr>
            <a:spLocks noChangeShapeType="1"/>
          </p:cNvSpPr>
          <p:nvPr/>
        </p:nvSpPr>
        <p:spPr bwMode="auto">
          <a:xfrm rot="19560029" flipV="1">
            <a:off x="5505450" y="4746625"/>
            <a:ext cx="12954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8" name="Oval 34"/>
          <p:cNvSpPr>
            <a:spLocks noChangeArrowheads="1"/>
          </p:cNvSpPr>
          <p:nvPr/>
        </p:nvSpPr>
        <p:spPr bwMode="auto">
          <a:xfrm>
            <a:off x="3276600" y="51165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9" name="Oval 35"/>
          <p:cNvSpPr>
            <a:spLocks noChangeArrowheads="1"/>
          </p:cNvSpPr>
          <p:nvPr/>
        </p:nvSpPr>
        <p:spPr bwMode="auto">
          <a:xfrm>
            <a:off x="4800600" y="50403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60" name="AutoShape 36"/>
          <p:cNvSpPr>
            <a:spLocks noChangeArrowheads="1"/>
          </p:cNvSpPr>
          <p:nvPr/>
        </p:nvSpPr>
        <p:spPr bwMode="auto">
          <a:xfrm>
            <a:off x="1828800" y="4800600"/>
            <a:ext cx="5562600" cy="1295400"/>
          </a:xfrm>
          <a:prstGeom prst="cloudCallout">
            <a:avLst>
              <a:gd name="adj1" fmla="val -45865"/>
              <a:gd name="adj2" fmla="val 1921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38400" y="5562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18 VAG Rounded Thin   55390"/>
              </a:rPr>
              <a:t>Internet</a:t>
            </a:r>
            <a:endParaRPr lang="en-US" sz="28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2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source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destination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8204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24600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10105"/>
            <a:ext cx="704926" cy="5286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9530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34" b="-2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Facts and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/>
              <a:t>Networks connect computers, sub-networks, and other networks.</a:t>
            </a:r>
          </a:p>
          <a:p>
            <a:pPr lvl="1"/>
            <a:r>
              <a:rPr lang="en-US"/>
              <a:t>Networks connect computers all over the world (and in space!)</a:t>
            </a:r>
          </a:p>
          <a:p>
            <a:pPr lvl="1"/>
            <a:r>
              <a:rPr lang="en-US"/>
              <a:t>Computer networks...</a:t>
            </a:r>
          </a:p>
          <a:p>
            <a:pPr lvl="2"/>
            <a:r>
              <a:rPr lang="en-US"/>
              <a:t>support asynchronous and distributed communication</a:t>
            </a:r>
          </a:p>
          <a:p>
            <a:pPr lvl="2"/>
            <a:r>
              <a:rPr lang="en-US"/>
              <a:t>enable new forms of collaboration</a:t>
            </a:r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smtClean="0"/>
              <a:t>Performance Needed for Big Problems</a:t>
            </a:r>
            <a:endParaRPr lang="en-US" sz="3900"/>
          </a:p>
        </p:txBody>
      </p:sp>
      <p:sp>
        <p:nvSpPr>
          <p:cNvPr id="3602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Performance terminology</a:t>
            </a:r>
          </a:p>
          <a:p>
            <a:pPr lvl="1"/>
            <a:r>
              <a:rPr lang="en-US" sz="2000" dirty="0" smtClean="0"/>
              <a:t>the FLOP: </a:t>
            </a:r>
            <a:r>
              <a:rPr lang="en-US" sz="2000" u="sng" dirty="0" err="1" smtClean="0"/>
              <a:t>FL</a:t>
            </a:r>
            <a:r>
              <a:rPr lang="en-US" sz="2000" dirty="0" err="1" smtClean="0"/>
              <a:t>oating</a:t>
            </a:r>
            <a:r>
              <a:rPr lang="en-US" sz="2000" dirty="0" smtClean="0"/>
              <a:t> point </a:t>
            </a:r>
            <a:r>
              <a:rPr lang="en-US" sz="2000" u="sng" dirty="0" err="1" smtClean="0"/>
              <a:t>OP</a:t>
            </a:r>
            <a:r>
              <a:rPr lang="en-US" sz="2000" dirty="0" err="1" smtClean="0"/>
              <a:t>eration</a:t>
            </a:r>
            <a:endParaRPr lang="en-US" sz="2000" dirty="0" smtClean="0"/>
          </a:p>
          <a:p>
            <a:pPr lvl="1"/>
            <a:r>
              <a:rPr lang="en-US" sz="2000" dirty="0" smtClean="0"/>
              <a:t>“flops” = # FLOP/second is the standard metric for computing power</a:t>
            </a:r>
          </a:p>
          <a:p>
            <a:r>
              <a:rPr lang="en-US" sz="2400" dirty="0" smtClean="0"/>
              <a:t>Example: Global Climate Modeling</a:t>
            </a:r>
          </a:p>
          <a:p>
            <a:pPr lvl="1"/>
            <a:r>
              <a:rPr lang="en-US" sz="2000" dirty="0" smtClean="0"/>
              <a:t>Divide the world into a grid (e.g. 10 km spacing)</a:t>
            </a:r>
          </a:p>
          <a:p>
            <a:pPr lvl="1"/>
            <a:r>
              <a:rPr lang="en-US" sz="2000" dirty="0" smtClean="0"/>
              <a:t>Solve fluid dynamics equations for each point &amp; minute</a:t>
            </a:r>
          </a:p>
          <a:p>
            <a:pPr lvl="2"/>
            <a:r>
              <a:rPr lang="en-US" sz="1800" dirty="0" smtClean="0"/>
              <a:t>Requires about 100 Flops per grid point per minute</a:t>
            </a:r>
          </a:p>
          <a:p>
            <a:pPr lvl="1"/>
            <a:r>
              <a:rPr lang="en-US" sz="2000" dirty="0" smtClean="0"/>
              <a:t>Weather Prediction (7 days in 24 hours): </a:t>
            </a:r>
          </a:p>
          <a:p>
            <a:pPr lvl="2"/>
            <a:r>
              <a:rPr lang="en-US" sz="1800" dirty="0" smtClean="0"/>
              <a:t>56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1"/>
            <a:r>
              <a:rPr lang="en-US" sz="2000" dirty="0" smtClean="0"/>
              <a:t>Climate Prediction (50 years in 30 days): </a:t>
            </a:r>
          </a:p>
          <a:p>
            <a:pPr lvl="2"/>
            <a:r>
              <a:rPr lang="en-US" sz="1800" dirty="0" smtClean="0"/>
              <a:t>4.8 </a:t>
            </a:r>
            <a:r>
              <a:rPr lang="en-US" sz="1800" dirty="0" err="1" smtClean="0"/>
              <a:t>Tflops</a:t>
            </a:r>
            <a:endParaRPr lang="en-US" sz="1800" dirty="0" smtClean="0"/>
          </a:p>
          <a:p>
            <a:r>
              <a:rPr lang="en-US" sz="2400" dirty="0" smtClean="0"/>
              <a:t>Perspective</a:t>
            </a:r>
          </a:p>
          <a:p>
            <a:pPr lvl="1"/>
            <a:r>
              <a:rPr lang="en-US" sz="2000" dirty="0" smtClean="0"/>
              <a:t>Intel Core i7 980 XE Desktop Processor</a:t>
            </a:r>
          </a:p>
          <a:p>
            <a:pPr lvl="2"/>
            <a:r>
              <a:rPr lang="en-US" sz="1800" dirty="0" smtClean="0"/>
              <a:t>~100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2"/>
            <a:r>
              <a:rPr lang="en-US" sz="1800" dirty="0" smtClean="0"/>
              <a:t>Climate Prediction would take ~5 years</a:t>
            </a:r>
            <a:endParaRPr lang="en-US" sz="1800" dirty="0"/>
          </a:p>
        </p:txBody>
      </p:sp>
      <p:pic>
        <p:nvPicPr>
          <p:cNvPr id="3602439" name="Picture 7" descr="smalloc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86200"/>
            <a:ext cx="3279913" cy="2286000"/>
          </a:xfrm>
          <a:prstGeom prst="rect">
            <a:avLst/>
          </a:prstGeom>
          <a:noFill/>
        </p:spPr>
      </p:pic>
      <p:sp>
        <p:nvSpPr>
          <p:cNvPr id="3602440" name="Text Box 8"/>
          <p:cNvSpPr txBox="1">
            <a:spLocks noChangeArrowheads="1"/>
          </p:cNvSpPr>
          <p:nvPr/>
        </p:nvSpPr>
        <p:spPr bwMode="auto">
          <a:xfrm>
            <a:off x="5867400" y="3657600"/>
            <a:ext cx="327660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Arial" pitchFamily="1" charset="0"/>
              </a:rPr>
              <a:t>www.epm.ornl.gov/chammp/chammp.html</a:t>
            </a:r>
            <a:endParaRPr lang="en-US" sz="1200" dirty="0">
              <a:solidFill>
                <a:schemeClr val="tx1"/>
              </a:solidFill>
              <a:latin typeface="Arial" pitchFamily="1" charset="0"/>
            </a:endParaRPr>
          </a:p>
        </p:txBody>
      </p:sp>
      <p:sp>
        <p:nvSpPr>
          <p:cNvPr id="3602441" name="Rectangle 9"/>
          <p:cNvSpPr>
            <a:spLocks noChangeArrowheads="1"/>
          </p:cNvSpPr>
          <p:nvPr/>
        </p:nvSpPr>
        <p:spPr bwMode="auto">
          <a:xfrm>
            <a:off x="6227817" y="0"/>
            <a:ext cx="29161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en.wikipedia.org/wiki/FLOPS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41975"/>
          </a:xfrm>
          <a:noFill/>
          <a:ln/>
        </p:spPr>
        <p:txBody>
          <a:bodyPr/>
          <a:lstStyle/>
          <a:p>
            <a:r>
              <a:rPr lang="en-US" sz="2000" b="1" dirty="0" smtClean="0">
                <a:latin typeface="18 VAG Rounded Thin   55390"/>
                <a:cs typeface="Helvetica"/>
              </a:rPr>
              <a:t>Supercomputing – like those listed in top500.org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Multiple processors “all in one box / room” from one vendor that often communicate through shared memory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This is often where you find exotic architectures</a:t>
            </a:r>
          </a:p>
          <a:p>
            <a:r>
              <a:rPr lang="en-US" sz="2000" b="1" dirty="0" smtClean="0">
                <a:latin typeface="18 VAG Rounded Thin   55390"/>
                <a:cs typeface="Helvetica"/>
              </a:rPr>
              <a:t>Distributed computing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>
                <a:latin typeface="18 VAG Rounded Thin   55390"/>
                <a:cs typeface="Helvetica"/>
              </a:rPr>
              <a:t>Many separate computers (each with independent CPU, RAM, HD, NIC) that communicate through a network</a:t>
            </a:r>
          </a:p>
          <a:p>
            <a:pPr lvl="2"/>
            <a:r>
              <a:rPr lang="en-US" sz="2000" u="sng" dirty="0">
                <a:latin typeface="18 VAG Rounded Thin   55390"/>
                <a:cs typeface="Helvetica"/>
              </a:rPr>
              <a:t>Grids</a:t>
            </a:r>
            <a:r>
              <a:rPr lang="en-US" sz="2000" dirty="0">
                <a:latin typeface="18 VAG Rounded Thin   55390"/>
                <a:cs typeface="Helvetica"/>
              </a:rPr>
              <a:t> </a:t>
            </a:r>
            <a:r>
              <a:rPr lang="en-US" sz="2000" dirty="0" smtClean="0">
                <a:latin typeface="18 VAG Rounded Thin   55390"/>
                <a:cs typeface="Helvetica"/>
              </a:rPr>
              <a:t>(</a:t>
            </a:r>
            <a:r>
              <a:rPr lang="en-US" sz="2000" dirty="0" err="1" smtClean="0">
                <a:latin typeface="18 VAG Rounded Thin   55390"/>
                <a:cs typeface="Helvetica"/>
              </a:rPr>
              <a:t>heterogenous</a:t>
            </a:r>
            <a:r>
              <a:rPr lang="en-US" sz="2000" dirty="0" smtClean="0">
                <a:latin typeface="18 VAG Rounded Thin   55390"/>
                <a:cs typeface="Helvetica"/>
              </a:rPr>
              <a:t> computers </a:t>
            </a:r>
            <a:r>
              <a:rPr lang="en-US" sz="2000" dirty="0">
                <a:latin typeface="18 VAG Rounded Thin   55390"/>
                <a:cs typeface="Helvetica"/>
              </a:rPr>
              <a:t>across Internet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2"/>
            <a:r>
              <a:rPr lang="en-US" sz="2000" u="sng" dirty="0" smtClean="0">
                <a:latin typeface="18 VAG Rounded Thin   55390"/>
                <a:cs typeface="Helvetica"/>
              </a:rPr>
              <a:t>Clusters</a:t>
            </a:r>
            <a:r>
              <a:rPr lang="en-US" sz="2000" dirty="0" smtClean="0">
                <a:latin typeface="18 VAG Rounded Thin   55390"/>
                <a:cs typeface="Helvetica"/>
              </a:rPr>
              <a:t> (mostly homogeneous computers all </a:t>
            </a:r>
            <a:r>
              <a:rPr lang="en-US" sz="2000" dirty="0">
                <a:latin typeface="18 VAG Rounded Thin   55390"/>
                <a:cs typeface="Helvetica"/>
              </a:rPr>
              <a:t>in one room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3"/>
            <a:r>
              <a:rPr lang="en-US" sz="1800" dirty="0" smtClean="0">
                <a:latin typeface="18 VAG Rounded Thin   55390"/>
                <a:cs typeface="Helvetica"/>
              </a:rPr>
              <a:t>Google uses commodity computers to exploit “knee in curve” price/performance sweet spot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It’s about </a:t>
            </a:r>
            <a:r>
              <a:rPr lang="en-US" sz="2000" dirty="0">
                <a:latin typeface="18 VAG Rounded Thin   55390"/>
                <a:cs typeface="Helvetica"/>
              </a:rPr>
              <a:t>being able to solve “big” problems,</a:t>
            </a:r>
            <a:r>
              <a:rPr lang="en-US" sz="2000" dirty="0" smtClean="0">
                <a:latin typeface="18 VAG Rounded Thin   55390"/>
                <a:cs typeface="Helvetica"/>
              </a:rPr>
              <a:t> </a:t>
            </a:r>
            <a:br>
              <a:rPr lang="en-US" sz="2000" dirty="0" smtClean="0">
                <a:latin typeface="18 VAG Rounded Thin   55390"/>
                <a:cs typeface="Helvetica"/>
              </a:rPr>
            </a:br>
            <a:r>
              <a:rPr lang="en-US" sz="2000" dirty="0" smtClean="0">
                <a:latin typeface="18 VAG Rounded Thin   55390"/>
                <a:cs typeface="Helvetica"/>
              </a:rPr>
              <a:t>not </a:t>
            </a:r>
            <a:r>
              <a:rPr lang="en-US" sz="2000" dirty="0">
                <a:latin typeface="18 VAG Rounded Thin   55390"/>
                <a:cs typeface="Helvetica"/>
              </a:rPr>
              <a:t>“small” problems </a:t>
            </a:r>
            <a:r>
              <a:rPr lang="en-US" sz="2000" dirty="0" smtClean="0">
                <a:latin typeface="18 VAG Rounded Thin   55390"/>
                <a:cs typeface="Helvetica"/>
              </a:rPr>
              <a:t>faster</a:t>
            </a:r>
          </a:p>
          <a:p>
            <a:pPr lvl="2"/>
            <a:r>
              <a:rPr lang="en-US" sz="2000" dirty="0" smtClean="0">
                <a:latin typeface="18 VAG Rounded Thin   55390"/>
                <a:cs typeface="Helvetica"/>
              </a:rPr>
              <a:t>These problems can be </a:t>
            </a:r>
            <a:r>
              <a:rPr lang="en-US" sz="2000" u="sng" dirty="0" smtClean="0">
                <a:latin typeface="18 VAG Rounded Thin   55390"/>
                <a:cs typeface="Helvetica"/>
              </a:rPr>
              <a:t>data</a:t>
            </a:r>
            <a:r>
              <a:rPr lang="en-US" sz="2000" dirty="0" smtClean="0">
                <a:latin typeface="18 VAG Rounded Thin   55390"/>
                <a:cs typeface="Helvetica"/>
              </a:rPr>
              <a:t> (mostly) or </a:t>
            </a:r>
            <a:r>
              <a:rPr lang="en-US" sz="2000" u="sng" dirty="0" smtClean="0">
                <a:latin typeface="18 VAG Rounded Thin   55390"/>
                <a:cs typeface="Helvetica"/>
              </a:rPr>
              <a:t>CPU</a:t>
            </a:r>
            <a:r>
              <a:rPr lang="en-US" sz="2000" dirty="0" smtClean="0">
                <a:latin typeface="18 VAG Rounded Thin   55390"/>
                <a:cs typeface="Helvetica"/>
              </a:rPr>
              <a:t> intensive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 Use Many CPUs!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Computing Themes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network many disparate machines into one compute cluster</a:t>
            </a:r>
          </a:p>
          <a:p>
            <a:r>
              <a:rPr lang="en-US" dirty="0" smtClean="0"/>
              <a:t>These could all be the same (easier) or very different machines (harder)</a:t>
            </a:r>
          </a:p>
          <a:p>
            <a:r>
              <a:rPr lang="en-US" dirty="0" smtClean="0"/>
              <a:t>Common themes</a:t>
            </a:r>
          </a:p>
          <a:p>
            <a:pPr lvl="1"/>
            <a:r>
              <a:rPr lang="en-US" dirty="0" smtClean="0"/>
              <a:t>“Dispatcher” gives jobs &amp; collects results</a:t>
            </a:r>
          </a:p>
          <a:p>
            <a:pPr lvl="1"/>
            <a:r>
              <a:rPr lang="en-US" dirty="0" smtClean="0"/>
              <a:t>“Workers” (get, process, return) until done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SETI@Home</a:t>
            </a:r>
            <a:r>
              <a:rPr lang="en-US" dirty="0" smtClean="0"/>
              <a:t>, BOINC, Render farms</a:t>
            </a:r>
          </a:p>
          <a:p>
            <a:pPr lvl="1"/>
            <a:r>
              <a:rPr lang="en-US" dirty="0" smtClean="0"/>
              <a:t>Google clusters running </a:t>
            </a:r>
            <a:r>
              <a:rPr lang="en-US" dirty="0" err="1" smtClean="0"/>
              <a:t>MapReduce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2133600" cy="160020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15582" y="0"/>
            <a:ext cx="46284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en.wikipedia.org/wiki/Distributed_computing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52325</TotalTime>
  <Pages>47</Pages>
  <Words>1174</Words>
  <Application>Microsoft Macintosh PowerPoint</Application>
  <PresentationFormat>Letter Paper (8.5x11 in)</PresentationFormat>
  <Paragraphs>195</Paragraphs>
  <Slides>18</Slides>
  <Notes>13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Faster than 50M laptops!</vt:lpstr>
      <vt:lpstr>Lecture Overview</vt:lpstr>
      <vt:lpstr>Memory Hierarchy</vt:lpstr>
      <vt:lpstr>Memory Hierarchy Details</vt:lpstr>
      <vt:lpstr>Networking Basics</vt:lpstr>
      <vt:lpstr>Networking Facts and Benefits</vt:lpstr>
      <vt:lpstr>Performance Needed for Big Problems</vt:lpstr>
      <vt:lpstr>What Can We Do? Use Many CPUs!</vt:lpstr>
      <vt:lpstr>Distributed Computing Themes</vt:lpstr>
      <vt:lpstr>Peer Instruction</vt:lpstr>
      <vt:lpstr>Peer Instruction Answer</vt:lpstr>
      <vt:lpstr>Distributed Computing Challenges</vt:lpstr>
      <vt:lpstr>Review</vt:lpstr>
      <vt:lpstr>combine with  Reporter  over  List</vt:lpstr>
      <vt:lpstr>Google’s MapReduce Simplified</vt:lpstr>
      <vt:lpstr>MapReduce Advantages/Disadvantages</vt:lpstr>
      <vt:lpstr>What contributes to overhead the most?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3110</cp:revision>
  <cp:lastPrinted>2012-10-26T16:15:49Z</cp:lastPrinted>
  <dcterms:created xsi:type="dcterms:W3CDTF">2012-10-26T15:53:38Z</dcterms:created>
  <dcterms:modified xsi:type="dcterms:W3CDTF">2012-10-26T16:15:51Z</dcterms:modified>
</cp:coreProperties>
</file>