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48" r:id="rId3"/>
    <p:sldId id="1060" r:id="rId4"/>
    <p:sldId id="1065" r:id="rId5"/>
    <p:sldId id="1061" r:id="rId6"/>
    <p:sldId id="1062" r:id="rId7"/>
    <p:sldId id="1063" r:id="rId8"/>
    <p:sldId id="1066" r:id="rId9"/>
    <p:sldId id="1064" r:id="rId10"/>
    <p:sldId id="1067" r:id="rId11"/>
    <p:sldId id="1068" r:id="rId12"/>
    <p:sldId id="1059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17225" autoAdjust="0"/>
    <p:restoredTop sz="81191" autoAdjust="0"/>
  </p:normalViewPr>
  <p:slideViewPr>
    <p:cSldViewPr>
      <p:cViewPr varScale="1">
        <p:scale>
          <a:sx n="163" d="100"/>
          <a:sy n="163" d="100"/>
        </p:scale>
        <p:origin x="-96" y="-5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12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8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CS39N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#6 : Programming Paradigms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2009-09-28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867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British pm apologizes to turing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191000"/>
            <a:ext cx="5867399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 response to a 30,000+ signature petition, British PM Gordon Brown apologized for the way Britain treated Alan Turing (the “father” of computer science, WWII codebreaker) for being gay. </a:t>
            </a:r>
            <a:br>
              <a:rPr lang="en-US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i="1"/>
              <a:t>So on behalf of the British government, …</a:t>
            </a:r>
            <a:br>
              <a:rPr lang="en-US" i="1"/>
            </a:br>
            <a:r>
              <a:rPr lang="en-US" i="1"/>
              <a:t>we’re sorry, you deserved so much better.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Courier New" pitchFamily="1" charset="0"/>
              </a:rPr>
              <a:t>news.bbc.co.uk/2/hi/technology/8249792.stm</a:t>
            </a:r>
            <a:br>
              <a:rPr lang="en-US" sz="2400" b="1" dirty="0" err="1" smtClean="0">
                <a:latin typeface="Courier New" pitchFamily="1" charset="0"/>
              </a:rPr>
            </a:br>
            <a:r>
              <a:rPr lang="en-US" sz="2400" b="1" dirty="0" err="1" smtClean="0">
                <a:latin typeface="Courier New" pitchFamily="1" charset="0"/>
              </a:rPr>
              <a:t>www.number10.gov.uk/Page20571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7000" y="5700252"/>
            <a:ext cx="2438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46284390_t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895600"/>
            <a:ext cx="2152650" cy="2686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/>
              <a:t>A </a:t>
            </a:r>
            <a:r>
              <a:rPr lang="en-US" sz="2000" u="sng"/>
              <a:t>Turing Machine</a:t>
            </a:r>
            <a:r>
              <a:rPr lang="en-US" sz="200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/>
              <a:t>Can simulate any computer algorithm!</a:t>
            </a:r>
          </a:p>
          <a:p>
            <a:r>
              <a:rPr lang="en-US" sz="2000"/>
              <a:t>A </a:t>
            </a:r>
            <a:r>
              <a:rPr lang="en-US" sz="2000" u="sng"/>
              <a:t>Universal Turing Machine</a:t>
            </a:r>
            <a:r>
              <a:rPr lang="en-US" sz="2000"/>
              <a:t> is one that can simulate a Turing machine on any input</a:t>
            </a:r>
          </a:p>
          <a:p>
            <a:r>
              <a:rPr lang="en-US" sz="2200"/>
              <a:t>A language is considered </a:t>
            </a:r>
            <a:r>
              <a:rPr lang="en-US" sz="2200" u="sng"/>
              <a:t>Turing Complete</a:t>
            </a:r>
            <a:r>
              <a:rPr lang="en-US" sz="2200"/>
              <a:t> if it can simulate a </a:t>
            </a:r>
            <a:r>
              <a:rPr lang="en-US" sz="2200" u="sng"/>
              <a:t>Universal Turing Machine</a:t>
            </a:r>
          </a:p>
          <a:p>
            <a:pPr lvl="1"/>
            <a:r>
              <a:rPr lang="en-US" sz="160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en.wikipedia.org/wiki/Turing_completeness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Object-oriented</a:t>
            </a:r>
          </a:p>
          <a:p>
            <a:pPr lvl="1"/>
            <a:r>
              <a:rPr lang="en-US"/>
              <a:t>Send messages between objects to simulate the temporal evolution of a set of real world phenomena</a:t>
            </a:r>
            <a:br>
              <a:rPr lang="en-US"/>
            </a:br>
            <a:endParaRPr lang="en-US"/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Answer a question via search for a solution</a:t>
            </a:r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www.cs.aau.dk/~normark/prog3-03/html/notes/paradigms_themes-paradigm-overview-section.html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object-oriented!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8968" b="-18968"/>
              <a:stretch>
                <a:fillRect/>
              </a:stretch>
            </p:blipFill>
          </mc:Choice>
          <mc:Fallback>
            <p:blipFill>
              <a:blip r:embed="rId3"/>
              <a:srcRect t="-18968" b="-18968"/>
              <a:stretch>
                <a:fillRect/>
              </a:stretch>
            </p:blipFill>
          </mc:Fallback>
        </mc:AlternateContent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14888" y="1200208"/>
            <a:ext cx="3719512" cy="4886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Computation is the evaluation of math </a:t>
            </a:r>
            <a:r>
              <a:rPr lang="en-US" sz="240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/>
              <a:t>Plugging pipes together</a:t>
            </a:r>
          </a:p>
          <a:p>
            <a:pPr lvl="1"/>
            <a:r>
              <a:rPr lang="en-US" sz="2000"/>
              <a:t>Each pipe, or function, has exactly 1 output</a:t>
            </a:r>
          </a:p>
          <a:p>
            <a:pPr lvl="1"/>
            <a:r>
              <a:rPr lang="en-US" sz="2000"/>
              <a:t>Functions can be input!</a:t>
            </a:r>
          </a:p>
          <a:p>
            <a:r>
              <a:rPr lang="en-US" sz="2400"/>
              <a:t>Features</a:t>
            </a:r>
          </a:p>
          <a:p>
            <a:pPr lvl="1"/>
            <a:r>
              <a:rPr lang="en-US" sz="2000"/>
              <a:t>No state</a:t>
            </a:r>
          </a:p>
          <a:p>
            <a:pPr lvl="2"/>
            <a:r>
              <a:rPr lang="en-US" sz="1600"/>
              <a:t>E.g., variable assignments </a:t>
            </a:r>
          </a:p>
          <a:p>
            <a:pPr lvl="1"/>
            <a:r>
              <a:rPr lang="en-US" sz="2000"/>
              <a:t>No mutation </a:t>
            </a:r>
          </a:p>
          <a:p>
            <a:pPr lvl="2"/>
            <a:r>
              <a:rPr lang="en-US" sz="1600"/>
              <a:t>E.g., changing variable values </a:t>
            </a:r>
          </a:p>
          <a:p>
            <a:pPr lvl="1"/>
            <a:r>
              <a:rPr lang="en-US" sz="2000"/>
              <a:t>No side effects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Scheme, Scratch 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f(x)=(2+3)*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2 3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/>
              <a:t>AKA “Sequential” Programming</a:t>
            </a:r>
          </a:p>
          <a:p>
            <a:r>
              <a:rPr lang="en-US" sz="2400"/>
              <a:t>Computation a series of steps</a:t>
            </a:r>
          </a:p>
          <a:p>
            <a:pPr lvl="1"/>
            <a:r>
              <a:rPr lang="en-US" sz="2000"/>
              <a:t>Assignment allowed</a:t>
            </a:r>
          </a:p>
          <a:p>
            <a:pPr lvl="2"/>
            <a:r>
              <a:rPr lang="en-US" sz="1800"/>
              <a:t>Setting variables</a:t>
            </a:r>
          </a:p>
          <a:p>
            <a:pPr lvl="1"/>
            <a:r>
              <a:rPr lang="en-US" sz="2000"/>
              <a:t>Mutation allowed</a:t>
            </a:r>
          </a:p>
          <a:p>
            <a:pPr lvl="2"/>
            <a:r>
              <a:rPr lang="en-US" sz="1800"/>
              <a:t>Changing variables</a:t>
            </a:r>
          </a:p>
          <a:p>
            <a:r>
              <a:rPr lang="en-US" sz="2400"/>
              <a:t>Like following a recipe. E.g.,</a:t>
            </a:r>
          </a:p>
          <a:p>
            <a:r>
              <a:rPr lang="en-US" sz="2400"/>
              <a:t>Procedure f(x)</a:t>
            </a:r>
          </a:p>
          <a:p>
            <a:pPr lvl="1"/>
            <a:r>
              <a:rPr lang="en-US" sz="2000"/>
              <a:t>ans = x</a:t>
            </a:r>
          </a:p>
          <a:p>
            <a:pPr lvl="1"/>
            <a:r>
              <a:rPr lang="en-US" sz="2000"/>
              <a:t>ans =   ans</a:t>
            </a:r>
          </a:p>
          <a:p>
            <a:pPr lvl="1"/>
            <a:r>
              <a:rPr lang="en-US" sz="2000"/>
              <a:t>ans = (2+3) * ans</a:t>
            </a:r>
          </a:p>
          <a:p>
            <a:pPr lvl="1"/>
            <a:r>
              <a:rPr lang="en-US" sz="2000"/>
              <a:t>return ans</a:t>
            </a:r>
          </a:p>
          <a:p>
            <a:r>
              <a:rPr lang="en-US"/>
              <a:t>Examples: Pascal,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1430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urier New"/>
                <a:cs typeface="Courier New"/>
              </a:rPr>
              <a:t>f(x)=(2+3)*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01000" y="1240368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59429" y="4953000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/>
              <a:t>Objects</a:t>
            </a:r>
            <a:r>
              <a:rPr lang="en-US" sz="2400"/>
              <a:t> as data structures  </a:t>
            </a:r>
          </a:p>
          <a:p>
            <a:pPr lvl="1"/>
            <a:r>
              <a:rPr lang="en-US" sz="2000"/>
              <a:t>With </a:t>
            </a:r>
            <a:r>
              <a:rPr lang="en-US" sz="2000" u="sng"/>
              <a:t>methods</a:t>
            </a:r>
            <a:r>
              <a:rPr lang="en-US" sz="2000"/>
              <a:t> you ask of them</a:t>
            </a:r>
          </a:p>
          <a:p>
            <a:pPr lvl="2"/>
            <a:r>
              <a:rPr lang="en-US" sz="1600"/>
              <a:t>These are the behavoirs</a:t>
            </a:r>
          </a:p>
          <a:p>
            <a:pPr lvl="1"/>
            <a:r>
              <a:rPr lang="en-US" sz="2000"/>
              <a:t>With </a:t>
            </a:r>
            <a:r>
              <a:rPr lang="en-US" sz="2000" u="sng"/>
              <a:t>local state</a:t>
            </a:r>
            <a:r>
              <a:rPr lang="en-US" sz="2000"/>
              <a:t>, to remember</a:t>
            </a:r>
          </a:p>
          <a:p>
            <a:pPr lvl="2"/>
            <a:r>
              <a:rPr lang="en-US" sz="1600"/>
              <a:t>These are the attributes</a:t>
            </a:r>
          </a:p>
          <a:p>
            <a:r>
              <a:rPr lang="en-US" sz="2400" u="sng"/>
              <a:t>Classes</a:t>
            </a:r>
            <a:r>
              <a:rPr lang="en-US" sz="2400"/>
              <a:t> &amp; </a:t>
            </a:r>
            <a:r>
              <a:rPr lang="en-US" sz="2400" u="sng"/>
              <a:t>Instances</a:t>
            </a:r>
          </a:p>
          <a:p>
            <a:pPr lvl="1"/>
            <a:r>
              <a:rPr lang="en-US" sz="2000"/>
              <a:t>Instance an example of class</a:t>
            </a:r>
          </a:p>
          <a:p>
            <a:pPr lvl="1"/>
            <a:r>
              <a:rPr lang="en-US" sz="2000"/>
              <a:t>E.g., Fluffy is instance of Dog</a:t>
            </a:r>
          </a:p>
          <a:p>
            <a:r>
              <a:rPr lang="en-US" sz="2400" u="sng"/>
              <a:t>Inheritance</a:t>
            </a:r>
            <a:r>
              <a:rPr lang="en-US" sz="2400"/>
              <a:t> saves code</a:t>
            </a:r>
          </a:p>
          <a:p>
            <a:pPr lvl="1"/>
            <a:r>
              <a:rPr lang="en-US" sz="2000"/>
              <a:t>Hierarchical classes</a:t>
            </a:r>
          </a:p>
          <a:p>
            <a:pPr lvl="1"/>
            <a:r>
              <a:rPr lang="en-US" sz="2000"/>
              <a:t>E.g., pianist special case of musician, a special case of performer</a:t>
            </a:r>
          </a:p>
          <a:p>
            <a:r>
              <a:rPr lang="en-US" sz="2400"/>
              <a:t>Examples: Java,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 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Express </a:t>
            </a:r>
            <a:r>
              <a:rPr lang="en-US" u="sng"/>
              <a:t>what</a:t>
            </a:r>
            <a:r>
              <a:rPr lang="en-US"/>
              <a:t> computation desired without specifying </a:t>
            </a:r>
            <a:r>
              <a:rPr lang="en-US" u="sng"/>
              <a:t>how</a:t>
            </a:r>
            <a:r>
              <a:rPr lang="en-US"/>
              <a:t> it carries it out</a:t>
            </a:r>
          </a:p>
          <a:p>
            <a:pPr lvl="1"/>
            <a:r>
              <a:rPr lang="en-US"/>
              <a:t>Often a series of assertions and queries</a:t>
            </a:r>
          </a:p>
          <a:p>
            <a:pPr lvl="1"/>
            <a:r>
              <a:rPr lang="en-US"/>
              <a:t>Feels like magic!</a:t>
            </a:r>
          </a:p>
          <a:p>
            <a:r>
              <a:rPr lang="en-US"/>
              <a:t>Sub-categories</a:t>
            </a:r>
          </a:p>
          <a:p>
            <a:pPr lvl="1"/>
            <a:r>
              <a:rPr lang="en-US"/>
              <a:t>Logic</a:t>
            </a:r>
          </a:p>
          <a:p>
            <a:pPr lvl="1"/>
            <a:r>
              <a:rPr lang="en-US"/>
              <a:t>Constraint</a:t>
            </a:r>
          </a:p>
          <a:p>
            <a:pPr lvl="2"/>
            <a:r>
              <a:rPr lang="en-US"/>
              <a:t>We saw in Sketchpad!</a:t>
            </a:r>
          </a:p>
          <a:p>
            <a:r>
              <a:rPr lang="en-US"/>
              <a:t>Examples: 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43330</TotalTime>
  <Pages>47</Pages>
  <Words>887</Words>
  <Application>Microsoft Macintosh PowerPoint</Application>
  <PresentationFormat>Letter Paper (8.5x11 in)</PresentationFormat>
  <Paragraphs>129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British pm apologizes to turing</vt:lpstr>
      <vt:lpstr>Programming Paradigms Lecture</vt:lpstr>
      <vt:lpstr>What are Programming Paradigms?</vt:lpstr>
      <vt:lpstr>Most Languages Are Hybrids!</vt:lpstr>
      <vt:lpstr>Functional Programming (review)</vt:lpstr>
      <vt:lpstr>Imperative Programming</vt:lpstr>
      <vt:lpstr>Object-Oriented Programming (OOP)</vt:lpstr>
      <vt:lpstr>OOP Example : SketchPad</vt:lpstr>
      <vt:lpstr>Declarative Programming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2842</cp:revision>
  <cp:lastPrinted>2009-09-28T16:11:25Z</cp:lastPrinted>
  <dcterms:created xsi:type="dcterms:W3CDTF">2009-09-28T22:07:27Z</dcterms:created>
  <dcterms:modified xsi:type="dcterms:W3CDTF">2009-09-29T15:24:12Z</dcterms:modified>
</cp:coreProperties>
</file>