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33" r:id="rId2"/>
    <p:sldId id="1157" r:id="rId3"/>
    <p:sldId id="1158" r:id="rId4"/>
    <p:sldId id="1117" r:id="rId5"/>
    <p:sldId id="1155" r:id="rId6"/>
    <p:sldId id="1114" r:id="rId7"/>
    <p:sldId id="1126" r:id="rId8"/>
    <p:sldId id="1127" r:id="rId9"/>
    <p:sldId id="1128" r:id="rId10"/>
    <p:sldId id="1129" r:id="rId11"/>
    <p:sldId id="1130" r:id="rId12"/>
    <p:sldId id="1134" r:id="rId13"/>
    <p:sldId id="1135" r:id="rId14"/>
    <p:sldId id="1136" r:id="rId15"/>
    <p:sldId id="1137" r:id="rId16"/>
    <p:sldId id="1138" r:id="rId17"/>
    <p:sldId id="1139" r:id="rId18"/>
    <p:sldId id="1156" r:id="rId19"/>
    <p:sldId id="1141" r:id="rId20"/>
    <p:sldId id="1142" r:id="rId21"/>
    <p:sldId id="1143" r:id="rId22"/>
    <p:sldId id="1144" r:id="rId23"/>
    <p:sldId id="1145" r:id="rId24"/>
    <p:sldId id="1146" r:id="rId25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hiddenSlides="1" frame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575" autoAdjust="0"/>
    <p:restoredTop sz="91309" autoAdjust="0"/>
  </p:normalViewPr>
  <p:slideViewPr>
    <p:cSldViewPr>
      <p:cViewPr varScale="1">
        <p:scale>
          <a:sx n="108" d="100"/>
          <a:sy n="108" d="100"/>
        </p:scale>
        <p:origin x="-368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7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1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5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7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9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3" tIns="45362" rIns="92343" bIns="4536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L35 Virtual Memory III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698060" y="6651625"/>
            <a:ext cx="14491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Fall 2011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35 – Virtual Memory III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2011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-11-18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381001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Instant-on computers, Faster than flash?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57150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Researchers at three locations have recently added “ferroelectric” capabilities (found in smart cards) to silicon, which could provide low-power, high efficiency, high speed non-volatile memory. </a:t>
            </a:r>
            <a:endParaRPr lang="en-US" sz="18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2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http://www.technologyreview.com/blog/mimssbits/27333/</a:t>
            </a:r>
            <a:endParaRPr lang="en-US" sz="22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31280" y="5805949"/>
            <a:ext cx="301272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9" descr="img_20271_computing--rgov-800width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2200" y="4170902"/>
            <a:ext cx="2819400" cy="17726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0" y="2310824"/>
            <a:ext cx="25908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Mohamed Sleem</a:t>
            </a:r>
            <a:b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Texas A&amp;M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2643846"/>
            <a:ext cx="27432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Project 4 will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not 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have f2f grading, lab will be make-ups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1853624"/>
            <a:ext cx="25146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You might need to resubmit Proj 2, check Piazza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the data is on disk?</a:t>
            </a:r>
            <a:endParaRPr lang="en-US"/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load the page off the disk into a free block of memory, using a </a:t>
            </a:r>
            <a:r>
              <a:rPr lang="en-US" dirty="0" smtClean="0">
                <a:solidFill>
                  <a:schemeClr val="accent2"/>
                </a:solidFill>
              </a:rPr>
              <a:t>DMA transfer </a:t>
            </a:r>
            <a:r>
              <a:rPr lang="en-US" dirty="0" smtClean="0"/>
              <a:t>(Direct Memory Access – special hardware support to avoid processor) </a:t>
            </a:r>
          </a:p>
          <a:p>
            <a:pPr lvl="1"/>
            <a:r>
              <a:rPr lang="en-US" dirty="0" smtClean="0"/>
              <a:t>Meantime we switch to some other process waiting to be run</a:t>
            </a:r>
          </a:p>
          <a:p>
            <a:r>
              <a:rPr lang="en-US" dirty="0" smtClean="0"/>
              <a:t>When the DMA is complete, we get an interrupt and update the process's page table</a:t>
            </a:r>
          </a:p>
          <a:p>
            <a:pPr lvl="1"/>
            <a:r>
              <a:rPr lang="en-US" dirty="0" smtClean="0"/>
              <a:t>So when we switch back to the task, the desired data will be in memory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if we don’t have enough memory?</a:t>
            </a:r>
            <a:endParaRPr lang="en-US" sz="3600" dirty="0"/>
          </a:p>
        </p:txBody>
      </p:sp>
      <p:sp>
        <p:nvSpPr>
          <p:cNvPr id="311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dirty="0" smtClean="0"/>
              <a:t>We chose some other page belonging to a program and transfer it onto the disk if dirty</a:t>
            </a:r>
          </a:p>
          <a:p>
            <a:pPr lvl="1"/>
            <a:r>
              <a:rPr lang="en-US" dirty="0" smtClean="0"/>
              <a:t>If clean (disk copy is up-to-date), </a:t>
            </a:r>
            <a:br>
              <a:rPr lang="en-US" dirty="0" smtClean="0"/>
            </a:br>
            <a:r>
              <a:rPr lang="en-US" dirty="0" smtClean="0"/>
              <a:t>just overwrite that data in memory</a:t>
            </a:r>
          </a:p>
          <a:p>
            <a:pPr lvl="1"/>
            <a:r>
              <a:rPr lang="en-US" dirty="0" smtClean="0"/>
              <a:t>We chose the page to evict based on replacement policy (e.g., LRU)</a:t>
            </a:r>
          </a:p>
          <a:p>
            <a:r>
              <a:rPr lang="en-US" dirty="0" smtClean="0"/>
              <a:t>And update that program's page table to reflect the fact that its memory moved somewhere else</a:t>
            </a:r>
          </a:p>
          <a:p>
            <a:r>
              <a:rPr lang="en-US" dirty="0" smtClean="0"/>
              <a:t>If continuously swap between disk and memory, called </a:t>
            </a:r>
            <a:r>
              <a:rPr lang="en-US" dirty="0" smtClean="0">
                <a:solidFill>
                  <a:schemeClr val="accent2"/>
                </a:solidFill>
              </a:rPr>
              <a:t>Thrashing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(1/3)</a:t>
            </a:r>
            <a:endParaRPr lang="en-US"/>
          </a:p>
        </p:txBody>
      </p:sp>
      <p:sp>
        <p:nvSpPr>
          <p:cNvPr id="312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40-bit virtual address, 16 KB page</a:t>
            </a:r>
          </a:p>
          <a:p>
            <a:endParaRPr lang="en-US" dirty="0" smtClean="0"/>
          </a:p>
          <a:p>
            <a:r>
              <a:rPr lang="en-US" dirty="0" smtClean="0"/>
              <a:t>36-bit physical address</a:t>
            </a:r>
          </a:p>
          <a:p>
            <a:endParaRPr lang="en-US" dirty="0" smtClean="0"/>
          </a:p>
          <a:p>
            <a:r>
              <a:rPr lang="en-US" dirty="0" smtClean="0"/>
              <a:t>Number of bits in </a:t>
            </a:r>
            <a:br>
              <a:rPr lang="en-US" dirty="0" smtClean="0"/>
            </a:br>
            <a:r>
              <a:rPr lang="en-US" dirty="0" smtClean="0"/>
              <a:t>Virtual Page Number/Page offset, </a:t>
            </a:r>
            <a:br>
              <a:rPr lang="en-US" dirty="0" smtClean="0"/>
            </a:br>
            <a:r>
              <a:rPr lang="en-US" dirty="0" smtClean="0"/>
              <a:t>Physical Page Number/Page offset?</a:t>
            </a:r>
            <a:endParaRPr lang="en-US" dirty="0"/>
          </a:p>
        </p:txBody>
      </p:sp>
      <p:sp>
        <p:nvSpPr>
          <p:cNvPr id="3120132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3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4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513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59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</a:t>
            </a:r>
            <a:r>
              <a:rPr lang="en-US" sz="2000" b="1">
                <a:solidFill>
                  <a:schemeClr val="tx1"/>
                </a:solidFill>
              </a:rPr>
              <a:t>Page Number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6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7" name="Line 9"/>
          <p:cNvSpPr>
            <a:spLocks noChangeShapeType="1"/>
          </p:cNvSpPr>
          <p:nvPr/>
        </p:nvSpPr>
        <p:spPr bwMode="auto">
          <a:xfrm>
            <a:off x="5167313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8" name="Text Box 10"/>
          <p:cNvSpPr txBox="1">
            <a:spLocks noChangeArrowheads="1"/>
          </p:cNvSpPr>
          <p:nvPr/>
        </p:nvSpPr>
        <p:spPr bwMode="auto">
          <a:xfrm>
            <a:off x="5167313" y="2743200"/>
            <a:ext cx="2513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9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840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</a:t>
            </a:r>
            <a:r>
              <a:rPr lang="en-US" sz="2000" b="1">
                <a:solidFill>
                  <a:schemeClr val="tx1"/>
                </a:solidFill>
              </a:rPr>
              <a:t>Page Number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</a:p>
        </p:txBody>
      </p:sp>
      <p:sp>
        <p:nvSpPr>
          <p:cNvPr id="3120140" name="Rectangle 12"/>
          <p:cNvSpPr>
            <a:spLocks noChangeArrowheads="1"/>
          </p:cNvSpPr>
          <p:nvPr/>
        </p:nvSpPr>
        <p:spPr bwMode="auto">
          <a:xfrm>
            <a:off x="1066800" y="4038600"/>
            <a:ext cx="73152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	a: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22/18 (VPN/PO), 22/14 (PPN/PO) 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b: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24/16, 20/16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c: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26/14, 22/14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d: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26/14, 26/10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e: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40-bit virtual address, 16 KB page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36-bit physical address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Number of bits in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Virtual Page Number/Page offset,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Physical Page Number/Page offset?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(1/3) Answer</a:t>
            </a:r>
            <a:endParaRPr lang="en-US"/>
          </a:p>
        </p:txBody>
      </p:sp>
      <p:sp>
        <p:nvSpPr>
          <p:cNvPr id="3122180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1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Page </a:t>
            </a:r>
            <a:r>
              <a:rPr lang="en-US" sz="2000" b="1" dirty="0">
                <a:solidFill>
                  <a:schemeClr val="tx1"/>
                </a:solidFill>
              </a:rPr>
              <a:t>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3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11816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Virtual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(26 bits)</a:t>
            </a:r>
          </a:p>
        </p:txBody>
      </p:sp>
      <p:sp>
        <p:nvSpPr>
          <p:cNvPr id="3122184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5" name="Line 9"/>
          <p:cNvSpPr>
            <a:spLocks noChangeShapeType="1"/>
          </p:cNvSpPr>
          <p:nvPr/>
        </p:nvSpPr>
        <p:spPr bwMode="auto">
          <a:xfrm>
            <a:off x="5208588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6" name="Text Box 10"/>
          <p:cNvSpPr txBox="1">
            <a:spLocks noChangeArrowheads="1"/>
          </p:cNvSpPr>
          <p:nvPr/>
        </p:nvSpPr>
        <p:spPr bwMode="auto">
          <a:xfrm>
            <a:off x="5208588" y="2743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Page 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7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3172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2188" name="Rectangle 12"/>
          <p:cNvSpPr>
            <a:spLocks noChangeArrowheads="1"/>
          </p:cNvSpPr>
          <p:nvPr/>
        </p:nvSpPr>
        <p:spPr bwMode="auto">
          <a:xfrm>
            <a:off x="1143000" y="5305779"/>
            <a:ext cx="3657600" cy="304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9" name="Rectangle 13"/>
          <p:cNvSpPr>
            <a:spLocks noChangeArrowheads="1"/>
          </p:cNvSpPr>
          <p:nvPr/>
        </p:nvSpPr>
        <p:spPr bwMode="auto">
          <a:xfrm>
            <a:off x="1066800" y="4038600"/>
            <a:ext cx="73152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a: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22/18 (VPN/PO), 22/14 (PPN/PO) 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b: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24/16, 20/16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c: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26/14, 22/14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d: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26/14, 26/10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e: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1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(2/3): 40b VA, 36b PA</a:t>
            </a:r>
            <a:endParaRPr lang="en-US"/>
          </a:p>
        </p:txBody>
      </p:sp>
      <p:sp>
        <p:nvSpPr>
          <p:cNvPr id="312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set-assoc. TLB, 512 entries:</a:t>
            </a:r>
          </a:p>
          <a:p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(say 2 bits), Physical Page Number</a:t>
            </a:r>
          </a:p>
          <a:p>
            <a:endParaRPr lang="en-US" smtClean="0"/>
          </a:p>
          <a:p>
            <a:r>
              <a:rPr lang="en-US" smtClean="0"/>
              <a:t>Number of bits in TLB Tag / Index / Entry?</a:t>
            </a:r>
            <a:endParaRPr lang="en-US"/>
          </a:p>
        </p:txBody>
      </p:sp>
      <p:sp>
        <p:nvSpPr>
          <p:cNvPr id="3124228" name="Rectangle 4"/>
          <p:cNvSpPr>
            <a:spLocks noChangeArrowheads="1"/>
          </p:cNvSpPr>
          <p:nvPr/>
        </p:nvSpPr>
        <p:spPr bwMode="auto">
          <a:xfrm>
            <a:off x="533400" y="1524000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29" name="Line 5"/>
          <p:cNvSpPr>
            <a:spLocks noChangeShapeType="1"/>
          </p:cNvSpPr>
          <p:nvPr/>
        </p:nvSpPr>
        <p:spPr bwMode="auto">
          <a:xfrm>
            <a:off x="56388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0" name="Text Box 6"/>
          <p:cNvSpPr txBox="1">
            <a:spLocks noChangeArrowheads="1"/>
          </p:cNvSpPr>
          <p:nvPr/>
        </p:nvSpPr>
        <p:spPr bwMode="auto">
          <a:xfrm>
            <a:off x="5638800" y="1600200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4231" name="Line 7"/>
          <p:cNvSpPr>
            <a:spLocks noChangeShapeType="1"/>
          </p:cNvSpPr>
          <p:nvPr/>
        </p:nvSpPr>
        <p:spPr bwMode="auto">
          <a:xfrm>
            <a:off x="30480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2" name="Text Box 8"/>
          <p:cNvSpPr txBox="1">
            <a:spLocks noChangeArrowheads="1"/>
          </p:cNvSpPr>
          <p:nvPr/>
        </p:nvSpPr>
        <p:spPr bwMode="auto">
          <a:xfrm>
            <a:off x="3124200" y="1600200"/>
            <a:ext cx="232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Index (? bits)</a:t>
            </a:r>
          </a:p>
        </p:txBody>
      </p:sp>
      <p:sp>
        <p:nvSpPr>
          <p:cNvPr id="3124233" name="Text Box 9"/>
          <p:cNvSpPr txBox="1">
            <a:spLocks noChangeArrowheads="1"/>
          </p:cNvSpPr>
          <p:nvPr/>
        </p:nvSpPr>
        <p:spPr bwMode="auto">
          <a:xfrm>
            <a:off x="609600" y="16002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4" name="Rectangle 10"/>
          <p:cNvSpPr>
            <a:spLocks noChangeArrowheads="1"/>
          </p:cNvSpPr>
          <p:nvPr/>
        </p:nvSpPr>
        <p:spPr bwMode="auto">
          <a:xfrm>
            <a:off x="228600" y="35814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5" name="Text Box 11"/>
          <p:cNvSpPr txBox="1">
            <a:spLocks noChangeArrowheads="1"/>
          </p:cNvSpPr>
          <p:nvPr/>
        </p:nvSpPr>
        <p:spPr bwMode="auto">
          <a:xfrm>
            <a:off x="304800" y="36576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4236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4237" name="Text Box 13"/>
          <p:cNvSpPr txBox="1">
            <a:spLocks noChangeArrowheads="1"/>
          </p:cNvSpPr>
          <p:nvPr/>
        </p:nvSpPr>
        <p:spPr bwMode="auto">
          <a:xfrm>
            <a:off x="3048000" y="36576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8" name="Line 14"/>
          <p:cNvSpPr>
            <a:spLocks noChangeShapeType="1"/>
          </p:cNvSpPr>
          <p:nvPr/>
        </p:nvSpPr>
        <p:spPr bwMode="auto">
          <a:xfrm>
            <a:off x="6096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9" name="Line 15"/>
          <p:cNvSpPr>
            <a:spLocks noChangeShapeType="1"/>
          </p:cNvSpPr>
          <p:nvPr/>
        </p:nvSpPr>
        <p:spPr bwMode="auto">
          <a:xfrm>
            <a:off x="9144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0" name="Text Box 16"/>
          <p:cNvSpPr txBox="1">
            <a:spLocks noChangeArrowheads="1"/>
          </p:cNvSpPr>
          <p:nvPr/>
        </p:nvSpPr>
        <p:spPr bwMode="auto">
          <a:xfrm>
            <a:off x="990600" y="3657600"/>
            <a:ext cx="1976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Access (2 bits)</a:t>
            </a:r>
          </a:p>
        </p:txBody>
      </p:sp>
      <p:sp>
        <p:nvSpPr>
          <p:cNvPr id="3124241" name="Line 17"/>
          <p:cNvSpPr>
            <a:spLocks noChangeShapeType="1"/>
          </p:cNvSpPr>
          <p:nvPr/>
        </p:nvSpPr>
        <p:spPr bwMode="auto">
          <a:xfrm>
            <a:off x="29718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2" name="Line 18"/>
          <p:cNvSpPr>
            <a:spLocks noChangeShapeType="1"/>
          </p:cNvSpPr>
          <p:nvPr/>
        </p:nvSpPr>
        <p:spPr bwMode="auto">
          <a:xfrm>
            <a:off x="53340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3" name="Text Box 19"/>
          <p:cNvSpPr txBox="1">
            <a:spLocks noChangeArrowheads="1"/>
          </p:cNvSpPr>
          <p:nvPr/>
        </p:nvSpPr>
        <p:spPr bwMode="auto">
          <a:xfrm>
            <a:off x="5334000" y="3657600"/>
            <a:ext cx="3289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Page No. (? bits)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066800" y="4402138"/>
            <a:ext cx="76962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a: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14 / 38 (TLB Tag / Index / 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b: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14 / 12 / 40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c: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44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d: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17 /   9 / 43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e: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(2/3) Answer</a:t>
            </a:r>
            <a:endParaRPr lang="en-US"/>
          </a:p>
        </p:txBody>
      </p:sp>
      <p:sp>
        <p:nvSpPr>
          <p:cNvPr id="312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 data cache, 256 (28) “sets”, 2 TLB entries per set </a:t>
            </a:r>
            <a:r>
              <a:rPr lang="en-US" smtClean="0">
                <a:sym typeface="Wingdings"/>
              </a:rPr>
              <a:t> </a:t>
            </a:r>
            <a:r>
              <a:rPr lang="en-US" smtClean="0"/>
              <a:t>8 bit index</a:t>
            </a:r>
          </a:p>
          <a:p>
            <a:endParaRPr lang="en-US" smtClean="0"/>
          </a:p>
          <a:p>
            <a:pPr lvl="3"/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(2 bits), </a:t>
            </a:r>
            <a:br>
              <a:rPr lang="en-US" smtClean="0"/>
            </a:br>
            <a:r>
              <a:rPr lang="en-US" smtClean="0"/>
              <a:t>Virtual Page Number, Physical Page Number</a:t>
            </a:r>
            <a:endParaRPr lang="en-US"/>
          </a:p>
        </p:txBody>
      </p:sp>
      <p:sp>
        <p:nvSpPr>
          <p:cNvPr id="3126276" name="Rectangle 4"/>
          <p:cNvSpPr>
            <a:spLocks noChangeArrowheads="1"/>
          </p:cNvSpPr>
          <p:nvPr/>
        </p:nvSpPr>
        <p:spPr bwMode="auto">
          <a:xfrm>
            <a:off x="381000" y="1965325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7" name="Line 5"/>
          <p:cNvSpPr>
            <a:spLocks noChangeShapeType="1"/>
          </p:cNvSpPr>
          <p:nvPr/>
        </p:nvSpPr>
        <p:spPr bwMode="auto">
          <a:xfrm>
            <a:off x="5486400" y="19653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8" name="Text Box 6"/>
          <p:cNvSpPr txBox="1">
            <a:spLocks noChangeArrowheads="1"/>
          </p:cNvSpPr>
          <p:nvPr/>
        </p:nvSpPr>
        <p:spPr bwMode="auto">
          <a:xfrm>
            <a:off x="5486400" y="2041525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6279" name="Text Box 7"/>
          <p:cNvSpPr txBox="1">
            <a:spLocks noChangeArrowheads="1"/>
          </p:cNvSpPr>
          <p:nvPr/>
        </p:nvSpPr>
        <p:spPr bwMode="auto">
          <a:xfrm>
            <a:off x="838200" y="2574925"/>
            <a:ext cx="3727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Page Number (26 bits)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126280" name="Line 8"/>
          <p:cNvSpPr>
            <a:spLocks noChangeShapeType="1"/>
          </p:cNvSpPr>
          <p:nvPr/>
        </p:nvSpPr>
        <p:spPr bwMode="auto">
          <a:xfrm>
            <a:off x="2895600" y="19653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1" name="Text Box 9"/>
          <p:cNvSpPr txBox="1">
            <a:spLocks noChangeArrowheads="1"/>
          </p:cNvSpPr>
          <p:nvPr/>
        </p:nvSpPr>
        <p:spPr bwMode="auto">
          <a:xfrm>
            <a:off x="2971800" y="2041525"/>
            <a:ext cx="194922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Index </a:t>
            </a:r>
            <a:r>
              <a:rPr lang="en-US" sz="2000" b="1" dirty="0">
                <a:solidFill>
                  <a:schemeClr val="accent2"/>
                </a:solidFill>
              </a:rPr>
              <a:t>(8 bits)</a:t>
            </a:r>
          </a:p>
        </p:txBody>
      </p:sp>
      <p:sp>
        <p:nvSpPr>
          <p:cNvPr id="3126282" name="Text Box 10"/>
          <p:cNvSpPr txBox="1">
            <a:spLocks noChangeArrowheads="1"/>
          </p:cNvSpPr>
          <p:nvPr/>
        </p:nvSpPr>
        <p:spPr bwMode="auto">
          <a:xfrm>
            <a:off x="457200" y="2041525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3" name="Rectangle 11"/>
          <p:cNvSpPr>
            <a:spLocks noChangeArrowheads="1"/>
          </p:cNvSpPr>
          <p:nvPr/>
        </p:nvSpPr>
        <p:spPr bwMode="auto">
          <a:xfrm>
            <a:off x="304800" y="44196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4" name="Text Box 12"/>
          <p:cNvSpPr txBox="1">
            <a:spLocks noChangeArrowheads="1"/>
          </p:cNvSpPr>
          <p:nvPr/>
        </p:nvSpPr>
        <p:spPr bwMode="auto">
          <a:xfrm>
            <a:off x="381000" y="4495800"/>
            <a:ext cx="32573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3126285" name="Text Box 13"/>
          <p:cNvSpPr txBox="1">
            <a:spLocks noChangeArrowheads="1"/>
          </p:cNvSpPr>
          <p:nvPr/>
        </p:nvSpPr>
        <p:spPr bwMode="auto">
          <a:xfrm>
            <a:off x="685800" y="4495800"/>
            <a:ext cx="3364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126286" name="Text Box 14"/>
          <p:cNvSpPr txBox="1">
            <a:spLocks noChangeArrowheads="1"/>
          </p:cNvSpPr>
          <p:nvPr/>
        </p:nvSpPr>
        <p:spPr bwMode="auto">
          <a:xfrm>
            <a:off x="3124200" y="4495800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7" name="Line 15"/>
          <p:cNvSpPr>
            <a:spLocks noChangeShapeType="1"/>
          </p:cNvSpPr>
          <p:nvPr/>
        </p:nvSpPr>
        <p:spPr bwMode="auto">
          <a:xfrm>
            <a:off x="6858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8" name="Line 16"/>
          <p:cNvSpPr>
            <a:spLocks noChangeShapeType="1"/>
          </p:cNvSpPr>
          <p:nvPr/>
        </p:nvSpPr>
        <p:spPr bwMode="auto">
          <a:xfrm>
            <a:off x="9906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9" name="Text Box 17"/>
          <p:cNvSpPr txBox="1">
            <a:spLocks noChangeArrowheads="1"/>
          </p:cNvSpPr>
          <p:nvPr/>
        </p:nvSpPr>
        <p:spPr bwMode="auto">
          <a:xfrm>
            <a:off x="1066800" y="4495800"/>
            <a:ext cx="166919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Access </a:t>
            </a:r>
            <a:r>
              <a:rPr lang="en-US" sz="2000" b="1" dirty="0">
                <a:solidFill>
                  <a:schemeClr val="accent2"/>
                </a:solidFill>
              </a:rPr>
              <a:t>(2 bits)</a:t>
            </a:r>
          </a:p>
        </p:txBody>
      </p:sp>
      <p:sp>
        <p:nvSpPr>
          <p:cNvPr id="3126290" name="Line 18"/>
          <p:cNvSpPr>
            <a:spLocks noChangeShapeType="1"/>
          </p:cNvSpPr>
          <p:nvPr/>
        </p:nvSpPr>
        <p:spPr bwMode="auto">
          <a:xfrm>
            <a:off x="30480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1" name="Line 19"/>
          <p:cNvSpPr>
            <a:spLocks noChangeShapeType="1"/>
          </p:cNvSpPr>
          <p:nvPr/>
        </p:nvSpPr>
        <p:spPr bwMode="auto">
          <a:xfrm>
            <a:off x="54102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2" name="Text Box 20"/>
          <p:cNvSpPr txBox="1">
            <a:spLocks noChangeArrowheads="1"/>
          </p:cNvSpPr>
          <p:nvPr/>
        </p:nvSpPr>
        <p:spPr bwMode="auto">
          <a:xfrm>
            <a:off x="5410200" y="4495800"/>
            <a:ext cx="286155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Page No.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6293" name="Rectangle 21"/>
          <p:cNvSpPr>
            <a:spLocks noChangeArrowheads="1"/>
          </p:cNvSpPr>
          <p:nvPr/>
        </p:nvSpPr>
        <p:spPr bwMode="auto">
          <a:xfrm>
            <a:off x="990600" y="5638800"/>
            <a:ext cx="3657600" cy="3471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4" name="Rectangle 22"/>
          <p:cNvSpPr>
            <a:spLocks noChangeArrowheads="1"/>
          </p:cNvSpPr>
          <p:nvPr/>
        </p:nvSpPr>
        <p:spPr bwMode="auto">
          <a:xfrm>
            <a:off x="1066800" y="4402138"/>
            <a:ext cx="76962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a: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14 / 38 (TLB Tag / Index / 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b: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14 / 12 / 40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c: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44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d: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17 /   9 / 43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e: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62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(3/3)</a:t>
            </a:r>
            <a:endParaRPr lang="en-US"/>
          </a:p>
        </p:txBody>
      </p:sp>
      <p:sp>
        <p:nvSpPr>
          <p:cNvPr id="312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set-assoc, 64KB data cache, 64B block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Cache Entry: Valid bit, Dirty bit, Cache tag + ? bits of Data</a:t>
            </a:r>
          </a:p>
          <a:p>
            <a:endParaRPr lang="en-US" dirty="0" smtClean="0"/>
          </a:p>
          <a:p>
            <a:r>
              <a:rPr lang="en-US" dirty="0" smtClean="0"/>
              <a:t>Number of bits in Data cache Tag / Index / Offset / Entry?</a:t>
            </a:r>
            <a:endParaRPr lang="en-US" dirty="0"/>
          </a:p>
        </p:txBody>
      </p:sp>
      <p:sp>
        <p:nvSpPr>
          <p:cNvPr id="3128324" name="Rectangle 4"/>
          <p:cNvSpPr>
            <a:spLocks noChangeArrowheads="1"/>
          </p:cNvSpPr>
          <p:nvPr/>
        </p:nvSpPr>
        <p:spPr bwMode="auto">
          <a:xfrm>
            <a:off x="304800" y="1660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5" name="Line 5"/>
          <p:cNvSpPr>
            <a:spLocks noChangeShapeType="1"/>
          </p:cNvSpPr>
          <p:nvPr/>
        </p:nvSpPr>
        <p:spPr bwMode="auto">
          <a:xfrm>
            <a:off x="5410200" y="1660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6" name="Text Box 6"/>
          <p:cNvSpPr txBox="1">
            <a:spLocks noChangeArrowheads="1"/>
          </p:cNvSpPr>
          <p:nvPr/>
        </p:nvSpPr>
        <p:spPr bwMode="auto">
          <a:xfrm>
            <a:off x="5410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(? bits)</a:t>
            </a:r>
            <a:endParaRPr lang="en-US" sz="2000" b="1"/>
          </a:p>
        </p:txBody>
      </p:sp>
      <p:sp>
        <p:nvSpPr>
          <p:cNvPr id="3128327" name="Text Box 7"/>
          <p:cNvSpPr txBox="1">
            <a:spLocks noChangeArrowheads="1"/>
          </p:cNvSpPr>
          <p:nvPr/>
        </p:nvSpPr>
        <p:spPr bwMode="auto">
          <a:xfrm>
            <a:off x="2286000" y="2193925"/>
            <a:ext cx="336825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Address (36 bits)</a:t>
            </a:r>
          </a:p>
        </p:txBody>
      </p:sp>
      <p:sp>
        <p:nvSpPr>
          <p:cNvPr id="3128328" name="Line 8"/>
          <p:cNvSpPr>
            <a:spLocks noChangeShapeType="1"/>
          </p:cNvSpPr>
          <p:nvPr/>
        </p:nvSpPr>
        <p:spPr bwMode="auto">
          <a:xfrm>
            <a:off x="2743200" y="1660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9" name="Text Box 9"/>
          <p:cNvSpPr txBox="1">
            <a:spLocks noChangeArrowheads="1"/>
          </p:cNvSpPr>
          <p:nvPr/>
        </p:nvSpPr>
        <p:spPr bwMode="auto">
          <a:xfrm>
            <a:off x="2743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Index (? bits)</a:t>
            </a:r>
          </a:p>
        </p:txBody>
      </p:sp>
      <p:sp>
        <p:nvSpPr>
          <p:cNvPr id="3128330" name="Text Box 10"/>
          <p:cNvSpPr txBox="1">
            <a:spLocks noChangeArrowheads="1"/>
          </p:cNvSpPr>
          <p:nvPr/>
        </p:nvSpPr>
        <p:spPr bwMode="auto">
          <a:xfrm>
            <a:off x="381000" y="1736725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1" name="Rectangle 11"/>
          <p:cNvSpPr>
            <a:spLocks noChangeArrowheads="1"/>
          </p:cNvSpPr>
          <p:nvPr/>
        </p:nvSpPr>
        <p:spPr bwMode="auto">
          <a:xfrm>
            <a:off x="685800" y="3657600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2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8333" name="Text Box 13"/>
          <p:cNvSpPr txBox="1">
            <a:spLocks noChangeArrowheads="1"/>
          </p:cNvSpPr>
          <p:nvPr/>
        </p:nvSpPr>
        <p:spPr bwMode="auto">
          <a:xfrm>
            <a:off x="1066800" y="3733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8334" name="Text Box 14"/>
          <p:cNvSpPr txBox="1">
            <a:spLocks noChangeArrowheads="1"/>
          </p:cNvSpPr>
          <p:nvPr/>
        </p:nvSpPr>
        <p:spPr bwMode="auto">
          <a:xfrm>
            <a:off x="1676400" y="3733800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5" name="Line 15"/>
          <p:cNvSpPr>
            <a:spLocks noChangeShapeType="1"/>
          </p:cNvSpPr>
          <p:nvPr/>
        </p:nvSpPr>
        <p:spPr bwMode="auto">
          <a:xfrm>
            <a:off x="10668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6" name="Line 16"/>
          <p:cNvSpPr>
            <a:spLocks noChangeShapeType="1"/>
          </p:cNvSpPr>
          <p:nvPr/>
        </p:nvSpPr>
        <p:spPr bwMode="auto">
          <a:xfrm>
            <a:off x="13716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7" name="Rectangle 17"/>
          <p:cNvSpPr>
            <a:spLocks noChangeArrowheads="1"/>
          </p:cNvSpPr>
          <p:nvPr/>
        </p:nvSpPr>
        <p:spPr bwMode="auto">
          <a:xfrm>
            <a:off x="5197475" y="3646488"/>
            <a:ext cx="32004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8" name="Text Box 18"/>
          <p:cNvSpPr txBox="1">
            <a:spLocks noChangeArrowheads="1"/>
          </p:cNvSpPr>
          <p:nvPr/>
        </p:nvSpPr>
        <p:spPr bwMode="auto">
          <a:xfrm>
            <a:off x="5410200" y="3733800"/>
            <a:ext cx="2484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Data (? bits)</a:t>
            </a:r>
          </a:p>
        </p:txBody>
      </p:sp>
      <p:sp>
        <p:nvSpPr>
          <p:cNvPr id="3128339" name="Rectangle 19"/>
          <p:cNvSpPr>
            <a:spLocks noChangeArrowheads="1"/>
          </p:cNvSpPr>
          <p:nvPr/>
        </p:nvSpPr>
        <p:spPr bwMode="auto">
          <a:xfrm>
            <a:off x="228600" y="4462462"/>
            <a:ext cx="86106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a: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  9 / 14 / 87 (Tag/Index/Offset/Entry)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b: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86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c: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534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d: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87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e: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(3/3) Answer</a:t>
            </a:r>
            <a:endParaRPr lang="en-US" dirty="0"/>
          </a:p>
        </p:txBody>
      </p:sp>
      <p:sp>
        <p:nvSpPr>
          <p:cNvPr id="313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 data cache, 64K/1K (2</a:t>
            </a:r>
            <a:r>
              <a:rPr lang="en-US" baseline="30000" dirty="0" smtClean="0"/>
              <a:t>10</a:t>
            </a:r>
            <a:r>
              <a:rPr lang="en-US" dirty="0" smtClean="0"/>
              <a:t>) “sets”, 2 entries per sets =&gt; 9 bit index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Data Cache Entry: Valid bit, Dirty bit, Cache tag + 64 Bytes of Data</a:t>
            </a:r>
            <a:endParaRPr lang="en-US" dirty="0"/>
          </a:p>
        </p:txBody>
      </p:sp>
      <p:sp>
        <p:nvSpPr>
          <p:cNvPr id="3130372" name="Rectangle 4"/>
          <p:cNvSpPr>
            <a:spLocks noChangeArrowheads="1"/>
          </p:cNvSpPr>
          <p:nvPr/>
        </p:nvSpPr>
        <p:spPr bwMode="auto">
          <a:xfrm>
            <a:off x="381000" y="2041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3" name="Line 5"/>
          <p:cNvSpPr>
            <a:spLocks noChangeShapeType="1"/>
          </p:cNvSpPr>
          <p:nvPr/>
        </p:nvSpPr>
        <p:spPr bwMode="auto">
          <a:xfrm>
            <a:off x="5486400" y="2041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4" name="Text Box 6"/>
          <p:cNvSpPr txBox="1">
            <a:spLocks noChangeArrowheads="1"/>
          </p:cNvSpPr>
          <p:nvPr/>
        </p:nvSpPr>
        <p:spPr bwMode="auto">
          <a:xfrm>
            <a:off x="5486400" y="2117725"/>
            <a:ext cx="2582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(6 bits)</a:t>
            </a:r>
            <a:endParaRPr lang="en-US" sz="2000" b="1"/>
          </a:p>
        </p:txBody>
      </p:sp>
      <p:sp>
        <p:nvSpPr>
          <p:cNvPr id="3130375" name="Text Box 7"/>
          <p:cNvSpPr txBox="1">
            <a:spLocks noChangeArrowheads="1"/>
          </p:cNvSpPr>
          <p:nvPr/>
        </p:nvSpPr>
        <p:spPr bwMode="auto">
          <a:xfrm>
            <a:off x="2362200" y="2574925"/>
            <a:ext cx="336825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Address (36 bits)</a:t>
            </a:r>
          </a:p>
        </p:txBody>
      </p:sp>
      <p:sp>
        <p:nvSpPr>
          <p:cNvPr id="3130376" name="Line 8"/>
          <p:cNvSpPr>
            <a:spLocks noChangeShapeType="1"/>
          </p:cNvSpPr>
          <p:nvPr/>
        </p:nvSpPr>
        <p:spPr bwMode="auto">
          <a:xfrm>
            <a:off x="2743200" y="2041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7" name="Text Box 9"/>
          <p:cNvSpPr txBox="1">
            <a:spLocks noChangeArrowheads="1"/>
          </p:cNvSpPr>
          <p:nvPr/>
        </p:nvSpPr>
        <p:spPr bwMode="auto">
          <a:xfrm>
            <a:off x="2819400" y="2117725"/>
            <a:ext cx="217163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Index </a:t>
            </a:r>
            <a:r>
              <a:rPr lang="en-US" sz="2000" b="1" dirty="0">
                <a:solidFill>
                  <a:schemeClr val="accent2"/>
                </a:solidFill>
              </a:rPr>
              <a:t>(9 bits)</a:t>
            </a:r>
          </a:p>
        </p:txBody>
      </p:sp>
      <p:sp>
        <p:nvSpPr>
          <p:cNvPr id="3130378" name="Text Box 10"/>
          <p:cNvSpPr txBox="1">
            <a:spLocks noChangeArrowheads="1"/>
          </p:cNvSpPr>
          <p:nvPr/>
        </p:nvSpPr>
        <p:spPr bwMode="auto">
          <a:xfrm>
            <a:off x="304800" y="21177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79" name="Rectangle 11"/>
          <p:cNvSpPr>
            <a:spLocks noChangeArrowheads="1"/>
          </p:cNvSpPr>
          <p:nvPr/>
        </p:nvSpPr>
        <p:spPr bwMode="auto">
          <a:xfrm>
            <a:off x="593725" y="4022725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0" name="Text Box 12"/>
          <p:cNvSpPr txBox="1">
            <a:spLocks noChangeArrowheads="1"/>
          </p:cNvSpPr>
          <p:nvPr/>
        </p:nvSpPr>
        <p:spPr bwMode="auto">
          <a:xfrm>
            <a:off x="669925" y="4098925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30381" name="Text Box 13"/>
          <p:cNvSpPr txBox="1">
            <a:spLocks noChangeArrowheads="1"/>
          </p:cNvSpPr>
          <p:nvPr/>
        </p:nvSpPr>
        <p:spPr bwMode="auto">
          <a:xfrm>
            <a:off x="974725" y="40989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30382" name="Text Box 14"/>
          <p:cNvSpPr txBox="1">
            <a:spLocks noChangeArrowheads="1"/>
          </p:cNvSpPr>
          <p:nvPr/>
        </p:nvSpPr>
        <p:spPr bwMode="auto">
          <a:xfrm>
            <a:off x="1584325" y="40989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83" name="Line 15"/>
          <p:cNvSpPr>
            <a:spLocks noChangeShapeType="1"/>
          </p:cNvSpPr>
          <p:nvPr/>
        </p:nvSpPr>
        <p:spPr bwMode="auto">
          <a:xfrm>
            <a:off x="9747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4" name="Line 16"/>
          <p:cNvSpPr>
            <a:spLocks noChangeShapeType="1"/>
          </p:cNvSpPr>
          <p:nvPr/>
        </p:nvSpPr>
        <p:spPr bwMode="auto">
          <a:xfrm>
            <a:off x="12795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5" name="Rectangle 17"/>
          <p:cNvSpPr>
            <a:spLocks noChangeArrowheads="1"/>
          </p:cNvSpPr>
          <p:nvPr/>
        </p:nvSpPr>
        <p:spPr bwMode="auto">
          <a:xfrm>
            <a:off x="5029200" y="3962400"/>
            <a:ext cx="3810000" cy="5826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6" name="Text Box 18"/>
          <p:cNvSpPr txBox="1">
            <a:spLocks noChangeArrowheads="1"/>
          </p:cNvSpPr>
          <p:nvPr/>
        </p:nvSpPr>
        <p:spPr bwMode="auto">
          <a:xfrm>
            <a:off x="4953000" y="4038600"/>
            <a:ext cx="341684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Data </a:t>
            </a:r>
            <a:r>
              <a:rPr lang="en-US" sz="2000" b="1" dirty="0">
                <a:solidFill>
                  <a:schemeClr val="accent2"/>
                </a:solidFill>
              </a:rPr>
              <a:t>(64 Bytes</a:t>
            </a:r>
            <a:r>
              <a:rPr lang="en-US" sz="2000" b="1" dirty="0" smtClean="0">
                <a:solidFill>
                  <a:schemeClr val="accent2"/>
                </a:solidFill>
              </a:rPr>
              <a:t> = 512 </a:t>
            </a:r>
            <a:r>
              <a:rPr lang="en-US" sz="2000" b="1" dirty="0">
                <a:solidFill>
                  <a:schemeClr val="accent2"/>
                </a:solidFill>
              </a:rPr>
              <a:t>bits)</a:t>
            </a:r>
          </a:p>
        </p:txBody>
      </p:sp>
      <p:sp>
        <p:nvSpPr>
          <p:cNvPr id="3130387" name="Rectangle 19"/>
          <p:cNvSpPr>
            <a:spLocks noChangeArrowheads="1"/>
          </p:cNvSpPr>
          <p:nvPr/>
        </p:nvSpPr>
        <p:spPr bwMode="auto">
          <a:xfrm>
            <a:off x="381000" y="5886214"/>
            <a:ext cx="3962400" cy="3810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FF00FF"/>
              </a:solidFill>
              <a:latin typeface="Times New Roman" pitchFamily="-65" charset="0"/>
            </a:endParaRPr>
          </a:p>
        </p:txBody>
      </p:sp>
      <p:sp>
        <p:nvSpPr>
          <p:cNvPr id="3130388" name="Rectangle 20"/>
          <p:cNvSpPr>
            <a:spLocks noChangeArrowheads="1"/>
          </p:cNvSpPr>
          <p:nvPr/>
        </p:nvSpPr>
        <p:spPr bwMode="auto">
          <a:xfrm>
            <a:off x="228600" y="4038600"/>
            <a:ext cx="86106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a: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  9 / 14 / 87 (Tag/Index/Offset/Entry)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b: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86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c: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534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d: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87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e: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038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990601"/>
            <a:ext cx="4038600" cy="5305864"/>
          </a:xfrm>
        </p:spPr>
        <p:txBody>
          <a:bodyPr/>
          <a:lstStyle/>
          <a:p>
            <a:r>
              <a:rPr lang="en-US" sz="2400" smtClean="0"/>
              <a:t>User program view:</a:t>
            </a:r>
          </a:p>
          <a:p>
            <a:pPr lvl="1"/>
            <a:r>
              <a:rPr lang="en-US" sz="2000" smtClean="0"/>
              <a:t>Contiguous</a:t>
            </a:r>
          </a:p>
          <a:p>
            <a:pPr lvl="1"/>
            <a:r>
              <a:rPr lang="en-US" sz="2000" smtClean="0"/>
              <a:t>Start from some set address</a:t>
            </a:r>
          </a:p>
          <a:p>
            <a:pPr lvl="1"/>
            <a:r>
              <a:rPr lang="en-US" sz="2000" smtClean="0"/>
              <a:t>Infinitely large</a:t>
            </a:r>
          </a:p>
          <a:p>
            <a:pPr lvl="1"/>
            <a:r>
              <a:rPr lang="en-US" sz="2000" smtClean="0"/>
              <a:t>Is the only running program</a:t>
            </a:r>
          </a:p>
          <a:p>
            <a:r>
              <a:rPr lang="en-US" sz="2400" smtClean="0"/>
              <a:t>Reality:</a:t>
            </a:r>
          </a:p>
          <a:p>
            <a:pPr lvl="1"/>
            <a:r>
              <a:rPr lang="en-US" sz="2000" smtClean="0"/>
              <a:t>Non-contiguous</a:t>
            </a:r>
          </a:p>
          <a:p>
            <a:pPr lvl="1"/>
            <a:r>
              <a:rPr lang="en-US" sz="2000" smtClean="0"/>
              <a:t>Start wherever available memory is</a:t>
            </a:r>
          </a:p>
          <a:p>
            <a:pPr lvl="1"/>
            <a:r>
              <a:rPr lang="en-US" sz="2000" smtClean="0"/>
              <a:t>Finite size</a:t>
            </a:r>
          </a:p>
          <a:p>
            <a:pPr lvl="1"/>
            <a:r>
              <a:rPr lang="en-US" sz="2000" smtClean="0"/>
              <a:t>Many programs running at a time</a:t>
            </a:r>
            <a:endParaRPr lang="en-US" sz="20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990601"/>
            <a:ext cx="4648200" cy="5305864"/>
          </a:xfrm>
        </p:spPr>
        <p:txBody>
          <a:bodyPr/>
          <a:lstStyle/>
          <a:p>
            <a:r>
              <a:rPr lang="en-US" sz="2400" smtClean="0"/>
              <a:t>Virtual memory provides:</a:t>
            </a:r>
          </a:p>
          <a:p>
            <a:pPr lvl="1"/>
            <a:r>
              <a:rPr lang="en-US" sz="2000" smtClean="0"/>
              <a:t>illusion of contiguous memory</a:t>
            </a:r>
          </a:p>
          <a:p>
            <a:pPr lvl="1"/>
            <a:r>
              <a:rPr lang="en-US" sz="2000" smtClean="0"/>
              <a:t>all programs starting at same set address</a:t>
            </a:r>
          </a:p>
          <a:p>
            <a:pPr lvl="1"/>
            <a:r>
              <a:rPr lang="en-US" sz="2000" smtClean="0"/>
              <a:t>illusion of ~ infinite memory </a:t>
            </a:r>
            <a:br>
              <a:rPr lang="en-US" sz="2000" smtClean="0"/>
            </a:br>
            <a:r>
              <a:rPr lang="en-US" sz="2000" smtClean="0"/>
              <a:t>(232 or 264 bytes)</a:t>
            </a:r>
          </a:p>
          <a:p>
            <a:pPr lvl="1"/>
            <a:r>
              <a:rPr lang="en-US" sz="2000" smtClean="0"/>
              <a:t>Protection	, Sharing</a:t>
            </a:r>
          </a:p>
          <a:p>
            <a:r>
              <a:rPr lang="en-US" sz="2400" smtClean="0"/>
              <a:t>Implementation:</a:t>
            </a:r>
          </a:p>
          <a:p>
            <a:pPr lvl="1"/>
            <a:r>
              <a:rPr lang="en-US" sz="2000" smtClean="0"/>
              <a:t>Divide memory into chunks (pages)</a:t>
            </a:r>
          </a:p>
          <a:p>
            <a:pPr lvl="1"/>
            <a:r>
              <a:rPr lang="en-US" sz="2000" smtClean="0"/>
              <a:t>OS controls page table that maps virtual into physical addresses</a:t>
            </a:r>
          </a:p>
          <a:p>
            <a:pPr lvl="1"/>
            <a:r>
              <a:rPr lang="en-US" sz="2000" smtClean="0"/>
              <a:t>memory as a cache for disk</a:t>
            </a:r>
          </a:p>
          <a:p>
            <a:pPr lvl="1"/>
            <a:r>
              <a:rPr lang="en-US" sz="2000" smtClean="0"/>
              <a:t>TLB is a cache for the page table</a:t>
            </a:r>
            <a:endParaRPr lang="en-US"/>
          </a:p>
        </p:txBody>
      </p:sp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Virtual Memory Summary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3161092" name="WordArt 4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5410200" cy="2559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How many hours </a:t>
            </a:r>
            <a:r>
              <a:rPr lang="en-US">
                <a:solidFill>
                  <a:srgbClr val="FFFF00"/>
                </a:solidFill>
                <a:ea typeface="ＭＳ Ｐゴシック" pitchFamily="-84" charset="-128"/>
                <a:cs typeface="ＭＳ Ｐゴシック" pitchFamily="-84" charset="-128"/>
              </a:rPr>
              <a:t>h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on last project?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198813"/>
          </a:xfrm>
        </p:spPr>
        <p:txBody>
          <a:bodyPr/>
          <a:lstStyle/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0 ≤ h &lt; 8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8 ≤ h &lt; 16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16 ≤ h &lt; 32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32 ≤ h &lt; 64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64 ≤ h</a:t>
            </a: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685800" y="4191000"/>
            <a:ext cx="2209800" cy="201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 Qs for any Memory Hierarchy</a:t>
            </a:r>
            <a:endParaRPr lang="en-US"/>
          </a:p>
        </p:txBody>
      </p:sp>
      <p:sp>
        <p:nvSpPr>
          <p:cNvPr id="313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Q1: Where can a block be placed?</a:t>
            </a:r>
          </a:p>
          <a:p>
            <a:pPr lvl="1"/>
            <a:r>
              <a:rPr lang="en-US" sz="1800" dirty="0" smtClean="0"/>
              <a:t>One place (direct mapped)</a:t>
            </a:r>
          </a:p>
          <a:p>
            <a:pPr lvl="1"/>
            <a:r>
              <a:rPr lang="en-US" sz="1800" dirty="0" smtClean="0"/>
              <a:t>A few places (set associative)</a:t>
            </a:r>
          </a:p>
          <a:p>
            <a:pPr lvl="1"/>
            <a:r>
              <a:rPr lang="en-US" sz="1800" dirty="0" smtClean="0"/>
              <a:t>Any place (fully associative)</a:t>
            </a:r>
          </a:p>
          <a:p>
            <a:r>
              <a:rPr lang="en-US" sz="2000" dirty="0" smtClean="0"/>
              <a:t>Q2: How is a block found?</a:t>
            </a:r>
          </a:p>
          <a:p>
            <a:pPr lvl="1"/>
            <a:r>
              <a:rPr lang="en-US" sz="1800" dirty="0" smtClean="0"/>
              <a:t>Indexing (as in a direct-mapped cache)</a:t>
            </a:r>
          </a:p>
          <a:p>
            <a:pPr lvl="1"/>
            <a:r>
              <a:rPr lang="en-US" sz="1800" dirty="0" smtClean="0"/>
              <a:t>Limited search (as in a set-associative cache)</a:t>
            </a:r>
          </a:p>
          <a:p>
            <a:pPr lvl="1"/>
            <a:r>
              <a:rPr lang="en-US" sz="1800" dirty="0" smtClean="0"/>
              <a:t>Full search (as in a fully associative cache)</a:t>
            </a:r>
          </a:p>
          <a:p>
            <a:pPr lvl="1"/>
            <a:r>
              <a:rPr lang="en-US" sz="1800" dirty="0" smtClean="0"/>
              <a:t>Separate lookup table (as in a page table)</a:t>
            </a:r>
          </a:p>
          <a:p>
            <a:r>
              <a:rPr lang="en-US" sz="2000" dirty="0" smtClean="0"/>
              <a:t>Q3: Which block is replaced on a miss? </a:t>
            </a:r>
          </a:p>
          <a:p>
            <a:pPr lvl="1"/>
            <a:r>
              <a:rPr lang="en-US" sz="1800" dirty="0" smtClean="0"/>
              <a:t>Least recently used (LRU)</a:t>
            </a:r>
          </a:p>
          <a:p>
            <a:pPr lvl="1"/>
            <a:r>
              <a:rPr lang="en-US" sz="1800" dirty="0" smtClean="0"/>
              <a:t>Random</a:t>
            </a:r>
          </a:p>
          <a:p>
            <a:r>
              <a:rPr lang="en-US" sz="2000" dirty="0" smtClean="0"/>
              <a:t>Q4: How are writes handled?</a:t>
            </a:r>
          </a:p>
          <a:p>
            <a:pPr lvl="1"/>
            <a:r>
              <a:rPr lang="en-US" sz="1800" dirty="0" smtClean="0"/>
              <a:t>Write through (Level never inconsistent </a:t>
            </a:r>
            <a:r>
              <a:rPr lang="en-US" sz="1800" dirty="0" err="1" smtClean="0"/>
              <a:t>w</a:t>
            </a:r>
            <a:r>
              <a:rPr lang="en-US" sz="1800" dirty="0" smtClean="0"/>
              <a:t>/lower)</a:t>
            </a:r>
          </a:p>
          <a:p>
            <a:pPr lvl="1"/>
            <a:r>
              <a:rPr lang="en-US" sz="1800" dirty="0" smtClean="0"/>
              <a:t>Write back (Could be “dirty”, must have dirty bit)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4505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Q1: Where block placed in upper level?</a:t>
            </a:r>
            <a:endParaRPr lang="en-US" sz="3600" dirty="0"/>
          </a:p>
        </p:txBody>
      </p:sp>
      <p:sp>
        <p:nvSpPr>
          <p:cNvPr id="31344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Block #12 placed in 8 block cache:</a:t>
            </a:r>
          </a:p>
          <a:p>
            <a:pPr lvl="1"/>
            <a:r>
              <a:rPr lang="en-US" smtClean="0"/>
              <a:t>Fully associative</a:t>
            </a:r>
          </a:p>
          <a:p>
            <a:pPr lvl="1"/>
            <a:r>
              <a:rPr lang="en-US" smtClean="0"/>
              <a:t>Direct mapped</a:t>
            </a:r>
          </a:p>
          <a:p>
            <a:pPr lvl="1"/>
            <a:r>
              <a:rPr lang="en-US" smtClean="0"/>
              <a:t>2-way set associative</a:t>
            </a:r>
          </a:p>
          <a:p>
            <a:pPr lvl="2"/>
            <a:r>
              <a:rPr lang="en-US" smtClean="0"/>
              <a:t>Set Associative Mapping = Block # Mod # of Sets</a:t>
            </a:r>
            <a:endParaRPr lang="en-US"/>
          </a:p>
        </p:txBody>
      </p:sp>
      <p:sp>
        <p:nvSpPr>
          <p:cNvPr id="3134467" name="Text Box 3"/>
          <p:cNvSpPr txBox="1">
            <a:spLocks noChangeArrowheads="1"/>
          </p:cNvSpPr>
          <p:nvPr/>
        </p:nvSpPr>
        <p:spPr bwMode="auto">
          <a:xfrm>
            <a:off x="1135062" y="3786188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68" name="Rectangle 4"/>
          <p:cNvSpPr>
            <a:spLocks noChangeArrowheads="1"/>
          </p:cNvSpPr>
          <p:nvPr/>
        </p:nvSpPr>
        <p:spPr bwMode="auto">
          <a:xfrm>
            <a:off x="1155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69" name="Rectangle 5"/>
          <p:cNvSpPr>
            <a:spLocks noChangeArrowheads="1"/>
          </p:cNvSpPr>
          <p:nvPr/>
        </p:nvSpPr>
        <p:spPr bwMode="auto">
          <a:xfrm>
            <a:off x="1308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0" name="Rectangle 6"/>
          <p:cNvSpPr>
            <a:spLocks noChangeArrowheads="1"/>
          </p:cNvSpPr>
          <p:nvPr/>
        </p:nvSpPr>
        <p:spPr bwMode="auto">
          <a:xfrm>
            <a:off x="1460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1" name="Rectangle 7"/>
          <p:cNvSpPr>
            <a:spLocks noChangeArrowheads="1"/>
          </p:cNvSpPr>
          <p:nvPr/>
        </p:nvSpPr>
        <p:spPr bwMode="auto">
          <a:xfrm>
            <a:off x="16129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2" name="Rectangle 8"/>
          <p:cNvSpPr>
            <a:spLocks noChangeArrowheads="1"/>
          </p:cNvSpPr>
          <p:nvPr/>
        </p:nvSpPr>
        <p:spPr bwMode="auto">
          <a:xfrm>
            <a:off x="17653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3" name="Rectangle 9"/>
          <p:cNvSpPr>
            <a:spLocks noChangeArrowheads="1"/>
          </p:cNvSpPr>
          <p:nvPr/>
        </p:nvSpPr>
        <p:spPr bwMode="auto">
          <a:xfrm>
            <a:off x="1917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4" name="Rectangle 10"/>
          <p:cNvSpPr>
            <a:spLocks noChangeArrowheads="1"/>
          </p:cNvSpPr>
          <p:nvPr/>
        </p:nvSpPr>
        <p:spPr bwMode="auto">
          <a:xfrm>
            <a:off x="2070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5" name="Text Box 11"/>
          <p:cNvSpPr txBox="1">
            <a:spLocks noChangeArrowheads="1"/>
          </p:cNvSpPr>
          <p:nvPr/>
        </p:nvSpPr>
        <p:spPr bwMode="auto">
          <a:xfrm>
            <a:off x="520700" y="3709988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76" name="Text Box 12"/>
          <p:cNvSpPr txBox="1">
            <a:spLocks noChangeArrowheads="1"/>
          </p:cNvSpPr>
          <p:nvPr/>
        </p:nvSpPr>
        <p:spPr bwMode="auto">
          <a:xfrm>
            <a:off x="614362" y="5149850"/>
            <a:ext cx="169227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Fully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77" name="Text Box 13"/>
          <p:cNvSpPr txBox="1">
            <a:spLocks noChangeArrowheads="1"/>
          </p:cNvSpPr>
          <p:nvPr/>
        </p:nvSpPr>
        <p:spPr bwMode="auto">
          <a:xfrm>
            <a:off x="4184650" y="3694113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05287" y="3987800"/>
            <a:ext cx="1219200" cy="990600"/>
            <a:chOff x="2653" y="2441"/>
            <a:chExt cx="768" cy="624"/>
          </a:xfrm>
        </p:grpSpPr>
        <p:sp>
          <p:nvSpPr>
            <p:cNvPr id="3134479" name="Rectangle 15"/>
            <p:cNvSpPr>
              <a:spLocks noChangeArrowheads="1"/>
            </p:cNvSpPr>
            <p:nvPr/>
          </p:nvSpPr>
          <p:spPr bwMode="auto">
            <a:xfrm>
              <a:off x="265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0" name="Rectangle 16"/>
            <p:cNvSpPr>
              <a:spLocks noChangeArrowheads="1"/>
            </p:cNvSpPr>
            <p:nvPr/>
          </p:nvSpPr>
          <p:spPr bwMode="auto">
            <a:xfrm>
              <a:off x="274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1" name="Rectangle 17"/>
            <p:cNvSpPr>
              <a:spLocks noChangeArrowheads="1"/>
            </p:cNvSpPr>
            <p:nvPr/>
          </p:nvSpPr>
          <p:spPr bwMode="auto">
            <a:xfrm>
              <a:off x="284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2" name="Rectangle 18"/>
            <p:cNvSpPr>
              <a:spLocks noChangeArrowheads="1"/>
            </p:cNvSpPr>
            <p:nvPr/>
          </p:nvSpPr>
          <p:spPr bwMode="auto">
            <a:xfrm>
              <a:off x="2941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3" name="Rectangle 19"/>
            <p:cNvSpPr>
              <a:spLocks noChangeArrowheads="1"/>
            </p:cNvSpPr>
            <p:nvPr/>
          </p:nvSpPr>
          <p:spPr bwMode="auto">
            <a:xfrm>
              <a:off x="3037" y="2441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4" name="Rectangle 20"/>
            <p:cNvSpPr>
              <a:spLocks noChangeArrowheads="1"/>
            </p:cNvSpPr>
            <p:nvPr/>
          </p:nvSpPr>
          <p:spPr bwMode="auto">
            <a:xfrm>
              <a:off x="313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5" name="Rectangle 21"/>
            <p:cNvSpPr>
              <a:spLocks noChangeArrowheads="1"/>
            </p:cNvSpPr>
            <p:nvPr/>
          </p:nvSpPr>
          <p:spPr bwMode="auto">
            <a:xfrm>
              <a:off x="322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6" name="Rectangle 22"/>
            <p:cNvSpPr>
              <a:spLocks noChangeArrowheads="1"/>
            </p:cNvSpPr>
            <p:nvPr/>
          </p:nvSpPr>
          <p:spPr bwMode="auto">
            <a:xfrm>
              <a:off x="332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4487" name="Text Box 23"/>
          <p:cNvSpPr txBox="1">
            <a:spLocks noChangeArrowheads="1"/>
          </p:cNvSpPr>
          <p:nvPr/>
        </p:nvSpPr>
        <p:spPr bwMode="auto">
          <a:xfrm>
            <a:off x="3570287" y="3617913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88" name="Text Box 24"/>
          <p:cNvSpPr txBox="1">
            <a:spLocks noChangeArrowheads="1"/>
          </p:cNvSpPr>
          <p:nvPr/>
        </p:nvSpPr>
        <p:spPr bwMode="auto">
          <a:xfrm>
            <a:off x="3971925" y="5245100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Direct mapped: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only into block 4 (12 mod 8)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89" name="Text Box 25"/>
          <p:cNvSpPr txBox="1">
            <a:spLocks noChangeArrowheads="1"/>
          </p:cNvSpPr>
          <p:nvPr/>
        </p:nvSpPr>
        <p:spPr bwMode="auto">
          <a:xfrm>
            <a:off x="6621462" y="3644900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90" name="Rectangle 26"/>
          <p:cNvSpPr>
            <a:spLocks noChangeArrowheads="1"/>
          </p:cNvSpPr>
          <p:nvPr/>
        </p:nvSpPr>
        <p:spPr bwMode="auto">
          <a:xfrm>
            <a:off x="66421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1" name="Rectangle 27"/>
          <p:cNvSpPr>
            <a:spLocks noChangeArrowheads="1"/>
          </p:cNvSpPr>
          <p:nvPr/>
        </p:nvSpPr>
        <p:spPr bwMode="auto">
          <a:xfrm>
            <a:off x="67945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2" name="Rectangle 28"/>
          <p:cNvSpPr>
            <a:spLocks noChangeArrowheads="1"/>
          </p:cNvSpPr>
          <p:nvPr/>
        </p:nvSpPr>
        <p:spPr bwMode="auto">
          <a:xfrm>
            <a:off x="6946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3" name="Rectangle 29"/>
          <p:cNvSpPr>
            <a:spLocks noChangeArrowheads="1"/>
          </p:cNvSpPr>
          <p:nvPr/>
        </p:nvSpPr>
        <p:spPr bwMode="auto">
          <a:xfrm>
            <a:off x="70993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4" name="Rectangle 30"/>
          <p:cNvSpPr>
            <a:spLocks noChangeArrowheads="1"/>
          </p:cNvSpPr>
          <p:nvPr/>
        </p:nvSpPr>
        <p:spPr bwMode="auto">
          <a:xfrm>
            <a:off x="72517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5" name="Rectangle 31"/>
          <p:cNvSpPr>
            <a:spLocks noChangeArrowheads="1"/>
          </p:cNvSpPr>
          <p:nvPr/>
        </p:nvSpPr>
        <p:spPr bwMode="auto">
          <a:xfrm>
            <a:off x="74041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6" name="Rectangle 32"/>
          <p:cNvSpPr>
            <a:spLocks noChangeArrowheads="1"/>
          </p:cNvSpPr>
          <p:nvPr/>
        </p:nvSpPr>
        <p:spPr bwMode="auto">
          <a:xfrm>
            <a:off x="75565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7" name="Rectangle 33"/>
          <p:cNvSpPr>
            <a:spLocks noChangeArrowheads="1"/>
          </p:cNvSpPr>
          <p:nvPr/>
        </p:nvSpPr>
        <p:spPr bwMode="auto">
          <a:xfrm>
            <a:off x="7708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8" name="Text Box 34"/>
          <p:cNvSpPr txBox="1">
            <a:spLocks noChangeArrowheads="1"/>
          </p:cNvSpPr>
          <p:nvPr/>
        </p:nvSpPr>
        <p:spPr bwMode="auto">
          <a:xfrm>
            <a:off x="6007100" y="3673475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99" name="Text Box 35"/>
          <p:cNvSpPr txBox="1">
            <a:spLocks noChangeArrowheads="1"/>
          </p:cNvSpPr>
          <p:nvPr/>
        </p:nvSpPr>
        <p:spPr bwMode="auto">
          <a:xfrm>
            <a:off x="6613525" y="5457825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 in set 0 (12 mod 4)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0" name="Text Box 36"/>
          <p:cNvSpPr txBox="1">
            <a:spLocks noChangeArrowheads="1"/>
          </p:cNvSpPr>
          <p:nvPr/>
        </p:nvSpPr>
        <p:spPr bwMode="auto">
          <a:xfrm>
            <a:off x="65452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1" name="Text Box 37"/>
          <p:cNvSpPr txBox="1">
            <a:spLocks noChangeArrowheads="1"/>
          </p:cNvSpPr>
          <p:nvPr/>
        </p:nvSpPr>
        <p:spPr bwMode="auto">
          <a:xfrm>
            <a:off x="68500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1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2" name="Text Box 38"/>
          <p:cNvSpPr txBox="1">
            <a:spLocks noChangeArrowheads="1"/>
          </p:cNvSpPr>
          <p:nvPr/>
        </p:nvSpPr>
        <p:spPr bwMode="auto">
          <a:xfrm>
            <a:off x="71548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2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3" name="Text Box 39"/>
          <p:cNvSpPr txBox="1">
            <a:spLocks noChangeArrowheads="1"/>
          </p:cNvSpPr>
          <p:nvPr/>
        </p:nvSpPr>
        <p:spPr bwMode="auto">
          <a:xfrm>
            <a:off x="74596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3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4" name="Rectangle 40"/>
          <p:cNvSpPr>
            <a:spLocks noChangeArrowheads="1"/>
          </p:cNvSpPr>
          <p:nvPr/>
        </p:nvSpPr>
        <p:spPr bwMode="auto">
          <a:xfrm>
            <a:off x="2222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7848600" cy="2193925"/>
          </a:xfrm>
          <a:noFill/>
          <a:ln/>
        </p:spPr>
        <p:txBody>
          <a:bodyPr/>
          <a:lstStyle/>
          <a:p>
            <a:r>
              <a:rPr lang="en-US"/>
              <a:t>Direct indexing (using index and block offset), tag compares, or combination</a:t>
            </a:r>
          </a:p>
          <a:p>
            <a:r>
              <a:rPr lang="en-US"/>
              <a:t>Increasing associativity shrinks index, expands tag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295400"/>
            <a:ext cx="8229600" cy="1143000"/>
            <a:chOff x="288" y="624"/>
            <a:chExt cx="5184" cy="720"/>
          </a:xfrm>
        </p:grpSpPr>
        <p:sp>
          <p:nvSpPr>
            <p:cNvPr id="3136516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184" cy="7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768"/>
              <a:ext cx="3792" cy="339"/>
              <a:chOff x="1056" y="2041"/>
              <a:chExt cx="3792" cy="339"/>
            </a:xfrm>
          </p:grpSpPr>
          <p:sp>
            <p:nvSpPr>
              <p:cNvPr id="3136518" name="Rectangle 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3792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19" name="Rectangle 7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120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0" name="Rectangle 8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056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1" name="Rectangle 9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67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2" name="Text Box 10"/>
              <p:cNvSpPr txBox="1">
                <a:spLocks noChangeArrowheads="1"/>
              </p:cNvSpPr>
              <p:nvPr/>
            </p:nvSpPr>
            <p:spPr bwMode="auto">
              <a:xfrm>
                <a:off x="4320" y="2064"/>
                <a:ext cx="390" cy="3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offset</a:t>
                </a:r>
              </a:p>
            </p:txBody>
          </p:sp>
          <p:sp>
            <p:nvSpPr>
              <p:cNvPr id="3136523" name="Text Box 11"/>
              <p:cNvSpPr txBox="1">
                <a:spLocks noChangeArrowheads="1"/>
              </p:cNvSpPr>
              <p:nvPr/>
            </p:nvSpPr>
            <p:spPr bwMode="auto">
              <a:xfrm>
                <a:off x="2227" y="2041"/>
                <a:ext cx="8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 Address</a:t>
                </a:r>
              </a:p>
            </p:txBody>
          </p:sp>
          <p:sp>
            <p:nvSpPr>
              <p:cNvPr id="3136524" name="Text Box 12"/>
              <p:cNvSpPr txBox="1">
                <a:spLocks noChangeArrowheads="1"/>
              </p:cNvSpPr>
              <p:nvPr/>
            </p:nvSpPr>
            <p:spPr bwMode="auto">
              <a:xfrm>
                <a:off x="1860" y="2188"/>
                <a:ext cx="30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Tag</a:t>
                </a:r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5" name="Text Box 13"/>
              <p:cNvSpPr txBox="1">
                <a:spLocks noChangeArrowheads="1"/>
              </p:cNvSpPr>
              <p:nvPr/>
            </p:nvSpPr>
            <p:spPr bwMode="auto">
              <a:xfrm>
                <a:off x="3350" y="2179"/>
                <a:ext cx="39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Index</a:t>
                </a:r>
              </a:p>
            </p:txBody>
          </p:sp>
        </p:grpSp>
      </p:grpSp>
      <p:sp>
        <p:nvSpPr>
          <p:cNvPr id="313652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947025" cy="474662"/>
          </a:xfrm>
        </p:spPr>
        <p:txBody>
          <a:bodyPr/>
          <a:lstStyle/>
          <a:p>
            <a:r>
              <a:rPr lang="en-US" sz="3600" dirty="0"/>
              <a:t>Q2: How is a block found in upper level?</a:t>
            </a:r>
          </a:p>
        </p:txBody>
      </p:sp>
      <p:sp>
        <p:nvSpPr>
          <p:cNvPr id="3136527" name="AutoShape 15"/>
          <p:cNvSpPr>
            <a:spLocks/>
          </p:cNvSpPr>
          <p:nvPr/>
        </p:nvSpPr>
        <p:spPr bwMode="auto">
          <a:xfrm rot="-16200000">
            <a:off x="5372100" y="1485900"/>
            <a:ext cx="381000" cy="1676400"/>
          </a:xfrm>
          <a:prstGeom prst="rightBrace">
            <a:avLst>
              <a:gd name="adj1" fmla="val 36667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28" name="Text Box 16"/>
          <p:cNvSpPr txBox="1">
            <a:spLocks noChangeArrowheads="1"/>
          </p:cNvSpPr>
          <p:nvPr/>
        </p:nvSpPr>
        <p:spPr bwMode="auto">
          <a:xfrm>
            <a:off x="4800600" y="2590800"/>
            <a:ext cx="1573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Set Select</a:t>
            </a:r>
          </a:p>
        </p:txBody>
      </p:sp>
      <p:sp>
        <p:nvSpPr>
          <p:cNvPr id="3136529" name="AutoShape 17"/>
          <p:cNvSpPr>
            <a:spLocks/>
          </p:cNvSpPr>
          <p:nvPr/>
        </p:nvSpPr>
        <p:spPr bwMode="auto">
          <a:xfrm rot="-16200000">
            <a:off x="6774657" y="1850231"/>
            <a:ext cx="381000" cy="976313"/>
          </a:xfrm>
          <a:prstGeom prst="rightBrace">
            <a:avLst>
              <a:gd name="adj1" fmla="val 21354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30" name="Text Box 18"/>
          <p:cNvSpPr txBox="1">
            <a:spLocks noChangeArrowheads="1"/>
          </p:cNvSpPr>
          <p:nvPr/>
        </p:nvSpPr>
        <p:spPr bwMode="auto">
          <a:xfrm>
            <a:off x="6096000" y="3200400"/>
            <a:ext cx="1760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Data Select</a:t>
            </a:r>
          </a:p>
        </p:txBody>
      </p:sp>
      <p:sp>
        <p:nvSpPr>
          <p:cNvPr id="3136531" name="Line 19"/>
          <p:cNvSpPr>
            <a:spLocks noChangeShapeType="1"/>
          </p:cNvSpPr>
          <p:nvPr/>
        </p:nvSpPr>
        <p:spPr bwMode="auto">
          <a:xfrm>
            <a:off x="6965950" y="2527300"/>
            <a:ext cx="0" cy="685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915400" cy="5694362"/>
          </a:xfrm>
          <a:noFill/>
          <a:ln/>
        </p:spPr>
        <p:txBody>
          <a:bodyPr/>
          <a:lstStyle/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Easy for Direct Mapped</a:t>
            </a:r>
          </a:p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Set Associative or Fully Associative: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Random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LRU (Least Recently Used)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Miss Rates</a:t>
            </a:r>
            <a:br>
              <a:rPr lang="en-US" dirty="0" smtClean="0">
                <a:latin typeface="18 VAG Rounded Light   02390"/>
              </a:rPr>
            </a:br>
            <a:r>
              <a:rPr lang="en-US" dirty="0" err="1" smtClean="0">
                <a:latin typeface="18 VAG Rounded Light   02390"/>
              </a:rPr>
              <a:t>Associativity</a:t>
            </a:r>
            <a:r>
              <a:rPr lang="en-US" dirty="0" smtClean="0">
                <a:latin typeface="18 VAG Rounded Light   02390"/>
              </a:rPr>
              <a:t>:   2-way             4-way               8-way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Size	LRU	 Ran	 LRU	 Ran	 LRU	 Ran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16 KB	5.2%	5.7%	    4.7%	5.3%	     4.4%	5.0%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64 KB	1.9%	2.0%	    1.5%		1.7%	     1.4%	1.5%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256 KB	1.15%	1.17%	   1.13%	  1.13%	  1.12%	  1.12%</a:t>
            </a:r>
            <a:endParaRPr lang="en-US" dirty="0">
              <a:latin typeface="18 VAG Rounded Light   0239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Which block replaced on a miss?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Q4: What to do on a write hit?</a:t>
            </a:r>
            <a:endParaRPr lang="en-US"/>
          </a:p>
        </p:txBody>
      </p:sp>
      <p:sp>
        <p:nvSpPr>
          <p:cNvPr id="314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Write-through</a:t>
            </a:r>
          </a:p>
          <a:p>
            <a:pPr lvl="1"/>
            <a:r>
              <a:rPr lang="en-US" smtClean="0"/>
              <a:t>update the word in cache block and corresponding word in memory</a:t>
            </a:r>
          </a:p>
          <a:p>
            <a:r>
              <a:rPr lang="en-US" smtClean="0"/>
              <a:t>Write-back</a:t>
            </a:r>
          </a:p>
          <a:p>
            <a:pPr lvl="1"/>
            <a:r>
              <a:rPr lang="en-US" smtClean="0"/>
              <a:t>update word in cache block</a:t>
            </a:r>
          </a:p>
          <a:p>
            <a:pPr lvl="1"/>
            <a:r>
              <a:rPr lang="en-US" smtClean="0"/>
              <a:t>allow memory word to be “stale”</a:t>
            </a:r>
          </a:p>
          <a:p>
            <a:pPr lvl="1"/>
            <a:r>
              <a:rPr lang="en-US" smtClean="0"/>
              <a:t>=&gt; add ‘dirty’ bit to each line indicating that memory be updated when block is replaced</a:t>
            </a:r>
          </a:p>
          <a:p>
            <a:pPr lvl="1"/>
            <a:r>
              <a:rPr lang="en-US" smtClean="0"/>
              <a:t>=&gt; OS flushes cache before I/O !!!</a:t>
            </a:r>
          </a:p>
          <a:p>
            <a:r>
              <a:rPr lang="en-US" smtClean="0"/>
              <a:t>Performance trade-offs?</a:t>
            </a:r>
          </a:p>
          <a:p>
            <a:pPr lvl="1"/>
            <a:r>
              <a:rPr lang="en-US" smtClean="0"/>
              <a:t>WT: read misses cannot result in writes</a:t>
            </a:r>
          </a:p>
          <a:p>
            <a:pPr lvl="1"/>
            <a:r>
              <a:rPr lang="en-US" smtClean="0"/>
              <a:t>WB: no writes of repeated writes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 understand </a:t>
            </a:r>
            <a:r>
              <a:rPr lang="en-US">
                <a:solidFill>
                  <a:srgbClr val="FFFF00"/>
                </a:solidFill>
                <a:ea typeface="ＭＳ Ｐゴシック" pitchFamily="-84" charset="-128"/>
                <a:cs typeface="ＭＳ Ｐゴシック" pitchFamily="-84" charset="-128"/>
              </a:rPr>
              <a:t>Virtual Memory.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198813"/>
          </a:xfrm>
        </p:spPr>
        <p:txBody>
          <a:bodyPr/>
          <a:lstStyle/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Strongly disagree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Mildly disagree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Neutral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Mildly agree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Strongly agree</a:t>
            </a: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685800" y="4191000"/>
            <a:ext cx="2209800" cy="201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09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</a:t>
            </a:r>
            <a:r>
              <a:rPr lang="en-US" dirty="0" smtClean="0">
                <a:solidFill>
                  <a:schemeClr val="accent1"/>
                </a:solidFill>
              </a:rPr>
              <a:t>cache </a:t>
            </a:r>
            <a:r>
              <a:rPr lang="en-US" dirty="0" smtClean="0"/>
              <a:t>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Address Mapping: 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901" y="752"/>
              <a:ext cx="932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  <a:latin typeface="18 VAG Rounded Light   02390"/>
                </a:rPr>
                <a:t>offset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11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Base Reg</a:t>
              </a: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60500" y="2094046"/>
            <a:ext cx="1555750" cy="3139941"/>
            <a:chOff x="632" y="1041"/>
            <a:chExt cx="980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32" y="1996"/>
              <a:ext cx="6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318000" y="1898650"/>
            <a:ext cx="4625976" cy="3740150"/>
            <a:chOff x="2450" y="887"/>
            <a:chExt cx="2914" cy="2356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1104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377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  <a:stCxn id="3064838" idx="3"/>
            </p:cNvCxnSpPr>
            <p:nvPr/>
          </p:nvCxnSpPr>
          <p:spPr bwMode="auto">
            <a:xfrm>
              <a:off x="2450" y="887"/>
              <a:ext cx="2752" cy="1060"/>
            </a:xfrm>
            <a:prstGeom prst="bentConnector3">
              <a:avLst>
                <a:gd name="adj1" fmla="val 10009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818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4770" y="1947"/>
              <a:ext cx="0" cy="24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17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  <a:latin typeface="18 VAG Rounded Light   02390"/>
                </a:rPr>
                <a:t>Page Table</a:t>
              </a:r>
              <a:endParaRPr lang="en-US" sz="2800" b="1" dirty="0">
                <a:solidFill>
                  <a:schemeClr val="accent2"/>
                </a:solidFill>
                <a:latin typeface="18 VAG Rounded Light   02390"/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55" y="2027"/>
              <a:ext cx="380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759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89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8" y="1647"/>
              <a:ext cx="21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47"/>
              <a:ext cx="450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47"/>
              <a:ext cx="6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7985595" y="3505200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FF00"/>
                </a:solidFill>
                <a:latin typeface="18 VAG Rounded Light   02390"/>
              </a:rPr>
              <a:t>offset</a:t>
            </a:r>
            <a:endParaRPr lang="en-US" sz="5400"/>
          </a:p>
        </p:txBody>
      </p:sp>
      <p:sp>
        <p:nvSpPr>
          <p:cNvPr id="62" name="Rectangle 61"/>
          <p:cNvSpPr/>
          <p:nvPr/>
        </p:nvSpPr>
        <p:spPr>
          <a:xfrm>
            <a:off x="7239000" y="3505200"/>
            <a:ext cx="79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PPN</a:t>
            </a:r>
            <a:endParaRPr lang="en-US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Fetching data on a memory read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sz="2000" dirty="0" smtClean="0"/>
              <a:t>Check TLB (input: VPN, output: PPN)</a:t>
            </a:r>
          </a:p>
          <a:p>
            <a:pPr lvl="1"/>
            <a:r>
              <a:rPr lang="en-US" sz="1800" dirty="0" smtClean="0"/>
              <a:t>hit: fetch translation</a:t>
            </a:r>
          </a:p>
          <a:p>
            <a:pPr lvl="1"/>
            <a:r>
              <a:rPr lang="en-US" sz="1800" dirty="0" smtClean="0"/>
              <a:t>miss: check page table (in memory)</a:t>
            </a:r>
          </a:p>
          <a:p>
            <a:pPr lvl="2"/>
            <a:r>
              <a:rPr lang="en-US" sz="1600" dirty="0" smtClean="0"/>
              <a:t>Page table hit: fetch translation</a:t>
            </a:r>
          </a:p>
          <a:p>
            <a:pPr lvl="2"/>
            <a:r>
              <a:rPr lang="en-US" sz="1600" dirty="0" smtClean="0"/>
              <a:t>Page table miss: page fault, fetch page from disk to memory, return translation to TLB</a:t>
            </a:r>
          </a:p>
          <a:p>
            <a:r>
              <a:rPr lang="en-US" sz="2000" dirty="0" smtClean="0"/>
              <a:t>Check cache (input: PPN, output: data)</a:t>
            </a:r>
          </a:p>
          <a:p>
            <a:pPr lvl="1"/>
            <a:r>
              <a:rPr lang="en-US" sz="1800" dirty="0" smtClean="0"/>
              <a:t>hit: return value</a:t>
            </a:r>
          </a:p>
          <a:p>
            <a:pPr lvl="1"/>
            <a:r>
              <a:rPr lang="en-US" sz="1800" dirty="0" smtClean="0"/>
              <a:t>miss: fetch value from memory, remember it in cache, return value</a:t>
            </a:r>
          </a:p>
          <a:p>
            <a:endParaRPr lang="en-US" sz="2000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558800" y="44196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3079750" y="4337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5118100" y="41846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296150" y="41973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438400" y="39052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478338" y="39814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264275" y="44196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5010150" y="51562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248400" y="51816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3213100" y="5708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886200" y="38862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3200400" y="5245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276600" y="5289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533400" y="40386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7086600" y="40386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3048000" y="4267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3048000" y="5715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438400" y="4343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41960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267200" y="5257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248400" y="4343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248400" y="4876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438400" y="49530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381000" y="838200"/>
            <a:ext cx="838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>
                <a:latin typeface="18 VAG Rounded Light   02390"/>
              </a:rPr>
              <a:t>Address Translation using TLB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3108867" name="Line 3"/>
          <p:cNvSpPr>
            <a:spLocks noChangeShapeType="1"/>
          </p:cNvSpPr>
          <p:nvPr/>
        </p:nvSpPr>
        <p:spPr bwMode="auto">
          <a:xfrm>
            <a:off x="5715000" y="4105275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8" name="Line 4"/>
          <p:cNvSpPr>
            <a:spLocks noChangeShapeType="1"/>
          </p:cNvSpPr>
          <p:nvPr/>
        </p:nvSpPr>
        <p:spPr bwMode="auto">
          <a:xfrm>
            <a:off x="6324600" y="4105275"/>
            <a:ext cx="0" cy="771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9" name="Rectangle 5"/>
          <p:cNvSpPr>
            <a:spLocks noChangeArrowheads="1"/>
          </p:cNvSpPr>
          <p:nvPr/>
        </p:nvSpPr>
        <p:spPr bwMode="auto">
          <a:xfrm>
            <a:off x="5922963" y="4891088"/>
            <a:ext cx="2994025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0" name="Text Box 6"/>
          <p:cNvSpPr txBox="1">
            <a:spLocks noChangeArrowheads="1"/>
          </p:cNvSpPr>
          <p:nvPr/>
        </p:nvSpPr>
        <p:spPr bwMode="auto">
          <a:xfrm>
            <a:off x="5943600" y="4891088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PPN</a:t>
            </a:r>
          </a:p>
        </p:txBody>
      </p:sp>
      <p:sp>
        <p:nvSpPr>
          <p:cNvPr id="3108871" name="Line 7"/>
          <p:cNvSpPr>
            <a:spLocks noChangeShapeType="1"/>
          </p:cNvSpPr>
          <p:nvPr/>
        </p:nvSpPr>
        <p:spPr bwMode="auto">
          <a:xfrm>
            <a:off x="7615238" y="48910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2" name="Text Box 8"/>
          <p:cNvSpPr txBox="1">
            <a:spLocks noChangeArrowheads="1"/>
          </p:cNvSpPr>
          <p:nvPr/>
        </p:nvSpPr>
        <p:spPr bwMode="auto">
          <a:xfrm>
            <a:off x="7756852" y="4891088"/>
            <a:ext cx="108234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73" name="Text Box 9"/>
          <p:cNvSpPr txBox="1">
            <a:spLocks noChangeArrowheads="1"/>
          </p:cNvSpPr>
          <p:nvPr/>
        </p:nvSpPr>
        <p:spPr bwMode="auto">
          <a:xfrm>
            <a:off x="5894473" y="5292581"/>
            <a:ext cx="302092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Physical Address</a:t>
            </a:r>
          </a:p>
        </p:txBody>
      </p:sp>
      <p:sp>
        <p:nvSpPr>
          <p:cNvPr id="3108874" name="Line 10"/>
          <p:cNvSpPr>
            <a:spLocks noChangeShapeType="1"/>
          </p:cNvSpPr>
          <p:nvPr/>
        </p:nvSpPr>
        <p:spPr bwMode="auto">
          <a:xfrm>
            <a:off x="4991100" y="1738312"/>
            <a:ext cx="3390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5" name="Line 11"/>
          <p:cNvSpPr>
            <a:spLocks noChangeShapeType="1"/>
          </p:cNvSpPr>
          <p:nvPr/>
        </p:nvSpPr>
        <p:spPr bwMode="auto">
          <a:xfrm>
            <a:off x="8382000" y="1738312"/>
            <a:ext cx="0" cy="31384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6" name="Rectangle 12"/>
          <p:cNvSpPr>
            <a:spLocks noChangeArrowheads="1"/>
          </p:cNvSpPr>
          <p:nvPr/>
        </p:nvSpPr>
        <p:spPr bwMode="auto">
          <a:xfrm>
            <a:off x="381000" y="1538288"/>
            <a:ext cx="4610100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7" name="Text Box 13"/>
          <p:cNvSpPr txBox="1">
            <a:spLocks noChangeArrowheads="1"/>
          </p:cNvSpPr>
          <p:nvPr/>
        </p:nvSpPr>
        <p:spPr bwMode="auto">
          <a:xfrm>
            <a:off x="1600200" y="1117600"/>
            <a:ext cx="8105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chemeClr val="accent6"/>
                </a:solidFill>
                <a:latin typeface="18 VAG Rounded Light   02390"/>
              </a:rPr>
              <a:t>VPN</a:t>
            </a:r>
          </a:p>
        </p:txBody>
      </p:sp>
      <p:sp>
        <p:nvSpPr>
          <p:cNvPr id="3108878" name="Line 14"/>
          <p:cNvSpPr>
            <a:spLocks noChangeShapeType="1"/>
          </p:cNvSpPr>
          <p:nvPr/>
        </p:nvSpPr>
        <p:spPr bwMode="auto">
          <a:xfrm>
            <a:off x="2057400" y="15382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9" name="Text Box 15"/>
          <p:cNvSpPr txBox="1">
            <a:spLocks noChangeArrowheads="1"/>
          </p:cNvSpPr>
          <p:nvPr/>
        </p:nvSpPr>
        <p:spPr bwMode="auto">
          <a:xfrm>
            <a:off x="3754437" y="1538288"/>
            <a:ext cx="123636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80" name="Text Box 16"/>
          <p:cNvSpPr txBox="1">
            <a:spLocks noChangeArrowheads="1"/>
          </p:cNvSpPr>
          <p:nvPr/>
        </p:nvSpPr>
        <p:spPr bwMode="auto">
          <a:xfrm>
            <a:off x="842963" y="776288"/>
            <a:ext cx="24575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Virtual Address</a:t>
            </a:r>
          </a:p>
        </p:txBody>
      </p:sp>
      <p:sp>
        <p:nvSpPr>
          <p:cNvPr id="3108881" name="Line 17"/>
          <p:cNvSpPr>
            <a:spLocks noChangeShapeType="1"/>
          </p:cNvSpPr>
          <p:nvPr/>
        </p:nvSpPr>
        <p:spPr bwMode="auto">
          <a:xfrm>
            <a:off x="3733800" y="1524000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2" name="Text Box 18"/>
          <p:cNvSpPr txBox="1">
            <a:spLocks noChangeArrowheads="1"/>
          </p:cNvSpPr>
          <p:nvPr/>
        </p:nvSpPr>
        <p:spPr bwMode="auto">
          <a:xfrm>
            <a:off x="2057400" y="152400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3399"/>
                </a:solidFill>
                <a:latin typeface="18 VAG Rounded Light   02390"/>
              </a:rPr>
              <a:t>INDEX</a:t>
            </a:r>
          </a:p>
        </p:txBody>
      </p:sp>
      <p:sp>
        <p:nvSpPr>
          <p:cNvPr id="3108883" name="Rectangle 19"/>
          <p:cNvSpPr>
            <a:spLocks noChangeArrowheads="1"/>
          </p:cNvSpPr>
          <p:nvPr/>
        </p:nvSpPr>
        <p:spPr bwMode="auto">
          <a:xfrm>
            <a:off x="3581400" y="2133600"/>
            <a:ext cx="736329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 u="sng" dirty="0">
                <a:solidFill>
                  <a:srgbClr val="FF0000"/>
                </a:solidFill>
                <a:latin typeface="18 VAG Rounded Light   02390"/>
              </a:rPr>
              <a:t>TLB</a:t>
            </a:r>
            <a:endParaRPr lang="en-US" sz="2800" b="1" i="1" dirty="0">
              <a:solidFill>
                <a:schemeClr val="tx1"/>
              </a:solidFill>
              <a:latin typeface="18 VAG Rounded Light   02390"/>
            </a:endParaRPr>
          </a:p>
        </p:txBody>
      </p:sp>
      <p:sp>
        <p:nvSpPr>
          <p:cNvPr id="3108884" name="Rectangle 20"/>
          <p:cNvSpPr>
            <a:spLocks noChangeArrowheads="1"/>
          </p:cNvSpPr>
          <p:nvPr/>
        </p:nvSpPr>
        <p:spPr bwMode="auto">
          <a:xfrm>
            <a:off x="4083050" y="3416300"/>
            <a:ext cx="1631950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Physical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Page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Number</a:t>
            </a:r>
          </a:p>
        </p:txBody>
      </p:sp>
      <p:sp>
        <p:nvSpPr>
          <p:cNvPr id="3108885" name="Rectangle 21"/>
          <p:cNvSpPr>
            <a:spLocks noChangeArrowheads="1"/>
          </p:cNvSpPr>
          <p:nvPr/>
        </p:nvSpPr>
        <p:spPr bwMode="auto">
          <a:xfrm>
            <a:off x="2000250" y="2628900"/>
            <a:ext cx="3714750" cy="2552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6" name="Line 22"/>
          <p:cNvSpPr>
            <a:spLocks noChangeShapeType="1"/>
          </p:cNvSpPr>
          <p:nvPr/>
        </p:nvSpPr>
        <p:spPr bwMode="auto">
          <a:xfrm>
            <a:off x="2019300" y="33147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7" name="Line 23"/>
          <p:cNvSpPr>
            <a:spLocks noChangeShapeType="1"/>
          </p:cNvSpPr>
          <p:nvPr/>
        </p:nvSpPr>
        <p:spPr bwMode="auto">
          <a:xfrm>
            <a:off x="2019300" y="45720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8" name="Line 24"/>
          <p:cNvSpPr>
            <a:spLocks noChangeShapeType="1"/>
          </p:cNvSpPr>
          <p:nvPr/>
        </p:nvSpPr>
        <p:spPr bwMode="auto">
          <a:xfrm>
            <a:off x="4076700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9" name="Rectangle 25"/>
          <p:cNvSpPr>
            <a:spLocks noChangeArrowheads="1"/>
          </p:cNvSpPr>
          <p:nvPr/>
        </p:nvSpPr>
        <p:spPr bwMode="auto">
          <a:xfrm>
            <a:off x="4083050" y="4572000"/>
            <a:ext cx="1615153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0" name="Line 26"/>
          <p:cNvSpPr>
            <a:spLocks noChangeShapeType="1"/>
          </p:cNvSpPr>
          <p:nvPr/>
        </p:nvSpPr>
        <p:spPr bwMode="auto">
          <a:xfrm>
            <a:off x="2019300" y="49911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1" name="Line 27"/>
          <p:cNvSpPr>
            <a:spLocks noChangeShapeType="1"/>
          </p:cNvSpPr>
          <p:nvPr/>
        </p:nvSpPr>
        <p:spPr bwMode="auto">
          <a:xfrm>
            <a:off x="4076700" y="4991100"/>
            <a:ext cx="38100" cy="381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2" name="Line 28"/>
          <p:cNvSpPr>
            <a:spLocks noChangeShapeType="1"/>
          </p:cNvSpPr>
          <p:nvPr/>
        </p:nvSpPr>
        <p:spPr bwMode="auto">
          <a:xfrm>
            <a:off x="4076700" y="28956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3" name="Rectangle 29"/>
          <p:cNvSpPr>
            <a:spLocks noChangeArrowheads="1"/>
          </p:cNvSpPr>
          <p:nvPr/>
        </p:nvSpPr>
        <p:spPr bwMode="auto">
          <a:xfrm>
            <a:off x="4083050" y="2848278"/>
            <a:ext cx="163195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4" name="Line 30"/>
          <p:cNvSpPr>
            <a:spLocks noChangeShapeType="1"/>
          </p:cNvSpPr>
          <p:nvPr/>
        </p:nvSpPr>
        <p:spPr bwMode="auto">
          <a:xfrm>
            <a:off x="2019300" y="291465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5" name="Text Box 31"/>
          <p:cNvSpPr txBox="1">
            <a:spLocks noChangeArrowheads="1"/>
          </p:cNvSpPr>
          <p:nvPr/>
        </p:nvSpPr>
        <p:spPr bwMode="auto">
          <a:xfrm>
            <a:off x="3165475" y="2359025"/>
            <a:ext cx="492443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...</a:t>
            </a:r>
            <a:endParaRPr lang="en-US" sz="2000" dirty="0">
              <a:latin typeface="18 VAG Rounded Light   02390"/>
            </a:endParaRPr>
          </a:p>
        </p:txBody>
      </p:sp>
      <p:sp>
        <p:nvSpPr>
          <p:cNvPr id="3108896" name="Line 32"/>
          <p:cNvSpPr>
            <a:spLocks noChangeShapeType="1"/>
          </p:cNvSpPr>
          <p:nvPr/>
        </p:nvSpPr>
        <p:spPr bwMode="auto">
          <a:xfrm>
            <a:off x="4076700" y="3257550"/>
            <a:ext cx="0" cy="12763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7" name="Rectangle 33"/>
          <p:cNvSpPr>
            <a:spLocks noChangeArrowheads="1"/>
          </p:cNvSpPr>
          <p:nvPr/>
        </p:nvSpPr>
        <p:spPr bwMode="auto">
          <a:xfrm>
            <a:off x="2286000" y="28482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898" name="Rectangle 34"/>
          <p:cNvSpPr>
            <a:spLocks noChangeArrowheads="1"/>
          </p:cNvSpPr>
          <p:nvPr/>
        </p:nvSpPr>
        <p:spPr bwMode="auto">
          <a:xfrm>
            <a:off x="2155825" y="3352800"/>
            <a:ext cx="1618391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(Tag used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just like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in cache)</a:t>
            </a:r>
          </a:p>
        </p:txBody>
      </p:sp>
      <p:sp>
        <p:nvSpPr>
          <p:cNvPr id="3108899" name="Line 35"/>
          <p:cNvSpPr>
            <a:spLocks noChangeShapeType="1"/>
          </p:cNvSpPr>
          <p:nvPr/>
        </p:nvSpPr>
        <p:spPr bwMode="auto">
          <a:xfrm>
            <a:off x="2454275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0" name="Rectangle 36"/>
          <p:cNvSpPr>
            <a:spLocks noChangeArrowheads="1"/>
          </p:cNvSpPr>
          <p:nvPr/>
        </p:nvSpPr>
        <p:spPr bwMode="auto">
          <a:xfrm>
            <a:off x="2438400" y="45246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901" name="Line 37"/>
          <p:cNvSpPr>
            <a:spLocks noChangeShapeType="1"/>
          </p:cNvSpPr>
          <p:nvPr/>
        </p:nvSpPr>
        <p:spPr bwMode="auto">
          <a:xfrm>
            <a:off x="2438400" y="2057400"/>
            <a:ext cx="0" cy="3254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2" name="Line 38"/>
          <p:cNvSpPr>
            <a:spLocks noChangeShapeType="1"/>
          </p:cNvSpPr>
          <p:nvPr/>
        </p:nvSpPr>
        <p:spPr bwMode="auto">
          <a:xfrm flipH="1">
            <a:off x="1616075" y="2359025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3" name="Line 39"/>
          <p:cNvSpPr>
            <a:spLocks noChangeShapeType="1"/>
          </p:cNvSpPr>
          <p:nvPr/>
        </p:nvSpPr>
        <p:spPr bwMode="auto">
          <a:xfrm>
            <a:off x="1616075" y="2359025"/>
            <a:ext cx="0" cy="17716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4" name="Line 40"/>
          <p:cNvSpPr>
            <a:spLocks noChangeShapeType="1"/>
          </p:cNvSpPr>
          <p:nvPr/>
        </p:nvSpPr>
        <p:spPr bwMode="auto">
          <a:xfrm>
            <a:off x="1616075" y="4130675"/>
            <a:ext cx="3841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5" name="Rectangle 41"/>
          <p:cNvSpPr>
            <a:spLocks noChangeArrowheads="1"/>
          </p:cNvSpPr>
          <p:nvPr/>
        </p:nvSpPr>
        <p:spPr bwMode="auto">
          <a:xfrm>
            <a:off x="5919788" y="5764213"/>
            <a:ext cx="2995612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6" name="Text Box 42"/>
          <p:cNvSpPr txBox="1">
            <a:spLocks noChangeArrowheads="1"/>
          </p:cNvSpPr>
          <p:nvPr/>
        </p:nvSpPr>
        <p:spPr bwMode="auto">
          <a:xfrm>
            <a:off x="6324600" y="5791200"/>
            <a:ext cx="56015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FF00"/>
                </a:solidFill>
                <a:latin typeface="18 VAG Rounded Light   02390"/>
              </a:rPr>
              <a:t>Tag</a:t>
            </a:r>
            <a:endParaRPr lang="en-US" sz="3200" dirty="0">
              <a:solidFill>
                <a:srgbClr val="FFFF00"/>
              </a:solidFill>
              <a:latin typeface="18 VAG Rounded Light   02390"/>
            </a:endParaRPr>
          </a:p>
        </p:txBody>
      </p:sp>
      <p:sp>
        <p:nvSpPr>
          <p:cNvPr id="3108907" name="Line 43"/>
          <p:cNvSpPr>
            <a:spLocks noChangeShapeType="1"/>
          </p:cNvSpPr>
          <p:nvPr/>
        </p:nvSpPr>
        <p:spPr bwMode="auto">
          <a:xfrm>
            <a:off x="721995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8" name="Text Box 44"/>
          <p:cNvSpPr txBox="1">
            <a:spLocks noChangeArrowheads="1"/>
          </p:cNvSpPr>
          <p:nvPr/>
        </p:nvSpPr>
        <p:spPr bwMode="auto">
          <a:xfrm>
            <a:off x="8070850" y="5791200"/>
            <a:ext cx="81304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8DA0"/>
                </a:solidFill>
                <a:latin typeface="18 VAG Rounded Light   02390"/>
              </a:rPr>
              <a:t>Offset</a:t>
            </a:r>
            <a:endParaRPr lang="en-US" sz="3200" dirty="0">
              <a:solidFill>
                <a:srgbClr val="FF8DA0"/>
              </a:solidFill>
              <a:latin typeface="18 VAG Rounded Light   02390"/>
            </a:endParaRPr>
          </a:p>
        </p:txBody>
      </p:sp>
      <p:sp>
        <p:nvSpPr>
          <p:cNvPr id="3108909" name="Line 45"/>
          <p:cNvSpPr>
            <a:spLocks noChangeShapeType="1"/>
          </p:cNvSpPr>
          <p:nvPr/>
        </p:nvSpPr>
        <p:spPr bwMode="auto">
          <a:xfrm>
            <a:off x="807720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10" name="Text Box 46"/>
          <p:cNvSpPr txBox="1">
            <a:spLocks noChangeArrowheads="1"/>
          </p:cNvSpPr>
          <p:nvPr/>
        </p:nvSpPr>
        <p:spPr bwMode="auto">
          <a:xfrm>
            <a:off x="7238509" y="5791200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18 VAG Rounded Light   02390"/>
              </a:rPr>
              <a:t>INDEX</a:t>
            </a:r>
            <a:endParaRPr lang="en-US" sz="3200" dirty="0">
              <a:solidFill>
                <a:srgbClr val="FF3399"/>
              </a:solidFill>
              <a:latin typeface="18 VAG Rounded Light   02390"/>
            </a:endParaRPr>
          </a:p>
        </p:txBody>
      </p:sp>
      <p:sp>
        <p:nvSpPr>
          <p:cNvPr id="3108911" name="Line 47"/>
          <p:cNvSpPr>
            <a:spLocks noChangeShapeType="1"/>
          </p:cNvSpPr>
          <p:nvPr/>
        </p:nvSpPr>
        <p:spPr bwMode="auto">
          <a:xfrm>
            <a:off x="7620000" y="6248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76200" y="5486400"/>
            <a:ext cx="3733800" cy="1371600"/>
            <a:chOff x="48" y="3312"/>
            <a:chExt cx="2352" cy="864"/>
          </a:xfrm>
        </p:grpSpPr>
        <p:sp>
          <p:nvSpPr>
            <p:cNvPr id="3108914" name="Rectangle 50"/>
            <p:cNvSpPr>
              <a:spLocks noChangeArrowheads="1"/>
            </p:cNvSpPr>
            <p:nvPr/>
          </p:nvSpPr>
          <p:spPr bwMode="auto">
            <a:xfrm>
              <a:off x="1248" y="3312"/>
              <a:ext cx="1152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5" name="Text Box 51"/>
            <p:cNvSpPr txBox="1">
              <a:spLocks noChangeArrowheads="1"/>
            </p:cNvSpPr>
            <p:nvPr/>
          </p:nvSpPr>
          <p:spPr bwMode="auto">
            <a:xfrm>
              <a:off x="48" y="3312"/>
              <a:ext cx="106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18 VAG Rounded Light   02390"/>
                </a:rPr>
                <a:t>Data Cache</a:t>
              </a:r>
            </a:p>
          </p:txBody>
        </p:sp>
        <p:sp>
          <p:nvSpPr>
            <p:cNvPr id="3108916" name="Text Box 52"/>
            <p:cNvSpPr txBox="1">
              <a:spLocks noChangeArrowheads="1"/>
            </p:cNvSpPr>
            <p:nvPr/>
          </p:nvSpPr>
          <p:spPr bwMode="auto">
            <a:xfrm>
              <a:off x="1392" y="3696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    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17" name="Line 53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8" name="Line 54"/>
            <p:cNvSpPr>
              <a:spLocks noChangeShapeType="1"/>
            </p:cNvSpPr>
            <p:nvPr/>
          </p:nvSpPr>
          <p:spPr bwMode="auto">
            <a:xfrm>
              <a:off x="1248" y="3984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9" name="Line 55"/>
            <p:cNvSpPr>
              <a:spLocks noChangeShapeType="1"/>
            </p:cNvSpPr>
            <p:nvPr/>
          </p:nvSpPr>
          <p:spPr bwMode="auto">
            <a:xfrm>
              <a:off x="1392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0" name="Line 56"/>
            <p:cNvSpPr>
              <a:spLocks noChangeShapeType="1"/>
            </p:cNvSpPr>
            <p:nvPr/>
          </p:nvSpPr>
          <p:spPr bwMode="auto">
            <a:xfrm>
              <a:off x="1824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1" name="Text Box 57"/>
            <p:cNvSpPr txBox="1">
              <a:spLocks noChangeArrowheads="1"/>
            </p:cNvSpPr>
            <p:nvPr/>
          </p:nvSpPr>
          <p:spPr bwMode="auto">
            <a:xfrm>
              <a:off x="1392" y="3408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rgbClr val="FFFF00"/>
                  </a:solidFill>
                  <a:latin typeface="18 VAG Rounded Light   02390"/>
                </a:rPr>
                <a:t>    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22" name="Line 58"/>
            <p:cNvSpPr>
              <a:spLocks noChangeShapeType="1"/>
            </p:cNvSpPr>
            <p:nvPr/>
          </p:nvSpPr>
          <p:spPr bwMode="auto">
            <a:xfrm>
              <a:off x="1248" y="340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3" name="Line 59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4" name="Line 60"/>
            <p:cNvSpPr>
              <a:spLocks noChangeShapeType="1"/>
            </p:cNvSpPr>
            <p:nvPr/>
          </p:nvSpPr>
          <p:spPr bwMode="auto">
            <a:xfrm>
              <a:off x="1392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5" name="Line 61"/>
            <p:cNvSpPr>
              <a:spLocks noChangeShapeType="1"/>
            </p:cNvSpPr>
            <p:nvPr/>
          </p:nvSpPr>
          <p:spPr bwMode="auto">
            <a:xfrm>
              <a:off x="1824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108927" name="Line 63"/>
          <p:cNvSpPr>
            <a:spLocks noChangeShapeType="1"/>
          </p:cNvSpPr>
          <p:nvPr/>
        </p:nvSpPr>
        <p:spPr bwMode="auto">
          <a:xfrm flipH="1">
            <a:off x="3810000" y="6400800"/>
            <a:ext cx="3810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8" name="Line 64"/>
          <p:cNvSpPr>
            <a:spLocks noChangeShapeType="1"/>
          </p:cNvSpPr>
          <p:nvPr/>
        </p:nvSpPr>
        <p:spPr bwMode="auto">
          <a:xfrm flipH="1">
            <a:off x="406400" y="1371600"/>
            <a:ext cx="12700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9" name="Line 65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0" name="Line 66"/>
          <p:cNvSpPr>
            <a:spLocks noChangeShapeType="1"/>
          </p:cNvSpPr>
          <p:nvPr/>
        </p:nvSpPr>
        <p:spPr bwMode="auto">
          <a:xfrm>
            <a:off x="37338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1" name="Line 67"/>
          <p:cNvSpPr>
            <a:spLocks noChangeShapeType="1"/>
          </p:cNvSpPr>
          <p:nvPr/>
        </p:nvSpPr>
        <p:spPr bwMode="auto">
          <a:xfrm>
            <a:off x="2362200" y="1371600"/>
            <a:ext cx="12954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2" name="Text Box 68"/>
          <p:cNvSpPr txBox="1">
            <a:spLocks noChangeArrowheads="1"/>
          </p:cNvSpPr>
          <p:nvPr/>
        </p:nvSpPr>
        <p:spPr bwMode="auto">
          <a:xfrm>
            <a:off x="381000" y="153418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0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0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8867" grpId="0" animBg="1"/>
      <p:bldP spid="3108868" grpId="0" animBg="1"/>
      <p:bldP spid="3108874" grpId="0" animBg="1"/>
      <p:bldP spid="3108875" grpId="0" animBg="1"/>
      <p:bldP spid="3108901" grpId="0" animBg="1"/>
      <p:bldP spid="3108902" grpId="0" animBg="1"/>
      <p:bldP spid="3108903" grpId="0" animBg="1"/>
      <p:bldP spid="3108904" grpId="0" animBg="1"/>
      <p:bldP spid="3108911" grpId="0" animBg="1"/>
      <p:bldP spid="31089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TLB Format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TLB just a cache on the page table mappings</a:t>
            </a:r>
          </a:p>
          <a:p>
            <a:r>
              <a:rPr lang="en-US" sz="2400" dirty="0" smtClean="0"/>
              <a:t>TLB access time comparable to cache </a:t>
            </a:r>
            <a:br>
              <a:rPr lang="en-US" sz="2400" dirty="0" smtClean="0"/>
            </a:br>
            <a:r>
              <a:rPr lang="en-US" sz="2400" dirty="0" smtClean="0"/>
              <a:t>  (much less than main memory access time)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Dirty</a:t>
            </a:r>
            <a:r>
              <a:rPr lang="en-US" sz="2400" dirty="0" smtClean="0"/>
              <a:t>: since use write back, need to know whether or not to write page to disk when replaced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Ref</a:t>
            </a:r>
            <a:r>
              <a:rPr lang="en-US" sz="2400" dirty="0" smtClean="0"/>
              <a:t>: Used to help calculate LRU on replacement </a:t>
            </a:r>
          </a:p>
          <a:p>
            <a:pPr lvl="1"/>
            <a:r>
              <a:rPr lang="en-US" sz="2000" dirty="0" smtClean="0"/>
              <a:t>Cleared by OS periodically, then checked to see if page was referenced</a:t>
            </a:r>
          </a:p>
          <a:p>
            <a:endParaRPr lang="en-US" sz="2400" dirty="0"/>
          </a:p>
        </p:txBody>
      </p:sp>
      <p:sp>
        <p:nvSpPr>
          <p:cNvPr id="3110915" name="Rectangle 3"/>
          <p:cNvSpPr>
            <a:spLocks noChangeArrowheads="1"/>
          </p:cNvSpPr>
          <p:nvPr/>
        </p:nvSpPr>
        <p:spPr bwMode="auto">
          <a:xfrm>
            <a:off x="628650" y="1149350"/>
            <a:ext cx="7683500" cy="1974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6" name="Rectangle 4"/>
          <p:cNvSpPr>
            <a:spLocks noChangeArrowheads="1"/>
          </p:cNvSpPr>
          <p:nvPr/>
        </p:nvSpPr>
        <p:spPr bwMode="auto">
          <a:xfrm>
            <a:off x="622300" y="1168400"/>
            <a:ext cx="7575550" cy="794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	Physical	</a:t>
            </a:r>
            <a:r>
              <a:rPr lang="en-US" sz="2800" dirty="0" smtClean="0">
                <a:solidFill>
                  <a:schemeClr val="tx1"/>
                </a:solidFill>
                <a:latin typeface="18 VAG Rounded Light   02390"/>
              </a:rPr>
              <a:t>Dirty	Ref </a:t>
            </a: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Valid 	Access</a:t>
            </a:r>
          </a:p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Tag	 Page #				Rights</a:t>
            </a:r>
          </a:p>
        </p:txBody>
      </p:sp>
      <p:sp>
        <p:nvSpPr>
          <p:cNvPr id="3110917" name="Line 5"/>
          <p:cNvSpPr>
            <a:spLocks noChangeShapeType="1"/>
          </p:cNvSpPr>
          <p:nvPr/>
        </p:nvSpPr>
        <p:spPr bwMode="auto">
          <a:xfrm>
            <a:off x="245745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8" name="Line 6"/>
          <p:cNvSpPr>
            <a:spLocks noChangeShapeType="1"/>
          </p:cNvSpPr>
          <p:nvPr/>
        </p:nvSpPr>
        <p:spPr bwMode="auto">
          <a:xfrm>
            <a:off x="641350" y="2133600"/>
            <a:ext cx="766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0" name="Line 8"/>
          <p:cNvSpPr>
            <a:spLocks noChangeShapeType="1"/>
          </p:cNvSpPr>
          <p:nvPr/>
        </p:nvSpPr>
        <p:spPr bwMode="auto">
          <a:xfrm>
            <a:off x="40767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1" name="Line 9"/>
          <p:cNvSpPr>
            <a:spLocks noChangeShapeType="1"/>
          </p:cNvSpPr>
          <p:nvPr/>
        </p:nvSpPr>
        <p:spPr bwMode="auto">
          <a:xfrm>
            <a:off x="51054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2" name="Line 10"/>
          <p:cNvSpPr>
            <a:spLocks noChangeShapeType="1"/>
          </p:cNvSpPr>
          <p:nvPr/>
        </p:nvSpPr>
        <p:spPr bwMode="auto">
          <a:xfrm>
            <a:off x="57912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3" name="Line 11"/>
          <p:cNvSpPr>
            <a:spLocks noChangeShapeType="1"/>
          </p:cNvSpPr>
          <p:nvPr/>
        </p:nvSpPr>
        <p:spPr bwMode="auto">
          <a:xfrm>
            <a:off x="68580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not in TLB?</a:t>
            </a:r>
            <a:endParaRPr lang="en-US"/>
          </a:p>
        </p:txBody>
      </p:sp>
      <p:sp>
        <p:nvSpPr>
          <p:cNvPr id="311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1: Hardware checks page table and loads new Page Table Entry into TLB</a:t>
            </a:r>
          </a:p>
          <a:p>
            <a:r>
              <a:rPr lang="en-US" dirty="0" smtClean="0"/>
              <a:t>Option 2: Hardware </a:t>
            </a:r>
            <a:r>
              <a:rPr lang="en-US" dirty="0" smtClean="0">
                <a:solidFill>
                  <a:schemeClr val="accent2"/>
                </a:solidFill>
              </a:rPr>
              <a:t>traps </a:t>
            </a:r>
            <a:r>
              <a:rPr lang="en-US" dirty="0" smtClean="0"/>
              <a:t>to OS, up to OS to decide what to do</a:t>
            </a:r>
          </a:p>
          <a:p>
            <a:pPr lvl="1"/>
            <a:r>
              <a:rPr lang="en-US" dirty="0" smtClean="0"/>
              <a:t>MIPS follows Option 2: Hardware knows nothing about page table</a:t>
            </a:r>
          </a:p>
          <a:p>
            <a:pPr lvl="1"/>
            <a:r>
              <a:rPr lang="en-US" dirty="0" smtClean="0"/>
              <a:t>A trap is a synchronous exception in a user process, often resulting in the OS taking over and performing some action before returning to the program.</a:t>
            </a:r>
          </a:p>
          <a:p>
            <a:pPr lvl="2"/>
            <a:r>
              <a:rPr lang="en-US" dirty="0" smtClean="0"/>
              <a:t>More about exceptions next lecture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32967</TotalTime>
  <Pages>47</Pages>
  <Words>2299</Words>
  <Application>Microsoft Macintosh PowerPoint</Application>
  <PresentationFormat>Letter Paper (8.5x11 in)</PresentationFormat>
  <Paragraphs>325</Paragraphs>
  <Slides>24</Slides>
  <Notes>21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Instant-on computers, Faster than flash?</vt:lpstr>
      <vt:lpstr>How many hours h on last project?</vt:lpstr>
      <vt:lpstr>I understand Virtual Memory.</vt:lpstr>
      <vt:lpstr>Review</vt:lpstr>
      <vt:lpstr>Review: Address Mapping: Page Table</vt:lpstr>
      <vt:lpstr>Fetching data on a memory read</vt:lpstr>
      <vt:lpstr>Address Translation using TLB</vt:lpstr>
      <vt:lpstr>Typical TLB Format</vt:lpstr>
      <vt:lpstr>What if not in TLB?</vt:lpstr>
      <vt:lpstr>What if the data is on disk?</vt:lpstr>
      <vt:lpstr>What if we don’t have enough memory?</vt:lpstr>
      <vt:lpstr>Question  (1/3)</vt:lpstr>
      <vt:lpstr>(1/3) Answer</vt:lpstr>
      <vt:lpstr>Question  (2/3): 40b VA, 36b PA</vt:lpstr>
      <vt:lpstr>(2/3) Answer</vt:lpstr>
      <vt:lpstr>Question  (3/3)</vt:lpstr>
      <vt:lpstr>(3/3) Answer</vt:lpstr>
      <vt:lpstr>Virtual Memory Summary</vt:lpstr>
      <vt:lpstr>Bonus slides</vt:lpstr>
      <vt:lpstr>4 Qs for any Memory Hierarchy</vt:lpstr>
      <vt:lpstr>Q1: Where block placed in upper level?</vt:lpstr>
      <vt:lpstr>Q2: How is a block found in upper level?</vt:lpstr>
      <vt:lpstr>Q3: Which block replaced on a miss?</vt:lpstr>
      <vt:lpstr>Q4: What to do on a write hit?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2226</cp:revision>
  <cp:lastPrinted>2011-11-18T21:20:14Z</cp:lastPrinted>
  <dcterms:created xsi:type="dcterms:W3CDTF">2011-11-18T21:14:55Z</dcterms:created>
  <dcterms:modified xsi:type="dcterms:W3CDTF">2011-11-18T22:51:55Z</dcterms:modified>
</cp:coreProperties>
</file>