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933" r:id="rId2"/>
    <p:sldId id="1098" r:id="rId3"/>
    <p:sldId id="1095" r:id="rId4"/>
    <p:sldId id="1102" r:id="rId5"/>
    <p:sldId id="1101" r:id="rId6"/>
    <p:sldId id="1103" r:id="rId7"/>
    <p:sldId id="1104" r:id="rId8"/>
    <p:sldId id="1105" r:id="rId9"/>
    <p:sldId id="1106" r:id="rId10"/>
    <p:sldId id="1107" r:id="rId11"/>
    <p:sldId id="1108" r:id="rId12"/>
    <p:sldId id="1109" r:id="rId13"/>
    <p:sldId id="1110" r:id="rId14"/>
    <p:sldId id="1111" r:id="rId15"/>
    <p:sldId id="1112" r:id="rId16"/>
    <p:sldId id="1113" r:id="rId17"/>
    <p:sldId id="1114" r:id="rId18"/>
    <p:sldId id="1100" r:id="rId19"/>
    <p:sldId id="1115" r:id="rId20"/>
    <p:sldId id="1116" r:id="rId21"/>
    <p:sldId id="1117" r:id="rId22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81191" autoAdjust="0"/>
  </p:normalViewPr>
  <p:slideViewPr>
    <p:cSldViewPr>
      <p:cViewPr varScale="1">
        <p:scale>
          <a:sx n="108" d="100"/>
          <a:sy n="108" d="100"/>
        </p:scale>
        <p:origin x="-248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1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5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5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8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1" tIns="44136" rIns="88271" bIns="44136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[correct=5, TFF] Individual (6, 3, 6, 3, 34, 37, 7, 4)% &amp; Team (9, 4, 4, 4, 39, 34, 0, 7)%</a:t>
            </a:r>
          </a:p>
          <a:p>
            <a:pPr marL="228600" indent="-228600"/>
            <a:r>
              <a:rPr lang="en-US"/>
              <a:t>A: T [18/82 &amp; 25/75] (The game breaks up very quickly into separate, independent games -- big win to solve separated &amp; put together)</a:t>
            </a:r>
          </a:p>
          <a:p>
            <a:pPr marL="228600" indent="-228600"/>
            <a:r>
              <a:rPr lang="en-US"/>
              <a:t>B: F [80/20 &amp; 86/14] (The game tree grows exponentially! A better static evaluator can make all the difference!)</a:t>
            </a:r>
          </a:p>
          <a:p>
            <a:pPr marL="228600" indent="-228600"/>
            <a:r>
              <a:rPr lang="en-US"/>
              <a:t>C: F [53/57 &amp; 52/48] (If you're just looking for the best move, just keep theBestMove around [ala memoizing max])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1738" y="711200"/>
            <a:ext cx="4621212" cy="34655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0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3" tIns="46657" rIns="93313" bIns="466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49962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53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8088" y="601663"/>
            <a:ext cx="4629150" cy="347186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9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9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7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57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17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3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5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49962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L34 Virtual Memory 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698060" y="6651625"/>
            <a:ext cx="14491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Fall 2011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0134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34 – Virtual Memory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2010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-04-16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OPTICAL COMPUTING realized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55626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Researchers at Stanford have developed “nanoscale single-mode LED”, which can transmit chip-to-chip data at 10 Gbs (10x what is currently used) at 1/1000th the energy.  Pretty cool! (get it?) 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  <a:sym typeface="Wingdings"/>
              </a:rPr>
              <a:t></a:t>
            </a: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0960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http://news.stanford.edu/news/2011/november/data-transmission-breakthrough-111511.html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69108" y="6005052"/>
            <a:ext cx="2822492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981450"/>
            <a:ext cx="2635152" cy="197636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 revisited</a:t>
            </a:r>
            <a:endParaRPr lang="en-US"/>
          </a:p>
        </p:txBody>
      </p:sp>
      <p:sp>
        <p:nvSpPr>
          <p:cNvPr id="307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the motivation for VM: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Sharing memory with protection</a:t>
            </a:r>
          </a:p>
          <a:p>
            <a:pPr lvl="1"/>
            <a:r>
              <a:rPr lang="en-US" dirty="0" smtClean="0"/>
              <a:t>Different physical pages can be allocated to different processes (sharing)</a:t>
            </a:r>
          </a:p>
          <a:p>
            <a:pPr lvl="1"/>
            <a:r>
              <a:rPr lang="en-US" dirty="0" smtClean="0"/>
              <a:t>A process can only touch pages in its own page table (protection)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Separate address spaces</a:t>
            </a:r>
          </a:p>
          <a:p>
            <a:pPr lvl="1"/>
            <a:r>
              <a:rPr lang="en-US" dirty="0" smtClean="0"/>
              <a:t>Since programs work only with virtual addresses, different programs can have different data/code at the same address!</a:t>
            </a:r>
          </a:p>
          <a:p>
            <a:r>
              <a:rPr lang="en-US" dirty="0" smtClean="0"/>
              <a:t>What about the memory hierarchy?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Table Entry (PTE) Format</a:t>
            </a:r>
            <a:endParaRPr lang="en-US"/>
          </a:p>
        </p:txBody>
      </p:sp>
      <p:sp>
        <p:nvSpPr>
          <p:cNvPr id="307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Contains either Physical Page Number or indication not in Main Memory</a:t>
            </a:r>
          </a:p>
          <a:p>
            <a:r>
              <a:rPr lang="en-US" dirty="0" smtClean="0"/>
              <a:t>OS maps to disk if Not Valid (V = 0)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valid, also check if have permission to use page: </a:t>
            </a:r>
            <a:r>
              <a:rPr lang="en-US" dirty="0" smtClean="0">
                <a:solidFill>
                  <a:schemeClr val="accent2"/>
                </a:solidFill>
              </a:rPr>
              <a:t>Access Rights </a:t>
            </a:r>
            <a:r>
              <a:rPr lang="en-US" dirty="0" smtClean="0"/>
              <a:t>(A.R.) may be Read Only, Read/Write, Executable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6113" y="2336800"/>
            <a:ext cx="7583487" cy="2925763"/>
            <a:chOff x="217" y="1353"/>
            <a:chExt cx="4777" cy="1843"/>
          </a:xfrm>
        </p:grpSpPr>
        <p:sp>
          <p:nvSpPr>
            <p:cNvPr id="3073030" name="Text Box 6"/>
            <p:cNvSpPr txBox="1">
              <a:spLocks noChangeArrowheads="1"/>
            </p:cNvSpPr>
            <p:nvPr/>
          </p:nvSpPr>
          <p:spPr bwMode="auto">
            <a:xfrm>
              <a:off x="2305" y="1353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FFFF00"/>
                  </a:solidFill>
                  <a:latin typeface="18 VAG Rounded Light   02390"/>
                </a:rPr>
                <a:t>...</a:t>
              </a:r>
              <a:endParaRPr lang="en-US" sz="2000">
                <a:solidFill>
                  <a:srgbClr val="FFFF00"/>
                </a:solidFill>
                <a:latin typeface="18 VAG Rounded Light   0239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17" y="1523"/>
              <a:ext cx="4777" cy="1673"/>
              <a:chOff x="217" y="1523"/>
              <a:chExt cx="4777" cy="1673"/>
            </a:xfrm>
          </p:grpSpPr>
          <p:sp>
            <p:nvSpPr>
              <p:cNvPr id="3073032" name="Rectangle 8"/>
              <p:cNvSpPr>
                <a:spLocks noChangeArrowheads="1"/>
              </p:cNvSpPr>
              <p:nvPr/>
            </p:nvSpPr>
            <p:spPr bwMode="auto">
              <a:xfrm>
                <a:off x="217" y="1788"/>
                <a:ext cx="1119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Page Table</a:t>
                </a:r>
              </a:p>
            </p:txBody>
          </p:sp>
          <p:sp>
            <p:nvSpPr>
              <p:cNvPr id="3073033" name="Rectangle 9"/>
              <p:cNvSpPr>
                <a:spLocks noChangeArrowheads="1"/>
              </p:cNvSpPr>
              <p:nvPr/>
            </p:nvSpPr>
            <p:spPr bwMode="auto">
              <a:xfrm>
                <a:off x="1586" y="2001"/>
                <a:ext cx="380" cy="5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Val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-id</a:t>
                </a:r>
              </a:p>
            </p:txBody>
          </p:sp>
          <p:sp>
            <p:nvSpPr>
              <p:cNvPr id="3073034" name="Rectangle 10"/>
              <p:cNvSpPr>
                <a:spLocks noChangeArrowheads="1"/>
              </p:cNvSpPr>
              <p:nvPr/>
            </p:nvSpPr>
            <p:spPr bwMode="auto">
              <a:xfrm>
                <a:off x="2023" y="1957"/>
                <a:ext cx="759" cy="52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Access</a:t>
                </a:r>
              </a:p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Rights</a:t>
                </a:r>
              </a:p>
            </p:txBody>
          </p:sp>
          <p:sp>
            <p:nvSpPr>
              <p:cNvPr id="3073035" name="Rectangle 11"/>
              <p:cNvSpPr>
                <a:spLocks noChangeArrowheads="1"/>
              </p:cNvSpPr>
              <p:nvPr/>
            </p:nvSpPr>
            <p:spPr bwMode="auto">
              <a:xfrm>
                <a:off x="2875" y="1969"/>
                <a:ext cx="857" cy="7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Physical</a:t>
                </a:r>
              </a:p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Page</a:t>
                </a:r>
              </a:p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Number</a:t>
                </a:r>
              </a:p>
            </p:txBody>
          </p:sp>
          <p:sp>
            <p:nvSpPr>
              <p:cNvPr id="3073036" name="Rectangle 12"/>
              <p:cNvSpPr>
                <a:spLocks noChangeArrowheads="1"/>
              </p:cNvSpPr>
              <p:nvPr/>
            </p:nvSpPr>
            <p:spPr bwMode="auto">
              <a:xfrm>
                <a:off x="1571" y="1523"/>
                <a:ext cx="2340" cy="167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37" name="Line 13"/>
              <p:cNvSpPr>
                <a:spLocks noChangeShapeType="1"/>
              </p:cNvSpPr>
              <p:nvPr/>
            </p:nvSpPr>
            <p:spPr bwMode="auto">
              <a:xfrm>
                <a:off x="1583" y="1955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38" name="Line 14"/>
              <p:cNvSpPr>
                <a:spLocks noChangeShapeType="1"/>
              </p:cNvSpPr>
              <p:nvPr/>
            </p:nvSpPr>
            <p:spPr bwMode="auto">
              <a:xfrm>
                <a:off x="1583" y="2747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39" name="Line 15"/>
              <p:cNvSpPr>
                <a:spLocks noChangeShapeType="1"/>
              </p:cNvSpPr>
              <p:nvPr/>
            </p:nvSpPr>
            <p:spPr bwMode="auto">
              <a:xfrm>
                <a:off x="2015" y="1943"/>
                <a:ext cx="0" cy="792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grpSp>
            <p:nvGrpSpPr>
              <p:cNvPr id="4" name="Group 16"/>
              <p:cNvGrpSpPr>
                <a:grpSpLocks/>
              </p:cNvGrpSpPr>
              <p:nvPr/>
            </p:nvGrpSpPr>
            <p:grpSpPr bwMode="auto">
              <a:xfrm>
                <a:off x="1583" y="2713"/>
                <a:ext cx="2328" cy="310"/>
                <a:chOff x="1644" y="2702"/>
                <a:chExt cx="2328" cy="310"/>
              </a:xfrm>
            </p:grpSpPr>
            <p:sp>
              <p:nvSpPr>
                <p:cNvPr id="3073041" name="Line 17"/>
                <p:cNvSpPr>
                  <a:spLocks noChangeShapeType="1"/>
                </p:cNvSpPr>
                <p:nvPr/>
              </p:nvSpPr>
              <p:spPr bwMode="auto">
                <a:xfrm>
                  <a:off x="2940" y="2736"/>
                  <a:ext cx="0" cy="276"/>
                </a:xfrm>
                <a:prstGeom prst="line">
                  <a:avLst/>
                </a:prstGeom>
                <a:noFill/>
                <a:ln w="381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FFFF00"/>
                    </a:solidFill>
                    <a:latin typeface="18 VAG Rounded Light   02390"/>
                  </a:endParaRPr>
                </a:p>
              </p:txBody>
            </p:sp>
            <p:sp>
              <p:nvSpPr>
                <p:cNvPr id="3073042" name="Rectangle 18"/>
                <p:cNvSpPr>
                  <a:spLocks noChangeArrowheads="1"/>
                </p:cNvSpPr>
                <p:nvPr/>
              </p:nvSpPr>
              <p:spPr bwMode="auto">
                <a:xfrm>
                  <a:off x="1740" y="2702"/>
                  <a:ext cx="210" cy="27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800">
                      <a:solidFill>
                        <a:srgbClr val="FFFF00"/>
                      </a:solidFill>
                      <a:latin typeface="18 VAG Rounded Light   02390"/>
                    </a:rPr>
                    <a:t>V</a:t>
                  </a:r>
                </a:p>
              </p:txBody>
            </p:sp>
            <p:sp>
              <p:nvSpPr>
                <p:cNvPr id="3073043" name="Rectangle 19"/>
                <p:cNvSpPr>
                  <a:spLocks noChangeArrowheads="1"/>
                </p:cNvSpPr>
                <p:nvPr/>
              </p:nvSpPr>
              <p:spPr bwMode="auto">
                <a:xfrm>
                  <a:off x="2240" y="2702"/>
                  <a:ext cx="450" cy="28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90000"/>
                    </a:lnSpc>
                  </a:pPr>
                  <a:r>
                    <a:rPr lang="en-US" sz="2800">
                      <a:solidFill>
                        <a:srgbClr val="FFFF00"/>
                      </a:solidFill>
                      <a:latin typeface="18 VAG Rounded Light   02390"/>
                    </a:rPr>
                    <a:t>A.R.</a:t>
                  </a:r>
                </a:p>
              </p:txBody>
            </p:sp>
            <p:sp>
              <p:nvSpPr>
                <p:cNvPr id="3073044" name="Rectangle 20"/>
                <p:cNvSpPr>
                  <a:spLocks noChangeArrowheads="1"/>
                </p:cNvSpPr>
                <p:nvPr/>
              </p:nvSpPr>
              <p:spPr bwMode="auto">
                <a:xfrm>
                  <a:off x="2936" y="2702"/>
                  <a:ext cx="699" cy="27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63500" tIns="25400" rIns="63500" bIns="2540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</a:pPr>
                  <a:r>
                    <a:rPr lang="en-US" sz="2800">
                      <a:solidFill>
                        <a:srgbClr val="FFFF00"/>
                      </a:solidFill>
                      <a:latin typeface="18 VAG Rounded Light   02390"/>
                    </a:rPr>
                    <a:t>P. P. N.</a:t>
                  </a:r>
                </a:p>
              </p:txBody>
            </p:sp>
            <p:sp>
              <p:nvSpPr>
                <p:cNvPr id="3073045" name="Line 21"/>
                <p:cNvSpPr>
                  <a:spLocks noChangeShapeType="1"/>
                </p:cNvSpPr>
                <p:nvPr/>
              </p:nvSpPr>
              <p:spPr bwMode="auto">
                <a:xfrm>
                  <a:off x="2076" y="2760"/>
                  <a:ext cx="0" cy="204"/>
                </a:xfrm>
                <a:prstGeom prst="line">
                  <a:avLst/>
                </a:prstGeom>
                <a:noFill/>
                <a:ln w="381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FFFF00"/>
                    </a:solidFill>
                    <a:latin typeface="18 VAG Rounded Light   02390"/>
                  </a:endParaRPr>
                </a:p>
              </p:txBody>
            </p:sp>
            <p:sp>
              <p:nvSpPr>
                <p:cNvPr id="3073046" name="Line 22"/>
                <p:cNvSpPr>
                  <a:spLocks noChangeShapeType="1"/>
                </p:cNvSpPr>
                <p:nvPr/>
              </p:nvSpPr>
              <p:spPr bwMode="auto">
                <a:xfrm>
                  <a:off x="1644" y="3000"/>
                  <a:ext cx="232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FFFF00"/>
                    </a:solidFill>
                    <a:latin typeface="18 VAG Rounded Light   02390"/>
                  </a:endParaRPr>
                </a:p>
              </p:txBody>
            </p:sp>
          </p:grpSp>
          <p:sp>
            <p:nvSpPr>
              <p:cNvPr id="3073047" name="Line 23"/>
              <p:cNvSpPr>
                <a:spLocks noChangeShapeType="1"/>
              </p:cNvSpPr>
              <p:nvPr/>
            </p:nvSpPr>
            <p:spPr bwMode="auto">
              <a:xfrm>
                <a:off x="2879" y="1691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48" name="Rectangle 24"/>
              <p:cNvSpPr>
                <a:spLocks noChangeArrowheads="1"/>
              </p:cNvSpPr>
              <p:nvPr/>
            </p:nvSpPr>
            <p:spPr bwMode="auto">
              <a:xfrm>
                <a:off x="1679" y="1657"/>
                <a:ext cx="210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2800" dirty="0">
                    <a:solidFill>
                      <a:srgbClr val="FFFF00"/>
                    </a:solidFill>
                    <a:latin typeface="18 VAG Rounded Light   02390"/>
                  </a:rPr>
                  <a:t>V</a:t>
                </a:r>
              </a:p>
            </p:txBody>
          </p:sp>
          <p:sp>
            <p:nvSpPr>
              <p:cNvPr id="3073049" name="Rectangle 25"/>
              <p:cNvSpPr>
                <a:spLocks noChangeArrowheads="1"/>
              </p:cNvSpPr>
              <p:nvPr/>
            </p:nvSpPr>
            <p:spPr bwMode="auto">
              <a:xfrm>
                <a:off x="2179" y="1657"/>
                <a:ext cx="450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A.R.</a:t>
                </a:r>
              </a:p>
            </p:txBody>
          </p:sp>
          <p:sp>
            <p:nvSpPr>
              <p:cNvPr id="3073050" name="Rectangle 26"/>
              <p:cNvSpPr>
                <a:spLocks noChangeArrowheads="1"/>
              </p:cNvSpPr>
              <p:nvPr/>
            </p:nvSpPr>
            <p:spPr bwMode="auto">
              <a:xfrm>
                <a:off x="2875" y="1657"/>
                <a:ext cx="643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r>
                  <a:rPr lang="en-US" sz="2800">
                    <a:solidFill>
                      <a:srgbClr val="FFFF00"/>
                    </a:solidFill>
                    <a:latin typeface="18 VAG Rounded Light   02390"/>
                  </a:rPr>
                  <a:t>P. P.N.</a:t>
                </a:r>
              </a:p>
            </p:txBody>
          </p:sp>
          <p:sp>
            <p:nvSpPr>
              <p:cNvPr id="3073051" name="Line 27"/>
              <p:cNvSpPr>
                <a:spLocks noChangeShapeType="1"/>
              </p:cNvSpPr>
              <p:nvPr/>
            </p:nvSpPr>
            <p:spPr bwMode="auto">
              <a:xfrm>
                <a:off x="2015" y="1715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2" name="Line 28"/>
              <p:cNvSpPr>
                <a:spLocks noChangeShapeType="1"/>
              </p:cNvSpPr>
              <p:nvPr/>
            </p:nvSpPr>
            <p:spPr bwMode="auto">
              <a:xfrm>
                <a:off x="1583" y="1703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3" name="Text Box 29"/>
              <p:cNvSpPr txBox="1">
                <a:spLocks noChangeArrowheads="1"/>
              </p:cNvSpPr>
              <p:nvPr/>
            </p:nvSpPr>
            <p:spPr bwMode="auto">
              <a:xfrm>
                <a:off x="2305" y="2828"/>
                <a:ext cx="310" cy="36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rgbClr val="FFFF00"/>
                    </a:solidFill>
                    <a:latin typeface="18 VAG Rounded Light   02390"/>
                  </a:rPr>
                  <a:t>...</a:t>
                </a:r>
                <a:endParaRPr lang="en-US" sz="2000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4" name="Line 30"/>
              <p:cNvSpPr>
                <a:spLocks noChangeShapeType="1"/>
              </p:cNvSpPr>
              <p:nvPr/>
            </p:nvSpPr>
            <p:spPr bwMode="auto">
              <a:xfrm>
                <a:off x="2879" y="1919"/>
                <a:ext cx="0" cy="8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5" name="Text Box 31"/>
              <p:cNvSpPr txBox="1">
                <a:spLocks noChangeArrowheads="1"/>
              </p:cNvSpPr>
              <p:nvPr/>
            </p:nvSpPr>
            <p:spPr bwMode="auto">
              <a:xfrm>
                <a:off x="4377" y="2185"/>
                <a:ext cx="617" cy="36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rgbClr val="FFFF00"/>
                    </a:solidFill>
                    <a:latin typeface="18 VAG Rounded Light   02390"/>
                  </a:rPr>
                  <a:t>P.T.E.</a:t>
                </a:r>
                <a:endParaRPr lang="en-US" sz="2000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6" name="Line 32"/>
              <p:cNvSpPr>
                <a:spLocks noChangeShapeType="1"/>
              </p:cNvSpPr>
              <p:nvPr/>
            </p:nvSpPr>
            <p:spPr bwMode="auto">
              <a:xfrm flipH="1" flipV="1">
                <a:off x="3977" y="1788"/>
                <a:ext cx="400" cy="39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7" name="Line 33"/>
              <p:cNvSpPr>
                <a:spLocks noChangeShapeType="1"/>
              </p:cNvSpPr>
              <p:nvPr/>
            </p:nvSpPr>
            <p:spPr bwMode="auto">
              <a:xfrm flipH="1" flipV="1">
                <a:off x="3977" y="2351"/>
                <a:ext cx="4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  <p:sp>
            <p:nvSpPr>
              <p:cNvPr id="3073058" name="Line 34"/>
              <p:cNvSpPr>
                <a:spLocks noChangeShapeType="1"/>
              </p:cNvSpPr>
              <p:nvPr/>
            </p:nvSpPr>
            <p:spPr bwMode="auto">
              <a:xfrm flipH="1">
                <a:off x="3977" y="2523"/>
                <a:ext cx="400" cy="3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00"/>
                  </a:solidFill>
                  <a:latin typeface="18 VAG Rounded Light   0239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Paging/Virtual Memory Multiple Processes</a:t>
            </a:r>
            <a:endParaRPr lang="en-US" sz="3600" dirty="0"/>
          </a:p>
        </p:txBody>
      </p:sp>
      <p:sp>
        <p:nvSpPr>
          <p:cNvPr id="3075076" name="Rectangle 4"/>
          <p:cNvSpPr>
            <a:spLocks noChangeArrowheads="1"/>
          </p:cNvSpPr>
          <p:nvPr/>
        </p:nvSpPr>
        <p:spPr bwMode="auto">
          <a:xfrm>
            <a:off x="3841750" y="2514600"/>
            <a:ext cx="1198563" cy="36195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77" name="Text Box 5"/>
          <p:cNvSpPr txBox="1">
            <a:spLocks noChangeArrowheads="1"/>
          </p:cNvSpPr>
          <p:nvPr/>
        </p:nvSpPr>
        <p:spPr bwMode="auto">
          <a:xfrm>
            <a:off x="6392863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User B: 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078" name="Text Box 6"/>
          <p:cNvSpPr txBox="1">
            <a:spLocks noChangeArrowheads="1"/>
          </p:cNvSpPr>
          <p:nvPr/>
        </p:nvSpPr>
        <p:spPr bwMode="auto">
          <a:xfrm>
            <a:off x="6588125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079" name="Text Box 7"/>
          <p:cNvSpPr txBox="1">
            <a:spLocks noChangeArrowheads="1"/>
          </p:cNvSpPr>
          <p:nvPr/>
        </p:nvSpPr>
        <p:spPr bwMode="auto">
          <a:xfrm>
            <a:off x="7083425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80" name="Rectangle 8"/>
          <p:cNvSpPr>
            <a:spLocks noChangeArrowheads="1"/>
          </p:cNvSpPr>
          <p:nvPr/>
        </p:nvSpPr>
        <p:spPr bwMode="auto">
          <a:xfrm>
            <a:off x="7073900" y="5561013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1" name="Text Box 9"/>
          <p:cNvSpPr txBox="1">
            <a:spLocks noChangeArrowheads="1"/>
          </p:cNvSpPr>
          <p:nvPr/>
        </p:nvSpPr>
        <p:spPr bwMode="auto">
          <a:xfrm>
            <a:off x="7051675" y="4845050"/>
            <a:ext cx="129063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82" name="Rectangle 10"/>
          <p:cNvSpPr>
            <a:spLocks noChangeArrowheads="1"/>
          </p:cNvSpPr>
          <p:nvPr/>
        </p:nvSpPr>
        <p:spPr bwMode="auto">
          <a:xfrm>
            <a:off x="7083425" y="4603750"/>
            <a:ext cx="1198563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3" name="Text Box 11"/>
          <p:cNvSpPr txBox="1">
            <a:spLocks noChangeArrowheads="1"/>
          </p:cNvSpPr>
          <p:nvPr/>
        </p:nvSpPr>
        <p:spPr bwMode="auto">
          <a:xfrm>
            <a:off x="7105650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84" name="Rectangle 12"/>
          <p:cNvSpPr>
            <a:spLocks noChangeArrowheads="1"/>
          </p:cNvSpPr>
          <p:nvPr/>
        </p:nvSpPr>
        <p:spPr bwMode="auto">
          <a:xfrm>
            <a:off x="7073900" y="3646488"/>
            <a:ext cx="1198563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5" name="Line 13"/>
          <p:cNvSpPr>
            <a:spLocks noChangeShapeType="1"/>
          </p:cNvSpPr>
          <p:nvPr/>
        </p:nvSpPr>
        <p:spPr bwMode="auto">
          <a:xfrm flipV="1">
            <a:off x="7643813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6" name="Text Box 14"/>
          <p:cNvSpPr txBox="1">
            <a:spLocks noChangeArrowheads="1"/>
          </p:cNvSpPr>
          <p:nvPr/>
        </p:nvSpPr>
        <p:spPr bwMode="auto">
          <a:xfrm>
            <a:off x="7073900" y="18494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87" name="Rectangle 15"/>
          <p:cNvSpPr>
            <a:spLocks noChangeArrowheads="1"/>
          </p:cNvSpPr>
          <p:nvPr/>
        </p:nvSpPr>
        <p:spPr bwMode="auto">
          <a:xfrm>
            <a:off x="7073900" y="1644650"/>
            <a:ext cx="1198563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8" name="Line 16"/>
          <p:cNvSpPr>
            <a:spLocks noChangeShapeType="1"/>
          </p:cNvSpPr>
          <p:nvPr/>
        </p:nvSpPr>
        <p:spPr bwMode="auto">
          <a:xfrm flipV="1">
            <a:off x="7623175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89" name="Text Box 17"/>
          <p:cNvSpPr txBox="1">
            <a:spLocks noChangeArrowheads="1"/>
          </p:cNvSpPr>
          <p:nvPr/>
        </p:nvSpPr>
        <p:spPr bwMode="auto">
          <a:xfrm>
            <a:off x="6732588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090" name="Text Box 18"/>
          <p:cNvSpPr txBox="1">
            <a:spLocks noChangeArrowheads="1"/>
          </p:cNvSpPr>
          <p:nvPr/>
        </p:nvSpPr>
        <p:spPr bwMode="auto">
          <a:xfrm>
            <a:off x="766763" y="5797550"/>
            <a:ext cx="1200150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75091" name="Rectangle 19"/>
          <p:cNvSpPr>
            <a:spLocks noChangeArrowheads="1"/>
          </p:cNvSpPr>
          <p:nvPr/>
        </p:nvSpPr>
        <p:spPr bwMode="auto">
          <a:xfrm>
            <a:off x="757238" y="5561013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2" name="Text Box 20"/>
          <p:cNvSpPr txBox="1">
            <a:spLocks noChangeArrowheads="1"/>
          </p:cNvSpPr>
          <p:nvPr/>
        </p:nvSpPr>
        <p:spPr bwMode="auto">
          <a:xfrm>
            <a:off x="735013" y="4845050"/>
            <a:ext cx="1290637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Static</a:t>
            </a:r>
          </a:p>
        </p:txBody>
      </p:sp>
      <p:sp>
        <p:nvSpPr>
          <p:cNvPr id="3075093" name="Rectangle 21"/>
          <p:cNvSpPr>
            <a:spLocks noChangeArrowheads="1"/>
          </p:cNvSpPr>
          <p:nvPr/>
        </p:nvSpPr>
        <p:spPr bwMode="auto">
          <a:xfrm>
            <a:off x="766763" y="4603750"/>
            <a:ext cx="1198562" cy="957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4" name="Text Box 22"/>
          <p:cNvSpPr txBox="1">
            <a:spLocks noChangeArrowheads="1"/>
          </p:cNvSpPr>
          <p:nvPr/>
        </p:nvSpPr>
        <p:spPr bwMode="auto">
          <a:xfrm>
            <a:off x="788988" y="3908425"/>
            <a:ext cx="1177925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75095" name="Rectangle 23"/>
          <p:cNvSpPr>
            <a:spLocks noChangeArrowheads="1"/>
          </p:cNvSpPr>
          <p:nvPr/>
        </p:nvSpPr>
        <p:spPr bwMode="auto">
          <a:xfrm>
            <a:off x="757238" y="3646488"/>
            <a:ext cx="1198562" cy="9572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6" name="Line 24"/>
          <p:cNvSpPr>
            <a:spLocks noChangeShapeType="1"/>
          </p:cNvSpPr>
          <p:nvPr/>
        </p:nvSpPr>
        <p:spPr bwMode="auto">
          <a:xfrm flipV="1">
            <a:off x="1327150" y="3303588"/>
            <a:ext cx="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7" name="Text Box 25"/>
          <p:cNvSpPr txBox="1">
            <a:spLocks noChangeArrowheads="1"/>
          </p:cNvSpPr>
          <p:nvPr/>
        </p:nvSpPr>
        <p:spPr bwMode="auto">
          <a:xfrm>
            <a:off x="757238" y="1849438"/>
            <a:ext cx="1268412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75098" name="Rectangle 26"/>
          <p:cNvSpPr>
            <a:spLocks noChangeArrowheads="1"/>
          </p:cNvSpPr>
          <p:nvPr/>
        </p:nvSpPr>
        <p:spPr bwMode="auto">
          <a:xfrm>
            <a:off x="757238" y="1644650"/>
            <a:ext cx="1198562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5099" name="Line 27"/>
          <p:cNvSpPr>
            <a:spLocks noChangeShapeType="1"/>
          </p:cNvSpPr>
          <p:nvPr/>
        </p:nvSpPr>
        <p:spPr bwMode="auto">
          <a:xfrm flipV="1">
            <a:off x="1306513" y="2603500"/>
            <a:ext cx="0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222500" y="3822700"/>
            <a:ext cx="1112838" cy="2779713"/>
            <a:chOff x="1398" y="2408"/>
            <a:chExt cx="701" cy="1751"/>
          </a:xfrm>
        </p:grpSpPr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494" y="2408"/>
              <a:ext cx="573" cy="675"/>
              <a:chOff x="1956" y="3367"/>
              <a:chExt cx="950" cy="675"/>
            </a:xfrm>
          </p:grpSpPr>
          <p:sp>
            <p:nvSpPr>
              <p:cNvPr id="3075102" name="Rectangle 3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3" name="Rectangle 3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4" name="Rectangle 3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5" name="Rectangle 3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6" name="Rectangle 3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7" name="Rectangle 3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08" name="Rectangle 3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09" name="Text Box 37"/>
            <p:cNvSpPr txBox="1">
              <a:spLocks noChangeArrowheads="1"/>
            </p:cNvSpPr>
            <p:nvPr/>
          </p:nvSpPr>
          <p:spPr bwMode="auto">
            <a:xfrm>
              <a:off x="1398" y="3294"/>
              <a:ext cx="701" cy="8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/>
                <a:t>A </a:t>
              </a:r>
            </a:p>
            <a:p>
              <a:pPr algn="ctr"/>
              <a:r>
                <a:rPr lang="en-US" sz="2800" b="1"/>
                <a:t>Page</a:t>
              </a:r>
            </a:p>
            <a:p>
              <a:pPr algn="ctr"/>
              <a:r>
                <a:rPr lang="en-US" sz="2800" b="1"/>
                <a:t>Table</a:t>
              </a:r>
              <a:endParaRPr lang="en-US" sz="2000"/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608644" y="3822700"/>
            <a:ext cx="1112838" cy="2779713"/>
            <a:chOff x="3531" y="2408"/>
            <a:chExt cx="701" cy="1751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3575" y="2408"/>
              <a:ext cx="573" cy="675"/>
              <a:chOff x="1956" y="3367"/>
              <a:chExt cx="950" cy="675"/>
            </a:xfrm>
          </p:grpSpPr>
          <p:sp>
            <p:nvSpPr>
              <p:cNvPr id="3075112" name="Rectangle 40"/>
              <p:cNvSpPr>
                <a:spLocks noChangeArrowheads="1"/>
              </p:cNvSpPr>
              <p:nvPr/>
            </p:nvSpPr>
            <p:spPr bwMode="auto">
              <a:xfrm>
                <a:off x="1956" y="336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3" name="Rectangle 41"/>
              <p:cNvSpPr>
                <a:spLocks noChangeArrowheads="1"/>
              </p:cNvSpPr>
              <p:nvPr/>
            </p:nvSpPr>
            <p:spPr bwMode="auto">
              <a:xfrm>
                <a:off x="1956" y="346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4" name="Rectangle 42"/>
              <p:cNvSpPr>
                <a:spLocks noChangeArrowheads="1"/>
              </p:cNvSpPr>
              <p:nvPr/>
            </p:nvSpPr>
            <p:spPr bwMode="auto">
              <a:xfrm>
                <a:off x="1956" y="3559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5" name="Rectangle 43"/>
              <p:cNvSpPr>
                <a:spLocks noChangeArrowheads="1"/>
              </p:cNvSpPr>
              <p:nvPr/>
            </p:nvSpPr>
            <p:spPr bwMode="auto">
              <a:xfrm>
                <a:off x="1956" y="3655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6" name="Rectangle 44"/>
              <p:cNvSpPr>
                <a:spLocks noChangeArrowheads="1"/>
              </p:cNvSpPr>
              <p:nvPr/>
            </p:nvSpPr>
            <p:spPr bwMode="auto">
              <a:xfrm>
                <a:off x="1956" y="3751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7" name="Rectangle 45"/>
              <p:cNvSpPr>
                <a:spLocks noChangeArrowheads="1"/>
              </p:cNvSpPr>
              <p:nvPr/>
            </p:nvSpPr>
            <p:spPr bwMode="auto">
              <a:xfrm>
                <a:off x="1956" y="3847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18" name="Rectangle 46"/>
              <p:cNvSpPr>
                <a:spLocks noChangeArrowheads="1"/>
              </p:cNvSpPr>
              <p:nvPr/>
            </p:nvSpPr>
            <p:spPr bwMode="auto">
              <a:xfrm>
                <a:off x="1956" y="3943"/>
                <a:ext cx="950" cy="9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19" name="Text Box 47"/>
            <p:cNvSpPr txBox="1">
              <a:spLocks noChangeArrowheads="1"/>
            </p:cNvSpPr>
            <p:nvPr/>
          </p:nvSpPr>
          <p:spPr bwMode="auto">
            <a:xfrm>
              <a:off x="3531" y="3294"/>
              <a:ext cx="701" cy="8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/>
                <a:t>B </a:t>
              </a:r>
            </a:p>
            <a:p>
              <a:pPr algn="ctr"/>
              <a:r>
                <a:rPr lang="en-US" sz="2800" b="1"/>
                <a:t>Page</a:t>
              </a:r>
            </a:p>
            <a:p>
              <a:pPr algn="ctr"/>
              <a:r>
                <a:rPr lang="en-US" sz="2800" b="1"/>
                <a:t>Table</a:t>
              </a:r>
              <a:endParaRPr lang="en-US" sz="2000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757238" y="1644650"/>
            <a:ext cx="7515225" cy="4873625"/>
            <a:chOff x="475" y="1036"/>
            <a:chExt cx="4734" cy="3070"/>
          </a:xfrm>
        </p:grpSpPr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4454" y="1036"/>
              <a:ext cx="755" cy="3070"/>
              <a:chOff x="4112" y="666"/>
              <a:chExt cx="1008" cy="3420"/>
            </a:xfrm>
          </p:grpSpPr>
          <p:sp>
            <p:nvSpPr>
              <p:cNvPr id="3075122" name="Rectangle 50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3" name="Rectangle 51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24" name="Rectangle 52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53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26" name="Rectangle 54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7" name="Rectangle 55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8" name="Rectangle 56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29" name="Rectangle 57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0" name="Rectangle 58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1" name="Rectangle 59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2" name="Rectangle 60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3" name="Rectangle 61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34" name="Rectangle 62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63"/>
            <p:cNvGrpSpPr>
              <a:grpSpLocks/>
            </p:cNvGrpSpPr>
            <p:nvPr/>
          </p:nvGrpSpPr>
          <p:grpSpPr bwMode="auto">
            <a:xfrm>
              <a:off x="475" y="1036"/>
              <a:ext cx="755" cy="3070"/>
              <a:chOff x="4112" y="666"/>
              <a:chExt cx="1008" cy="3420"/>
            </a:xfrm>
          </p:grpSpPr>
          <p:sp>
            <p:nvSpPr>
              <p:cNvPr id="3075136" name="Rectangle 6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7" name="Rectangle 6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38" name="Rectangle 6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6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75140" name="Rectangle 6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1" name="Rectangle 6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2" name="Rectangle 7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3" name="Rectangle 7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4" name="Rectangle 7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5" name="Rectangle 7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6" name="Rectangle 7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5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7"/>
            <p:cNvGrpSpPr>
              <a:grpSpLocks/>
            </p:cNvGrpSpPr>
            <p:nvPr/>
          </p:nvGrpSpPr>
          <p:grpSpPr bwMode="auto">
            <a:xfrm>
              <a:off x="2406" y="1584"/>
              <a:ext cx="767" cy="2280"/>
              <a:chOff x="2406" y="1584"/>
              <a:chExt cx="842" cy="2280"/>
            </a:xfrm>
          </p:grpSpPr>
          <p:sp>
            <p:nvSpPr>
              <p:cNvPr id="3075150" name="Rectangle 78"/>
              <p:cNvSpPr>
                <a:spLocks noChangeArrowheads="1"/>
              </p:cNvSpPr>
              <p:nvPr/>
            </p:nvSpPr>
            <p:spPr bwMode="auto">
              <a:xfrm>
                <a:off x="2406" y="300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1" name="Rectangle 79"/>
              <p:cNvSpPr>
                <a:spLocks noChangeArrowheads="1"/>
              </p:cNvSpPr>
              <p:nvPr/>
            </p:nvSpPr>
            <p:spPr bwMode="auto">
              <a:xfrm>
                <a:off x="2406" y="243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2" name="Rectangle 80"/>
              <p:cNvSpPr>
                <a:spLocks noChangeArrowheads="1"/>
              </p:cNvSpPr>
              <p:nvPr/>
            </p:nvSpPr>
            <p:spPr bwMode="auto">
              <a:xfrm>
                <a:off x="2406" y="357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3" name="Rectangle 81"/>
              <p:cNvSpPr>
                <a:spLocks noChangeArrowheads="1"/>
              </p:cNvSpPr>
              <p:nvPr/>
            </p:nvSpPr>
            <p:spPr bwMode="auto">
              <a:xfrm>
                <a:off x="2406" y="329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4" name="Rectangle 82"/>
              <p:cNvSpPr>
                <a:spLocks noChangeArrowheads="1"/>
              </p:cNvSpPr>
              <p:nvPr/>
            </p:nvSpPr>
            <p:spPr bwMode="auto">
              <a:xfrm>
                <a:off x="2406" y="272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5" name="Rectangle 83"/>
              <p:cNvSpPr>
                <a:spLocks noChangeArrowheads="1"/>
              </p:cNvSpPr>
              <p:nvPr/>
            </p:nvSpPr>
            <p:spPr bwMode="auto">
              <a:xfrm>
                <a:off x="2406" y="215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6" name="Rectangle 84"/>
              <p:cNvSpPr>
                <a:spLocks noChangeArrowheads="1"/>
              </p:cNvSpPr>
              <p:nvPr/>
            </p:nvSpPr>
            <p:spPr bwMode="auto">
              <a:xfrm>
                <a:off x="2406" y="1869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57" name="Rectangle 85"/>
              <p:cNvSpPr>
                <a:spLocks noChangeArrowheads="1"/>
              </p:cNvSpPr>
              <p:nvPr/>
            </p:nvSpPr>
            <p:spPr bwMode="auto">
              <a:xfrm>
                <a:off x="2406" y="1584"/>
                <a:ext cx="842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57238" y="2457450"/>
            <a:ext cx="4283075" cy="1857375"/>
            <a:chOff x="475" y="1548"/>
            <a:chExt cx="2698" cy="1170"/>
          </a:xfrm>
        </p:grpSpPr>
        <p:cxnSp>
          <p:nvCxnSpPr>
            <p:cNvPr id="3075159" name="AutoShape 87"/>
            <p:cNvCxnSpPr>
              <a:cxnSpLocks noChangeShapeType="1"/>
              <a:stCxn id="3075138" idx="3"/>
              <a:endCxn id="3075103" idx="1"/>
            </p:cNvCxnSpPr>
            <p:nvPr/>
          </p:nvCxnSpPr>
          <p:spPr bwMode="auto">
            <a:xfrm>
              <a:off x="1183" y="1676"/>
              <a:ext cx="264" cy="87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0" name="AutoShape 88"/>
            <p:cNvCxnSpPr>
              <a:cxnSpLocks noChangeShapeType="1"/>
              <a:stCxn id="3075103" idx="3"/>
              <a:endCxn id="3075151" idx="1"/>
            </p:cNvCxnSpPr>
            <p:nvPr/>
          </p:nvCxnSpPr>
          <p:spPr bwMode="auto">
            <a:xfrm>
              <a:off x="2020" y="2554"/>
              <a:ext cx="339" cy="2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66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1" name="Rectangle 89"/>
            <p:cNvSpPr>
              <a:spLocks noChangeArrowheads="1"/>
            </p:cNvSpPr>
            <p:nvPr/>
          </p:nvSpPr>
          <p:spPr bwMode="auto">
            <a:xfrm>
              <a:off x="475" y="1548"/>
              <a:ext cx="755" cy="256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2" name="Rectangle 90"/>
            <p:cNvSpPr>
              <a:spLocks noChangeArrowheads="1"/>
            </p:cNvSpPr>
            <p:nvPr/>
          </p:nvSpPr>
          <p:spPr bwMode="auto">
            <a:xfrm>
              <a:off x="2418" y="2439"/>
              <a:ext cx="755" cy="279"/>
            </a:xfrm>
            <a:prstGeom prst="rect">
              <a:avLst/>
            </a:prstGeom>
            <a:solidFill>
              <a:srgbClr val="FF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91"/>
          <p:cNvGrpSpPr>
            <a:grpSpLocks/>
          </p:cNvGrpSpPr>
          <p:nvPr/>
        </p:nvGrpSpPr>
        <p:grpSpPr bwMode="auto">
          <a:xfrm>
            <a:off x="757238" y="2051050"/>
            <a:ext cx="4264025" cy="2703513"/>
            <a:chOff x="475" y="1292"/>
            <a:chExt cx="2686" cy="1703"/>
          </a:xfrm>
        </p:grpSpPr>
        <p:cxnSp>
          <p:nvCxnSpPr>
            <p:cNvPr id="3075164" name="AutoShape 92"/>
            <p:cNvCxnSpPr>
              <a:cxnSpLocks noChangeShapeType="1"/>
              <a:stCxn id="3075147" idx="3"/>
              <a:endCxn id="3075102" idx="1"/>
            </p:cNvCxnSpPr>
            <p:nvPr/>
          </p:nvCxnSpPr>
          <p:spPr bwMode="auto">
            <a:xfrm>
              <a:off x="1183" y="1420"/>
              <a:ext cx="264" cy="1038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65" name="AutoShape 93"/>
            <p:cNvCxnSpPr>
              <a:cxnSpLocks noChangeShapeType="1"/>
              <a:stCxn id="3075102" idx="3"/>
              <a:endCxn id="3075154" idx="1"/>
            </p:cNvCxnSpPr>
            <p:nvPr/>
          </p:nvCxnSpPr>
          <p:spPr bwMode="auto">
            <a:xfrm>
              <a:off x="2020" y="2458"/>
              <a:ext cx="339" cy="409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66" name="Rectangle 94"/>
            <p:cNvSpPr>
              <a:spLocks noChangeArrowheads="1"/>
            </p:cNvSpPr>
            <p:nvPr/>
          </p:nvSpPr>
          <p:spPr bwMode="auto">
            <a:xfrm>
              <a:off x="475" y="1292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67" name="Rectangle 95"/>
            <p:cNvSpPr>
              <a:spLocks noChangeArrowheads="1"/>
            </p:cNvSpPr>
            <p:nvPr/>
          </p:nvSpPr>
          <p:spPr bwMode="auto">
            <a:xfrm>
              <a:off x="2406" y="2739"/>
              <a:ext cx="755" cy="25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96"/>
          <p:cNvGrpSpPr>
            <a:grpSpLocks/>
          </p:cNvGrpSpPr>
          <p:nvPr/>
        </p:nvGrpSpPr>
        <p:grpSpPr bwMode="auto">
          <a:xfrm>
            <a:off x="757238" y="4081463"/>
            <a:ext cx="4264025" cy="1577975"/>
            <a:chOff x="475" y="2571"/>
            <a:chExt cx="2686" cy="994"/>
          </a:xfrm>
        </p:grpSpPr>
        <p:cxnSp>
          <p:nvCxnSpPr>
            <p:cNvPr id="3075169" name="AutoShape 97"/>
            <p:cNvCxnSpPr>
              <a:cxnSpLocks noChangeShapeType="1"/>
              <a:endCxn id="3075105" idx="1"/>
            </p:cNvCxnSpPr>
            <p:nvPr/>
          </p:nvCxnSpPr>
          <p:spPr bwMode="auto">
            <a:xfrm>
              <a:off x="1244" y="2699"/>
              <a:ext cx="243" cy="47"/>
            </a:xfrm>
            <a:prstGeom prst="curvedConnector3">
              <a:avLst>
                <a:gd name="adj1" fmla="val 51852"/>
              </a:avLst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0" name="AutoShape 98"/>
            <p:cNvCxnSpPr>
              <a:cxnSpLocks noChangeShapeType="1"/>
              <a:stCxn id="3075105" idx="3"/>
            </p:cNvCxnSpPr>
            <p:nvPr/>
          </p:nvCxnSpPr>
          <p:spPr bwMode="auto">
            <a:xfrm>
              <a:off x="2078" y="2746"/>
              <a:ext cx="318" cy="691"/>
            </a:xfrm>
            <a:prstGeom prst="curvedConnector2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1" name="Rectangle 99"/>
            <p:cNvSpPr>
              <a:spLocks noChangeArrowheads="1"/>
            </p:cNvSpPr>
            <p:nvPr/>
          </p:nvSpPr>
          <p:spPr bwMode="auto">
            <a:xfrm>
              <a:off x="475" y="2571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2" name="Rectangle 100"/>
            <p:cNvSpPr>
              <a:spLocks noChangeArrowheads="1"/>
            </p:cNvSpPr>
            <p:nvPr/>
          </p:nvSpPr>
          <p:spPr bwMode="auto">
            <a:xfrm>
              <a:off x="2406" y="3309"/>
              <a:ext cx="755" cy="25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757238" y="3013075"/>
            <a:ext cx="4283075" cy="2693988"/>
            <a:chOff x="475" y="1898"/>
            <a:chExt cx="2698" cy="1697"/>
          </a:xfrm>
        </p:grpSpPr>
        <p:cxnSp>
          <p:nvCxnSpPr>
            <p:cNvPr id="3075174" name="AutoShape 102"/>
            <p:cNvCxnSpPr>
              <a:cxnSpLocks noChangeShapeType="1"/>
            </p:cNvCxnSpPr>
            <p:nvPr/>
          </p:nvCxnSpPr>
          <p:spPr bwMode="auto">
            <a:xfrm rot="16200000">
              <a:off x="1099" y="3081"/>
              <a:ext cx="529" cy="243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75" name="AutoShape 103"/>
            <p:cNvCxnSpPr>
              <a:cxnSpLocks noChangeShapeType="1"/>
            </p:cNvCxnSpPr>
            <p:nvPr/>
          </p:nvCxnSpPr>
          <p:spPr bwMode="auto">
            <a:xfrm flipV="1">
              <a:off x="2076" y="2012"/>
              <a:ext cx="318" cy="926"/>
            </a:xfrm>
            <a:prstGeom prst="curvedConnector2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76" name="Rectangle 104"/>
            <p:cNvSpPr>
              <a:spLocks noChangeArrowheads="1"/>
            </p:cNvSpPr>
            <p:nvPr/>
          </p:nvSpPr>
          <p:spPr bwMode="auto">
            <a:xfrm>
              <a:off x="475" y="3339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77" name="Rectangle 105"/>
            <p:cNvSpPr>
              <a:spLocks noChangeArrowheads="1"/>
            </p:cNvSpPr>
            <p:nvPr/>
          </p:nvSpPr>
          <p:spPr bwMode="auto">
            <a:xfrm>
              <a:off x="2418" y="1898"/>
              <a:ext cx="755" cy="25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06"/>
          <p:cNvGrpSpPr>
            <a:grpSpLocks/>
          </p:cNvGrpSpPr>
          <p:nvPr/>
        </p:nvGrpSpPr>
        <p:grpSpPr bwMode="auto">
          <a:xfrm>
            <a:off x="757238" y="2538413"/>
            <a:ext cx="4302125" cy="4002087"/>
            <a:chOff x="475" y="1599"/>
            <a:chExt cx="2710" cy="2521"/>
          </a:xfrm>
        </p:grpSpPr>
        <p:cxnSp>
          <p:nvCxnSpPr>
            <p:cNvPr id="3075179" name="AutoShape 107"/>
            <p:cNvCxnSpPr>
              <a:cxnSpLocks noChangeShapeType="1"/>
              <a:stCxn id="3075140" idx="3"/>
              <a:endCxn id="3075108" idx="1"/>
            </p:cNvCxnSpPr>
            <p:nvPr/>
          </p:nvCxnSpPr>
          <p:spPr bwMode="auto">
            <a:xfrm flipV="1">
              <a:off x="1183" y="3034"/>
              <a:ext cx="264" cy="945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80" name="AutoShape 108"/>
            <p:cNvCxnSpPr>
              <a:cxnSpLocks noChangeShapeType="1"/>
              <a:stCxn id="3075108" idx="3"/>
              <a:endCxn id="3075157" idx="1"/>
            </p:cNvCxnSpPr>
            <p:nvPr/>
          </p:nvCxnSpPr>
          <p:spPr bwMode="auto">
            <a:xfrm flipV="1">
              <a:off x="2020" y="1726"/>
              <a:ext cx="339" cy="1307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81" name="Rectangle 109"/>
            <p:cNvSpPr>
              <a:spLocks noChangeArrowheads="1"/>
            </p:cNvSpPr>
            <p:nvPr/>
          </p:nvSpPr>
          <p:spPr bwMode="auto">
            <a:xfrm>
              <a:off x="475" y="3864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82" name="Rectangle 110"/>
            <p:cNvSpPr>
              <a:spLocks noChangeArrowheads="1"/>
            </p:cNvSpPr>
            <p:nvPr/>
          </p:nvSpPr>
          <p:spPr bwMode="auto">
            <a:xfrm>
              <a:off x="2430" y="1599"/>
              <a:ext cx="755" cy="256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75183" name="Text Box 111"/>
          <p:cNvSpPr txBox="1">
            <a:spLocks noChangeArrowheads="1"/>
          </p:cNvSpPr>
          <p:nvPr/>
        </p:nvSpPr>
        <p:spPr bwMode="auto">
          <a:xfrm>
            <a:off x="76200" y="709613"/>
            <a:ext cx="275272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User A: 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sp>
        <p:nvSpPr>
          <p:cNvPr id="3075184" name="Text Box 112"/>
          <p:cNvSpPr txBox="1">
            <a:spLocks noChangeArrowheads="1"/>
          </p:cNvSpPr>
          <p:nvPr/>
        </p:nvSpPr>
        <p:spPr bwMode="auto">
          <a:xfrm>
            <a:off x="271463" y="1443038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</a:p>
        </p:txBody>
      </p:sp>
      <p:sp>
        <p:nvSpPr>
          <p:cNvPr id="3075185" name="Text Box 113"/>
          <p:cNvSpPr txBox="1">
            <a:spLocks noChangeArrowheads="1"/>
          </p:cNvSpPr>
          <p:nvPr/>
        </p:nvSpPr>
        <p:spPr bwMode="auto">
          <a:xfrm>
            <a:off x="415925" y="6111875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sp>
        <p:nvSpPr>
          <p:cNvPr id="3075186" name="Text Box 114"/>
          <p:cNvSpPr txBox="1">
            <a:spLocks noChangeArrowheads="1"/>
          </p:cNvSpPr>
          <p:nvPr/>
        </p:nvSpPr>
        <p:spPr bwMode="auto">
          <a:xfrm>
            <a:off x="3432175" y="5695950"/>
            <a:ext cx="4095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75187" name="Text Box 115"/>
          <p:cNvSpPr txBox="1">
            <a:spLocks noChangeArrowheads="1"/>
          </p:cNvSpPr>
          <p:nvPr/>
        </p:nvSpPr>
        <p:spPr bwMode="auto">
          <a:xfrm>
            <a:off x="3646488" y="1443038"/>
            <a:ext cx="164623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Physical</a:t>
            </a:r>
          </a:p>
          <a:p>
            <a:r>
              <a:rPr lang="en-US" sz="2800" b="1">
                <a:solidFill>
                  <a:schemeClr val="tx1"/>
                </a:solidFill>
              </a:rPr>
              <a:t> Memory</a:t>
            </a:r>
          </a:p>
        </p:txBody>
      </p:sp>
      <p:sp>
        <p:nvSpPr>
          <p:cNvPr id="3075188" name="Text Box 116"/>
          <p:cNvSpPr txBox="1">
            <a:spLocks noChangeArrowheads="1"/>
          </p:cNvSpPr>
          <p:nvPr/>
        </p:nvSpPr>
        <p:spPr bwMode="auto">
          <a:xfrm>
            <a:off x="2608263" y="2389188"/>
            <a:ext cx="12319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17" name="Group 117"/>
          <p:cNvGrpSpPr>
            <a:grpSpLocks/>
          </p:cNvGrpSpPr>
          <p:nvPr/>
        </p:nvGrpSpPr>
        <p:grpSpPr bwMode="auto">
          <a:xfrm>
            <a:off x="3841750" y="2457450"/>
            <a:ext cx="4430713" cy="1597025"/>
            <a:chOff x="2418" y="1548"/>
            <a:chExt cx="2791" cy="1006"/>
          </a:xfrm>
        </p:grpSpPr>
        <p:cxnSp>
          <p:nvCxnSpPr>
            <p:cNvPr id="3075190" name="AutoShape 118"/>
            <p:cNvCxnSpPr>
              <a:cxnSpLocks noChangeShapeType="1"/>
            </p:cNvCxnSpPr>
            <p:nvPr/>
          </p:nvCxnSpPr>
          <p:spPr bwMode="auto">
            <a:xfrm rot="10800000">
              <a:off x="3185" y="2297"/>
              <a:ext cx="381" cy="257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18" name="Group 119"/>
            <p:cNvGrpSpPr>
              <a:grpSpLocks/>
            </p:cNvGrpSpPr>
            <p:nvPr/>
          </p:nvGrpSpPr>
          <p:grpSpPr bwMode="auto">
            <a:xfrm>
              <a:off x="4157" y="1548"/>
              <a:ext cx="1052" cy="1006"/>
              <a:chOff x="4157" y="1548"/>
              <a:chExt cx="1052" cy="1006"/>
            </a:xfrm>
          </p:grpSpPr>
          <p:cxnSp>
            <p:nvCxnSpPr>
              <p:cNvPr id="3075192" name="AutoShape 120"/>
              <p:cNvCxnSpPr>
                <a:cxnSpLocks noChangeShapeType="1"/>
              </p:cNvCxnSpPr>
              <p:nvPr/>
            </p:nvCxnSpPr>
            <p:spPr bwMode="auto">
              <a:xfrm rot="10800000" flipV="1">
                <a:off x="4157" y="1676"/>
                <a:ext cx="285" cy="878"/>
              </a:xfrm>
              <a:prstGeom prst="curvedConnector3">
                <a:avLst>
                  <a:gd name="adj1" fmla="val 49472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75193" name="Rectangle 121"/>
              <p:cNvSpPr>
                <a:spLocks noChangeArrowheads="1"/>
              </p:cNvSpPr>
              <p:nvPr/>
            </p:nvSpPr>
            <p:spPr bwMode="auto">
              <a:xfrm>
                <a:off x="4454" y="1548"/>
                <a:ext cx="755" cy="256"/>
              </a:xfrm>
              <a:prstGeom prst="rect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75194" name="Rectangle 122"/>
            <p:cNvSpPr>
              <a:spLocks noChangeArrowheads="1"/>
            </p:cNvSpPr>
            <p:nvPr/>
          </p:nvSpPr>
          <p:spPr bwMode="auto">
            <a:xfrm>
              <a:off x="2418" y="2183"/>
              <a:ext cx="755" cy="256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23"/>
          <p:cNvGrpSpPr>
            <a:grpSpLocks/>
          </p:cNvGrpSpPr>
          <p:nvPr/>
        </p:nvGrpSpPr>
        <p:grpSpPr bwMode="auto">
          <a:xfrm>
            <a:off x="3841750" y="4800600"/>
            <a:ext cx="4440238" cy="1311275"/>
            <a:chOff x="2418" y="3024"/>
            <a:chExt cx="2797" cy="826"/>
          </a:xfrm>
        </p:grpSpPr>
        <p:cxnSp>
          <p:nvCxnSpPr>
            <p:cNvPr id="3075196" name="AutoShape 124"/>
            <p:cNvCxnSpPr>
              <a:cxnSpLocks noChangeShapeType="1"/>
            </p:cNvCxnSpPr>
            <p:nvPr/>
          </p:nvCxnSpPr>
          <p:spPr bwMode="auto">
            <a:xfrm rot="10800000" flipV="1">
              <a:off x="3185" y="3034"/>
              <a:ext cx="381" cy="118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75197" name="AutoShape 125"/>
            <p:cNvCxnSpPr>
              <a:cxnSpLocks noChangeShapeType="1"/>
            </p:cNvCxnSpPr>
            <p:nvPr/>
          </p:nvCxnSpPr>
          <p:spPr bwMode="auto">
            <a:xfrm rot="10800000">
              <a:off x="4157" y="3034"/>
              <a:ext cx="285" cy="688"/>
            </a:xfrm>
            <a:prstGeom prst="curvedConnector3">
              <a:avLst>
                <a:gd name="adj1" fmla="val 49472"/>
              </a:avLst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198" name="Rectangle 126"/>
            <p:cNvSpPr>
              <a:spLocks noChangeArrowheads="1"/>
            </p:cNvSpPr>
            <p:nvPr/>
          </p:nvSpPr>
          <p:spPr bwMode="auto">
            <a:xfrm>
              <a:off x="4460" y="359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5199" name="Rectangle 127"/>
            <p:cNvSpPr>
              <a:spLocks noChangeArrowheads="1"/>
            </p:cNvSpPr>
            <p:nvPr/>
          </p:nvSpPr>
          <p:spPr bwMode="auto">
            <a:xfrm>
              <a:off x="2418" y="3024"/>
              <a:ext cx="755" cy="256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28"/>
          <p:cNvGrpSpPr>
            <a:grpSpLocks/>
          </p:cNvGrpSpPr>
          <p:nvPr/>
        </p:nvGrpSpPr>
        <p:grpSpPr bwMode="auto">
          <a:xfrm>
            <a:off x="3810000" y="4054475"/>
            <a:ext cx="4471988" cy="2057400"/>
            <a:chOff x="2398" y="2554"/>
            <a:chExt cx="2817" cy="1296"/>
          </a:xfrm>
        </p:grpSpPr>
        <p:cxnSp>
          <p:nvCxnSpPr>
            <p:cNvPr id="3075201" name="AutoShape 129"/>
            <p:cNvCxnSpPr>
              <a:cxnSpLocks noChangeShapeType="1"/>
            </p:cNvCxnSpPr>
            <p:nvPr/>
          </p:nvCxnSpPr>
          <p:spPr bwMode="auto">
            <a:xfrm rot="10800000" flipV="1">
              <a:off x="3185" y="2746"/>
              <a:ext cx="381" cy="976"/>
            </a:xfrm>
            <a:prstGeom prst="curvedConnector3">
              <a:avLst>
                <a:gd name="adj1" fmla="val 50394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75202" name="Rectangle 130"/>
            <p:cNvSpPr>
              <a:spLocks noChangeArrowheads="1"/>
            </p:cNvSpPr>
            <p:nvPr/>
          </p:nvSpPr>
          <p:spPr bwMode="auto">
            <a:xfrm>
              <a:off x="4460" y="255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3075203" name="Rectangle 131"/>
            <p:cNvSpPr>
              <a:spLocks noChangeArrowheads="1"/>
            </p:cNvSpPr>
            <p:nvPr/>
          </p:nvSpPr>
          <p:spPr bwMode="auto">
            <a:xfrm>
              <a:off x="2398" y="3594"/>
              <a:ext cx="755" cy="256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cxnSp>
          <p:nvCxnSpPr>
            <p:cNvPr id="3075204" name="AutoShape 132"/>
            <p:cNvCxnSpPr>
              <a:cxnSpLocks noChangeShapeType="1"/>
              <a:stCxn id="3075202" idx="1"/>
              <a:endCxn id="3075115" idx="3"/>
            </p:cNvCxnSpPr>
            <p:nvPr/>
          </p:nvCxnSpPr>
          <p:spPr bwMode="auto">
            <a:xfrm rot="10800000" flipV="1">
              <a:off x="4101" y="2682"/>
              <a:ext cx="359" cy="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accent4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2 levels of hierarchy</a:t>
            </a:r>
            <a:endParaRPr lang="en-US" dirty="0"/>
          </a:p>
        </p:txBody>
      </p:sp>
      <p:sp>
        <p:nvSpPr>
          <p:cNvPr id="307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u="sng" dirty="0" smtClean="0"/>
              <a:t>Cache version</a:t>
            </a:r>
            <a:r>
              <a:rPr lang="en-US" sz="2800" dirty="0" smtClean="0"/>
              <a:t>			</a:t>
            </a:r>
            <a:r>
              <a:rPr lang="en-US" sz="2800" u="sng" dirty="0" smtClean="0">
                <a:solidFill>
                  <a:srgbClr val="FFFF00"/>
                </a:solidFill>
              </a:rPr>
              <a:t>Virtual Memory </a:t>
            </a:r>
            <a:r>
              <a:rPr lang="en-US" sz="2800" u="sng" dirty="0" err="1" smtClean="0">
                <a:solidFill>
                  <a:srgbClr val="FFFF00"/>
                </a:solidFill>
              </a:rPr>
              <a:t>vers</a:t>
            </a:r>
            <a:r>
              <a:rPr lang="en-US" sz="2800" u="sng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sz="2800" dirty="0" smtClean="0"/>
              <a:t>Block or Line			</a:t>
            </a:r>
            <a:r>
              <a:rPr lang="en-US" sz="2800" dirty="0" smtClean="0">
                <a:solidFill>
                  <a:srgbClr val="FFFF00"/>
                </a:solidFill>
              </a:rPr>
              <a:t>Page</a:t>
            </a:r>
          </a:p>
          <a:p>
            <a:pPr>
              <a:buNone/>
            </a:pPr>
            <a:r>
              <a:rPr lang="en-US" sz="2800" dirty="0" smtClean="0"/>
              <a:t>Miss					</a:t>
            </a:r>
            <a:r>
              <a:rPr lang="en-US" sz="2800" dirty="0" smtClean="0">
                <a:solidFill>
                  <a:srgbClr val="FFFF00"/>
                </a:solidFill>
              </a:rPr>
              <a:t>Page Fault</a:t>
            </a:r>
          </a:p>
          <a:p>
            <a:pPr>
              <a:buNone/>
            </a:pPr>
            <a:r>
              <a:rPr lang="en-US" sz="2800" dirty="0" smtClean="0"/>
              <a:t>Block Size: 32-64B	</a:t>
            </a:r>
            <a:r>
              <a:rPr lang="en-US" sz="2800" dirty="0" smtClean="0">
                <a:solidFill>
                  <a:srgbClr val="FFFF00"/>
                </a:solidFill>
              </a:rPr>
              <a:t>Page Size: 4K-8KB</a:t>
            </a:r>
          </a:p>
          <a:p>
            <a:pPr>
              <a:buNone/>
            </a:pPr>
            <a:r>
              <a:rPr lang="en-US" sz="2800" dirty="0" smtClean="0"/>
              <a:t>Placement:			</a:t>
            </a:r>
            <a:r>
              <a:rPr lang="en-US" sz="2800" dirty="0" smtClean="0">
                <a:solidFill>
                  <a:srgbClr val="FFFF00"/>
                </a:solidFill>
              </a:rPr>
              <a:t>Fully Associative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Direct Mapped, </a:t>
            </a:r>
            <a:br>
              <a:rPr lang="en-US" sz="2800" dirty="0" smtClean="0"/>
            </a:br>
            <a:r>
              <a:rPr lang="en-US" sz="2800" dirty="0" smtClean="0"/>
              <a:t>N-way Set Associative</a:t>
            </a:r>
          </a:p>
          <a:p>
            <a:pPr>
              <a:buNone/>
            </a:pPr>
            <a:r>
              <a:rPr lang="en-US" sz="2800" dirty="0" smtClean="0"/>
              <a:t>Replacement:			</a:t>
            </a:r>
            <a:r>
              <a:rPr lang="en-US" sz="2800" dirty="0" smtClean="0">
                <a:solidFill>
                  <a:srgbClr val="FFFF00"/>
                </a:solidFill>
              </a:rPr>
              <a:t>Least Recently Used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LRU or Random	</a:t>
            </a:r>
            <a:r>
              <a:rPr lang="en-US" sz="2800" dirty="0" smtClean="0">
                <a:solidFill>
                  <a:srgbClr val="FFFF00"/>
                </a:solidFill>
              </a:rPr>
              <a:t>(LRU)</a:t>
            </a:r>
          </a:p>
          <a:p>
            <a:pPr>
              <a:buNone/>
            </a:pPr>
            <a:r>
              <a:rPr lang="en-US" sz="2800" dirty="0" smtClean="0"/>
              <a:t>Write Thru or Back	</a:t>
            </a:r>
            <a:r>
              <a:rPr lang="en-US" sz="2800" dirty="0" smtClean="0">
                <a:solidFill>
                  <a:srgbClr val="FFFF00"/>
                </a:solidFill>
              </a:rPr>
              <a:t>Write Back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12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Page Table</a:t>
            </a:r>
            <a:endParaRPr lang="en-US"/>
          </a:p>
        </p:txBody>
      </p:sp>
      <p:sp>
        <p:nvSpPr>
          <p:cNvPr id="307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Solves Fragmentation problem: all chunks same size, so all holes can be used</a:t>
            </a:r>
          </a:p>
          <a:p>
            <a:r>
              <a:rPr lang="en-US" dirty="0" smtClean="0"/>
              <a:t>OS must reserve “</a:t>
            </a:r>
            <a:r>
              <a:rPr lang="en-US" dirty="0" smtClean="0">
                <a:solidFill>
                  <a:schemeClr val="accent1"/>
                </a:solidFill>
              </a:rPr>
              <a:t>Swap Space</a:t>
            </a:r>
            <a:r>
              <a:rPr lang="en-US" dirty="0" smtClean="0"/>
              <a:t>” on disk</a:t>
            </a:r>
            <a:br>
              <a:rPr lang="en-US" dirty="0" smtClean="0"/>
            </a:br>
            <a:r>
              <a:rPr lang="en-US" dirty="0" smtClean="0">
                <a:solidFill>
                  <a:schemeClr val="accent2"/>
                </a:solidFill>
              </a:rPr>
              <a:t>for each process</a:t>
            </a:r>
          </a:p>
          <a:p>
            <a:r>
              <a:rPr lang="en-US" dirty="0" smtClean="0"/>
              <a:t>To grow a process, ask Operating System</a:t>
            </a:r>
          </a:p>
          <a:p>
            <a:pPr lvl="1"/>
            <a:r>
              <a:rPr lang="en-US" dirty="0" smtClean="0"/>
              <a:t>If unused pages, OS uses them first</a:t>
            </a:r>
          </a:p>
          <a:p>
            <a:pPr lvl="1"/>
            <a:r>
              <a:rPr lang="en-US" dirty="0" smtClean="0"/>
              <a:t>If not, OS swaps some old pages to disk</a:t>
            </a:r>
          </a:p>
          <a:p>
            <a:pPr lvl="1"/>
            <a:r>
              <a:rPr lang="en-US" dirty="0" smtClean="0"/>
              <a:t>(Least Recently Used to pick pages to swap)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Each process has own Page Table</a:t>
            </a:r>
          </a:p>
          <a:p>
            <a:r>
              <a:rPr lang="en-US" dirty="0" smtClean="0"/>
              <a:t>Will add details, but Page Table is essence of Virtual 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218" name="Rectangle 2" descr="Wide upward diagonal"/>
          <p:cNvSpPr>
            <a:spLocks noChangeArrowheads="1"/>
          </p:cNvSpPr>
          <p:nvPr/>
        </p:nvSpPr>
        <p:spPr bwMode="auto">
          <a:xfrm>
            <a:off x="6400800" y="1575137"/>
            <a:ext cx="2438400" cy="1828800"/>
          </a:xfrm>
          <a:prstGeom prst="rect">
            <a:avLst/>
          </a:prstGeom>
          <a:pattFill prst="wdUpDiag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334000" cy="5829300"/>
          </a:xfrm>
        </p:spPr>
        <p:txBody>
          <a:bodyPr/>
          <a:lstStyle/>
          <a:p>
            <a:r>
              <a:rPr lang="en-US" dirty="0"/>
              <a:t>A program’s </a:t>
            </a:r>
            <a:r>
              <a:rPr lang="en-US" i="1" dirty="0">
                <a:solidFill>
                  <a:schemeClr val="accent2"/>
                </a:solidFill>
              </a:rPr>
              <a:t>address space</a:t>
            </a:r>
            <a:r>
              <a:rPr lang="en-US" dirty="0"/>
              <a:t> contains 4 regions: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stack</a:t>
            </a:r>
            <a:r>
              <a:rPr lang="en-US" dirty="0"/>
              <a:t>: local variables, </a:t>
            </a:r>
            <a:r>
              <a:rPr lang="en-US" dirty="0">
                <a:solidFill>
                  <a:srgbClr val="367C17"/>
                </a:solidFill>
              </a:rPr>
              <a:t>grows</a:t>
            </a:r>
            <a:r>
              <a:rPr lang="en-US" dirty="0"/>
              <a:t> downward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heap</a:t>
            </a:r>
            <a:r>
              <a:rPr lang="en-US" dirty="0"/>
              <a:t>: space requested for pointers via </a:t>
            </a:r>
            <a:r>
              <a:rPr lang="en-US" b="1" dirty="0" err="1">
                <a:latin typeface="Courier New" pitchFamily="-65" charset="0"/>
              </a:rPr>
              <a:t>malloc</a:t>
            </a:r>
            <a:r>
              <a:rPr lang="en-US" b="1" dirty="0">
                <a:latin typeface="Courier New" pitchFamily="-65" charset="0"/>
              </a:rPr>
              <a:t>()</a:t>
            </a:r>
            <a:r>
              <a:rPr lang="en-US" b="1" dirty="0" smtClean="0"/>
              <a:t> ; </a:t>
            </a:r>
            <a:r>
              <a:rPr lang="en-US" dirty="0"/>
              <a:t>resizes dynamically, </a:t>
            </a:r>
            <a:r>
              <a:rPr lang="en-US" dirty="0">
                <a:solidFill>
                  <a:srgbClr val="367C17"/>
                </a:solidFill>
              </a:rPr>
              <a:t>grows</a:t>
            </a:r>
            <a:r>
              <a:rPr lang="en-US" dirty="0"/>
              <a:t> upward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static data</a:t>
            </a:r>
            <a:r>
              <a:rPr lang="en-US" dirty="0"/>
              <a:t>: variables declared outside main, does not grow or shrink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code</a:t>
            </a:r>
            <a:r>
              <a:rPr lang="en-US" dirty="0"/>
              <a:t>: loaded when program starts, does not change</a:t>
            </a:r>
          </a:p>
        </p:txBody>
      </p:sp>
      <p:sp>
        <p:nvSpPr>
          <p:cNvPr id="3081221" name="Rectangle 5"/>
          <p:cNvSpPr>
            <a:spLocks noChangeArrowheads="1"/>
          </p:cNvSpPr>
          <p:nvPr/>
        </p:nvSpPr>
        <p:spPr bwMode="auto">
          <a:xfrm>
            <a:off x="6400800" y="1041737"/>
            <a:ext cx="2438400" cy="457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2" name="Rectangle 6"/>
          <p:cNvSpPr>
            <a:spLocks noChangeArrowheads="1"/>
          </p:cNvSpPr>
          <p:nvPr/>
        </p:nvSpPr>
        <p:spPr bwMode="auto">
          <a:xfrm>
            <a:off x="6400800" y="4775537"/>
            <a:ext cx="2438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3" name="Rectangle 7"/>
          <p:cNvSpPr>
            <a:spLocks noChangeArrowheads="1"/>
          </p:cNvSpPr>
          <p:nvPr/>
        </p:nvSpPr>
        <p:spPr bwMode="auto">
          <a:xfrm>
            <a:off x="6400800" y="4089737"/>
            <a:ext cx="2438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4" name="Line 8"/>
          <p:cNvSpPr>
            <a:spLocks noChangeShapeType="1"/>
          </p:cNvSpPr>
          <p:nvPr/>
        </p:nvSpPr>
        <p:spPr bwMode="auto">
          <a:xfrm>
            <a:off x="6400800" y="3403937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5" name="Line 9"/>
          <p:cNvSpPr>
            <a:spLocks noChangeShapeType="1"/>
          </p:cNvSpPr>
          <p:nvPr/>
        </p:nvSpPr>
        <p:spPr bwMode="auto">
          <a:xfrm>
            <a:off x="6400800" y="1575137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26" name="Text Box 10"/>
          <p:cNvSpPr txBox="1">
            <a:spLocks noChangeArrowheads="1"/>
          </p:cNvSpPr>
          <p:nvPr/>
        </p:nvSpPr>
        <p:spPr bwMode="auto">
          <a:xfrm>
            <a:off x="6705600" y="4788237"/>
            <a:ext cx="1065213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code</a:t>
            </a:r>
          </a:p>
        </p:txBody>
      </p:sp>
      <p:sp>
        <p:nvSpPr>
          <p:cNvPr id="3081227" name="Text Box 11"/>
          <p:cNvSpPr txBox="1">
            <a:spLocks noChangeArrowheads="1"/>
          </p:cNvSpPr>
          <p:nvPr/>
        </p:nvSpPr>
        <p:spPr bwMode="auto">
          <a:xfrm>
            <a:off x="6704013" y="4102437"/>
            <a:ext cx="2036762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static data</a:t>
            </a:r>
          </a:p>
        </p:txBody>
      </p:sp>
      <p:sp>
        <p:nvSpPr>
          <p:cNvPr id="3081228" name="Text Box 12"/>
          <p:cNvSpPr txBox="1">
            <a:spLocks noChangeArrowheads="1"/>
          </p:cNvSpPr>
          <p:nvPr/>
        </p:nvSpPr>
        <p:spPr bwMode="auto">
          <a:xfrm>
            <a:off x="6792913" y="3416637"/>
            <a:ext cx="10890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heap</a:t>
            </a:r>
          </a:p>
        </p:txBody>
      </p:sp>
      <p:sp>
        <p:nvSpPr>
          <p:cNvPr id="3081229" name="Text Box 13"/>
          <p:cNvSpPr txBox="1">
            <a:spLocks noChangeArrowheads="1"/>
          </p:cNvSpPr>
          <p:nvPr/>
        </p:nvSpPr>
        <p:spPr bwMode="auto">
          <a:xfrm>
            <a:off x="7023100" y="1041737"/>
            <a:ext cx="113347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81230" name="Line 14"/>
          <p:cNvSpPr>
            <a:spLocks noChangeShapeType="1"/>
          </p:cNvSpPr>
          <p:nvPr/>
        </p:nvSpPr>
        <p:spPr bwMode="auto">
          <a:xfrm flipV="1">
            <a:off x="7467600" y="3022937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31" name="Line 15"/>
          <p:cNvSpPr>
            <a:spLocks noChangeShapeType="1"/>
          </p:cNvSpPr>
          <p:nvPr/>
        </p:nvSpPr>
        <p:spPr bwMode="auto">
          <a:xfrm>
            <a:off x="7467600" y="1575137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1232" name="Text Box 16"/>
          <p:cNvSpPr txBox="1">
            <a:spLocks noChangeArrowheads="1"/>
          </p:cNvSpPr>
          <p:nvPr/>
        </p:nvSpPr>
        <p:spPr bwMode="auto">
          <a:xfrm>
            <a:off x="5410200" y="5689937"/>
            <a:ext cx="37338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US" sz="2000" dirty="0">
                <a:latin typeface="18 VAG Rounded Light   02390"/>
              </a:rPr>
              <a:t>For now, OS somehow</a:t>
            </a:r>
            <a:br>
              <a:rPr lang="en-US" sz="2000" dirty="0">
                <a:latin typeface="18 VAG Rounded Light   02390"/>
              </a:rPr>
            </a:br>
            <a:r>
              <a:rPr lang="en-US" sz="2000" dirty="0">
                <a:latin typeface="18 VAG Rounded Light   02390"/>
              </a:rPr>
              <a:t>prevents accesses between stack and heap (gray hash lines). </a:t>
            </a:r>
          </a:p>
        </p:txBody>
      </p:sp>
      <p:sp>
        <p:nvSpPr>
          <p:cNvPr id="3081233" name="Text Box 17"/>
          <p:cNvSpPr txBox="1">
            <a:spLocks noChangeArrowheads="1"/>
          </p:cNvSpPr>
          <p:nvPr/>
        </p:nvSpPr>
        <p:spPr bwMode="auto">
          <a:xfrm>
            <a:off x="5029200" y="965537"/>
            <a:ext cx="14525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/>
              <a:t>~ FFFF FFFF</a:t>
            </a:r>
            <a:r>
              <a:rPr lang="en-US" sz="1400" b="1" i="1" baseline="-25000"/>
              <a:t>hex</a:t>
            </a:r>
            <a:endParaRPr lang="en-US" sz="1400" b="1" i="1"/>
          </a:p>
        </p:txBody>
      </p:sp>
      <p:sp>
        <p:nvSpPr>
          <p:cNvPr id="3081234" name="Text Box 18"/>
          <p:cNvSpPr txBox="1">
            <a:spLocks noChangeArrowheads="1"/>
          </p:cNvSpPr>
          <p:nvPr/>
        </p:nvSpPr>
        <p:spPr bwMode="auto">
          <a:xfrm>
            <a:off x="5791200" y="5385137"/>
            <a:ext cx="6334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i="1"/>
              <a:t>~ 0</a:t>
            </a:r>
            <a:r>
              <a:rPr lang="en-US" sz="1400" b="1" i="1" baseline="-25000"/>
              <a:t>hex</a:t>
            </a:r>
            <a:endParaRPr lang="en-US" sz="1400" b="1" i="1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5800" cy="762000"/>
          </a:xfrm>
        </p:spPr>
        <p:txBody>
          <a:bodyPr/>
          <a:lstStyle/>
          <a:p>
            <a:r>
              <a:rPr lang="en-US" dirty="0" smtClean="0"/>
              <a:t>Why would a process need to “grow”?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 Problem #1</a:t>
            </a:r>
            <a:endParaRPr lang="en-US"/>
          </a:p>
        </p:txBody>
      </p:sp>
      <p:sp>
        <p:nvSpPr>
          <p:cNvPr id="308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Map every address </a:t>
            </a:r>
            <a:r>
              <a:rPr lang="en-US" sz="2800" dirty="0" err="1" smtClean="0"/>
              <a:t></a:t>
            </a:r>
            <a:r>
              <a:rPr lang="en-US" sz="2800" dirty="0" smtClean="0"/>
              <a:t> 1 indirection via Page Table in memory per virtual address </a:t>
            </a:r>
            <a:r>
              <a:rPr lang="en-US" sz="2800" dirty="0" err="1" smtClean="0"/>
              <a:t></a:t>
            </a:r>
            <a:r>
              <a:rPr lang="en-US" sz="2800" dirty="0" smtClean="0"/>
              <a:t> 1 virtual memory accesses = </a:t>
            </a:r>
            <a:br>
              <a:rPr lang="en-US" sz="2800" dirty="0" smtClean="0"/>
            </a:br>
            <a:r>
              <a:rPr lang="en-US" sz="2800" dirty="0" smtClean="0"/>
              <a:t>2 physical memory accesses </a:t>
            </a:r>
            <a:r>
              <a:rPr lang="en-US" sz="2800" dirty="0" err="1" smtClean="0"/>
              <a:t></a:t>
            </a:r>
            <a:r>
              <a:rPr lang="en-US" sz="2800" dirty="0" smtClean="0"/>
              <a:t> SLOW!</a:t>
            </a:r>
          </a:p>
          <a:p>
            <a:r>
              <a:rPr lang="en-US" sz="2800" dirty="0" smtClean="0"/>
              <a:t>Observation: since locality in pages of data, there must be locality in </a:t>
            </a:r>
            <a:r>
              <a:rPr lang="en-US" sz="2800" dirty="0" smtClean="0">
                <a:solidFill>
                  <a:schemeClr val="accent2"/>
                </a:solidFill>
              </a:rPr>
              <a:t>virtual address translations </a:t>
            </a:r>
            <a:r>
              <a:rPr lang="en-US" sz="2800" dirty="0" smtClean="0"/>
              <a:t>of those pages</a:t>
            </a:r>
          </a:p>
          <a:p>
            <a:r>
              <a:rPr lang="en-US" sz="2800" dirty="0" smtClean="0"/>
              <a:t>Since small is fast, why not use a small cache of virtual to physical address translations to make translation fast?</a:t>
            </a:r>
          </a:p>
          <a:p>
            <a:r>
              <a:rPr lang="en-US" sz="2800" dirty="0" smtClean="0"/>
              <a:t>For historical reasons, cache is called a </a:t>
            </a:r>
            <a:r>
              <a:rPr lang="en-US" sz="2800" dirty="0" smtClean="0">
                <a:solidFill>
                  <a:schemeClr val="accent2"/>
                </a:solidFill>
              </a:rPr>
              <a:t>Translation </a:t>
            </a:r>
            <a:r>
              <a:rPr lang="en-US" sz="2800" dirty="0" err="1" smtClean="0">
                <a:solidFill>
                  <a:schemeClr val="accent2"/>
                </a:solidFill>
              </a:rPr>
              <a:t>Lookaside</a:t>
            </a:r>
            <a:r>
              <a:rPr lang="en-US" sz="2800" dirty="0" smtClean="0">
                <a:solidFill>
                  <a:schemeClr val="accent2"/>
                </a:solidFill>
              </a:rPr>
              <a:t> Buffer</a:t>
            </a:r>
            <a:r>
              <a:rPr lang="en-US" sz="2800" dirty="0" smtClean="0"/>
              <a:t>, or </a:t>
            </a:r>
            <a:r>
              <a:rPr lang="en-US" sz="2800" dirty="0" smtClean="0">
                <a:solidFill>
                  <a:schemeClr val="accent2"/>
                </a:solidFill>
              </a:rPr>
              <a:t>TLB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 Look-Aside Buffers (TLBs)</a:t>
            </a:r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TLBs</a:t>
            </a:r>
            <a:r>
              <a:rPr lang="en-US" dirty="0" smtClean="0"/>
              <a:t> usually small, typically 128 - 256 entries</a:t>
            </a:r>
          </a:p>
          <a:p>
            <a:r>
              <a:rPr lang="en-US" dirty="0" smtClean="0"/>
              <a:t>Like any other cache, the TLB can be direct mapped, set associative, or fully associative</a:t>
            </a:r>
            <a:endParaRPr lang="en-US" dirty="0"/>
          </a:p>
        </p:txBody>
      </p:sp>
      <p:sp>
        <p:nvSpPr>
          <p:cNvPr id="3085316" name="Rectangle 4"/>
          <p:cNvSpPr>
            <a:spLocks noChangeArrowheads="1"/>
          </p:cNvSpPr>
          <p:nvPr/>
        </p:nvSpPr>
        <p:spPr bwMode="auto">
          <a:xfrm>
            <a:off x="330200" y="3429000"/>
            <a:ext cx="167994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Processor</a:t>
            </a:r>
          </a:p>
        </p:txBody>
      </p:sp>
      <p:sp>
        <p:nvSpPr>
          <p:cNvPr id="3085317" name="Rectangle 5"/>
          <p:cNvSpPr>
            <a:spLocks noChangeArrowheads="1"/>
          </p:cNvSpPr>
          <p:nvPr/>
        </p:nvSpPr>
        <p:spPr bwMode="auto">
          <a:xfrm>
            <a:off x="2851150" y="3194050"/>
            <a:ext cx="13525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TLB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Lookup</a:t>
            </a:r>
          </a:p>
        </p:txBody>
      </p:sp>
      <p:sp>
        <p:nvSpPr>
          <p:cNvPr id="3085318" name="Rectangle 6"/>
          <p:cNvSpPr>
            <a:spLocks noChangeArrowheads="1"/>
          </p:cNvSpPr>
          <p:nvPr/>
        </p:nvSpPr>
        <p:spPr bwMode="auto">
          <a:xfrm>
            <a:off x="4889500" y="3194050"/>
            <a:ext cx="1123950" cy="901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Cache</a:t>
            </a:r>
          </a:p>
        </p:txBody>
      </p:sp>
      <p:sp>
        <p:nvSpPr>
          <p:cNvPr id="3085319" name="Rectangle 7"/>
          <p:cNvSpPr>
            <a:spLocks noChangeArrowheads="1"/>
          </p:cNvSpPr>
          <p:nvPr/>
        </p:nvSpPr>
        <p:spPr bwMode="auto">
          <a:xfrm>
            <a:off x="7067550" y="3206750"/>
            <a:ext cx="13906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Main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Memory</a:t>
            </a:r>
          </a:p>
        </p:txBody>
      </p:sp>
      <p:sp>
        <p:nvSpPr>
          <p:cNvPr id="3085320" name="Rectangle 8"/>
          <p:cNvSpPr>
            <a:spLocks noChangeArrowheads="1"/>
          </p:cNvSpPr>
          <p:nvPr/>
        </p:nvSpPr>
        <p:spPr bwMode="auto">
          <a:xfrm>
            <a:off x="2209800" y="2914650"/>
            <a:ext cx="500137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VA</a:t>
            </a:r>
          </a:p>
        </p:txBody>
      </p:sp>
      <p:sp>
        <p:nvSpPr>
          <p:cNvPr id="3085321" name="Rectangle 9"/>
          <p:cNvSpPr>
            <a:spLocks noChangeArrowheads="1"/>
          </p:cNvSpPr>
          <p:nvPr/>
        </p:nvSpPr>
        <p:spPr bwMode="auto">
          <a:xfrm>
            <a:off x="4249738" y="2990850"/>
            <a:ext cx="48731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PA</a:t>
            </a:r>
          </a:p>
        </p:txBody>
      </p:sp>
      <p:sp>
        <p:nvSpPr>
          <p:cNvPr id="3085322" name="Rectangle 10"/>
          <p:cNvSpPr>
            <a:spLocks noChangeArrowheads="1"/>
          </p:cNvSpPr>
          <p:nvPr/>
        </p:nvSpPr>
        <p:spPr bwMode="auto">
          <a:xfrm>
            <a:off x="6035675" y="3429000"/>
            <a:ext cx="74379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3" name="Rectangle 11"/>
          <p:cNvSpPr>
            <a:spLocks noChangeArrowheads="1"/>
          </p:cNvSpPr>
          <p:nvPr/>
        </p:nvSpPr>
        <p:spPr bwMode="auto">
          <a:xfrm>
            <a:off x="4781550" y="4165600"/>
            <a:ext cx="56425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4" name="Rectangle 12"/>
          <p:cNvSpPr>
            <a:spLocks noChangeArrowheads="1"/>
          </p:cNvSpPr>
          <p:nvPr/>
        </p:nvSpPr>
        <p:spPr bwMode="auto">
          <a:xfrm>
            <a:off x="6019800" y="4191000"/>
            <a:ext cx="86613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data</a:t>
            </a:r>
          </a:p>
        </p:txBody>
      </p:sp>
      <p:sp>
        <p:nvSpPr>
          <p:cNvPr id="3085325" name="Rectangle 13"/>
          <p:cNvSpPr>
            <a:spLocks noChangeArrowheads="1"/>
          </p:cNvSpPr>
          <p:nvPr/>
        </p:nvSpPr>
        <p:spPr bwMode="auto">
          <a:xfrm>
            <a:off x="2984500" y="4565650"/>
            <a:ext cx="106680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Trans-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lation</a:t>
            </a:r>
          </a:p>
        </p:txBody>
      </p:sp>
      <p:sp>
        <p:nvSpPr>
          <p:cNvPr id="3085326" name="Rectangle 14"/>
          <p:cNvSpPr>
            <a:spLocks noChangeArrowheads="1"/>
          </p:cNvSpPr>
          <p:nvPr/>
        </p:nvSpPr>
        <p:spPr bwMode="auto">
          <a:xfrm>
            <a:off x="3733800" y="2667000"/>
            <a:ext cx="5669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7" name="Line 15"/>
          <p:cNvSpPr>
            <a:spLocks noChangeShapeType="1"/>
          </p:cNvSpPr>
          <p:nvPr/>
        </p:nvSpPr>
        <p:spPr bwMode="auto">
          <a:xfrm>
            <a:off x="2971800" y="41021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28" name="Rectangle 16"/>
          <p:cNvSpPr>
            <a:spLocks noChangeArrowheads="1"/>
          </p:cNvSpPr>
          <p:nvPr/>
        </p:nvSpPr>
        <p:spPr bwMode="auto">
          <a:xfrm>
            <a:off x="3048000" y="4146550"/>
            <a:ext cx="8335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9" name="Text Box 17"/>
          <p:cNvSpPr txBox="1">
            <a:spLocks noChangeArrowheads="1"/>
          </p:cNvSpPr>
          <p:nvPr/>
        </p:nvSpPr>
        <p:spPr bwMode="auto">
          <a:xfrm>
            <a:off x="152400" y="5791200"/>
            <a:ext cx="8839200" cy="488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600" b="1" dirty="0">
                <a:latin typeface="18 VAG Rounded Light   02390"/>
              </a:rPr>
              <a:t>On TLB miss, get page table entry from main memory</a:t>
            </a:r>
          </a:p>
        </p:txBody>
      </p:sp>
      <p:sp>
        <p:nvSpPr>
          <p:cNvPr id="3085330" name="Rectangle 18"/>
          <p:cNvSpPr>
            <a:spLocks noChangeArrowheads="1"/>
          </p:cNvSpPr>
          <p:nvPr/>
        </p:nvSpPr>
        <p:spPr bwMode="auto">
          <a:xfrm>
            <a:off x="304800" y="3048000"/>
            <a:ext cx="1905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1" name="Rectangle 19"/>
          <p:cNvSpPr>
            <a:spLocks noChangeArrowheads="1"/>
          </p:cNvSpPr>
          <p:nvPr/>
        </p:nvSpPr>
        <p:spPr bwMode="auto">
          <a:xfrm>
            <a:off x="6858000" y="3048000"/>
            <a:ext cx="1752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2" name="Rectangle 20"/>
          <p:cNvSpPr>
            <a:spLocks noChangeArrowheads="1"/>
          </p:cNvSpPr>
          <p:nvPr/>
        </p:nvSpPr>
        <p:spPr bwMode="auto">
          <a:xfrm>
            <a:off x="2819400" y="3124200"/>
            <a:ext cx="1371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3" name="Rectangle 21"/>
          <p:cNvSpPr>
            <a:spLocks noChangeArrowheads="1"/>
          </p:cNvSpPr>
          <p:nvPr/>
        </p:nvSpPr>
        <p:spPr bwMode="auto">
          <a:xfrm>
            <a:off x="2819400" y="4572000"/>
            <a:ext cx="13716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4" name="Line 22"/>
          <p:cNvSpPr>
            <a:spLocks noChangeShapeType="1"/>
          </p:cNvSpPr>
          <p:nvPr/>
        </p:nvSpPr>
        <p:spPr bwMode="auto">
          <a:xfrm>
            <a:off x="2209800" y="3352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5" name="Line 23"/>
          <p:cNvSpPr>
            <a:spLocks noChangeShapeType="1"/>
          </p:cNvSpPr>
          <p:nvPr/>
        </p:nvSpPr>
        <p:spPr bwMode="auto">
          <a:xfrm>
            <a:off x="4191000" y="3352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6" name="Line 24"/>
          <p:cNvSpPr>
            <a:spLocks noChangeShapeType="1"/>
          </p:cNvSpPr>
          <p:nvPr/>
        </p:nvSpPr>
        <p:spPr bwMode="auto">
          <a:xfrm>
            <a:off x="4038600" y="41148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7" name="Line 25"/>
          <p:cNvSpPr>
            <a:spLocks noChangeShapeType="1"/>
          </p:cNvSpPr>
          <p:nvPr/>
        </p:nvSpPr>
        <p:spPr bwMode="auto">
          <a:xfrm>
            <a:off x="6019800" y="3352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8" name="Line 26"/>
          <p:cNvSpPr>
            <a:spLocks noChangeShapeType="1"/>
          </p:cNvSpPr>
          <p:nvPr/>
        </p:nvSpPr>
        <p:spPr bwMode="auto">
          <a:xfrm>
            <a:off x="6019800" y="38862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9" name="Freeform 27"/>
          <p:cNvSpPr>
            <a:spLocks/>
          </p:cNvSpPr>
          <p:nvPr/>
        </p:nvSpPr>
        <p:spPr bwMode="auto">
          <a:xfrm>
            <a:off x="2209800" y="3962400"/>
            <a:ext cx="2667000" cy="18288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488" y="0"/>
              </a:cxn>
              <a:cxn ang="0">
                <a:pos x="1488" y="1152"/>
              </a:cxn>
              <a:cxn ang="0">
                <a:pos x="192" y="1152"/>
              </a:cxn>
              <a:cxn ang="0">
                <a:pos x="192" y="48"/>
              </a:cxn>
              <a:cxn ang="0">
                <a:pos x="0" y="48"/>
              </a:cxn>
            </a:cxnLst>
            <a:rect l="0" t="0" r="r" b="b"/>
            <a:pathLst>
              <a:path w="1680" h="1152">
                <a:moveTo>
                  <a:pt x="1680" y="0"/>
                </a:moveTo>
                <a:lnTo>
                  <a:pt x="1488" y="0"/>
                </a:lnTo>
                <a:lnTo>
                  <a:pt x="1488" y="1152"/>
                </a:lnTo>
                <a:lnTo>
                  <a:pt x="192" y="1152"/>
                </a:lnTo>
                <a:lnTo>
                  <a:pt x="192" y="48"/>
                </a:lnTo>
                <a:lnTo>
                  <a:pt x="0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3962400" y="2667000"/>
            <a:ext cx="1066800" cy="1066800"/>
          </a:xfrm>
          <a:prstGeom prst="donut">
            <a:avLst/>
          </a:prstGeom>
          <a:gradFill flip="none" rotWithShape="1">
            <a:gsLst>
              <a:gs pos="0">
                <a:schemeClr val="accent1">
                  <a:tint val="48000"/>
                  <a:satMod val="138000"/>
                  <a:alpha val="18000"/>
                </a:schemeClr>
              </a:gs>
              <a:gs pos="25000">
                <a:schemeClr val="accent1">
                  <a:tint val="85000"/>
                  <a:alpha val="18000"/>
                </a:schemeClr>
              </a:gs>
              <a:gs pos="40000">
                <a:schemeClr val="accent1">
                  <a:tint val="92000"/>
                  <a:alpha val="18000"/>
                </a:schemeClr>
              </a:gs>
              <a:gs pos="50000">
                <a:schemeClr val="accent1">
                  <a:tint val="93000"/>
                  <a:alpha val="18000"/>
                </a:schemeClr>
              </a:gs>
              <a:gs pos="60000">
                <a:schemeClr val="accent1">
                  <a:tint val="92000"/>
                  <a:alpha val="18000"/>
                </a:schemeClr>
              </a:gs>
              <a:gs pos="75000">
                <a:schemeClr val="accent1">
                  <a:tint val="83000"/>
                  <a:satMod val="108000"/>
                  <a:alpha val="18000"/>
                </a:schemeClr>
              </a:gs>
              <a:gs pos="100000">
                <a:schemeClr val="accent1">
                  <a:tint val="48000"/>
                  <a:satMod val="150000"/>
                  <a:alpha val="18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7175"/>
          </a:xfrm>
        </p:spPr>
        <p:txBody>
          <a:bodyPr/>
          <a:lstStyle/>
          <a:p>
            <a:r>
              <a:rPr lang="en-US" dirty="0" smtClean="0"/>
              <a:t>Book title like </a:t>
            </a:r>
            <a:r>
              <a:rPr lang="en-US" dirty="0" smtClean="0">
                <a:solidFill>
                  <a:schemeClr val="accent1"/>
                </a:solidFill>
              </a:rPr>
              <a:t>virtual address</a:t>
            </a:r>
            <a:endParaRPr lang="en-US" dirty="0" smtClean="0"/>
          </a:p>
          <a:p>
            <a:r>
              <a:rPr lang="en-US" dirty="0" smtClean="0"/>
              <a:t>Library of Congress call number like </a:t>
            </a:r>
            <a:r>
              <a:rPr lang="en-US" dirty="0" smtClean="0">
                <a:solidFill>
                  <a:schemeClr val="accent1"/>
                </a:solidFill>
              </a:rPr>
              <a:t>physical address</a:t>
            </a:r>
            <a:endParaRPr lang="en-US" dirty="0" smtClean="0"/>
          </a:p>
          <a:p>
            <a:r>
              <a:rPr lang="en-US" dirty="0" smtClean="0"/>
              <a:t>Card catalogue like </a:t>
            </a:r>
            <a:r>
              <a:rPr lang="en-US" dirty="0" smtClean="0">
                <a:solidFill>
                  <a:schemeClr val="accent1"/>
                </a:solidFill>
              </a:rPr>
              <a:t>page table</a:t>
            </a:r>
            <a:r>
              <a:rPr lang="en-US" dirty="0" smtClean="0"/>
              <a:t>, mapping from book title to call #</a:t>
            </a:r>
          </a:p>
          <a:p>
            <a:r>
              <a:rPr lang="en-US" dirty="0" smtClean="0"/>
              <a:t>On card for book, in local library vs. in another branch like </a:t>
            </a:r>
            <a:r>
              <a:rPr lang="en-US" dirty="0" smtClean="0">
                <a:solidFill>
                  <a:schemeClr val="accent1"/>
                </a:solidFill>
              </a:rPr>
              <a:t>valid bit</a:t>
            </a:r>
            <a:r>
              <a:rPr lang="en-US" dirty="0" smtClean="0"/>
              <a:t> indicating in main memory vs. on disk</a:t>
            </a:r>
          </a:p>
          <a:p>
            <a:r>
              <a:rPr lang="en-US" dirty="0" smtClean="0"/>
              <a:t>On card, available for 2-hour in library use (vs. 2-week checkout) like </a:t>
            </a:r>
            <a:r>
              <a:rPr lang="en-US" dirty="0" smtClean="0">
                <a:solidFill>
                  <a:schemeClr val="accent1"/>
                </a:solidFill>
              </a:rPr>
              <a:t>access rights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Analogy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0"/>
            <a:ext cx="7467600" cy="2057400"/>
          </a:xfrm>
          <a:noFill/>
        </p:spPr>
        <p:txBody>
          <a:bodyPr/>
          <a:lstStyle/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+mj-lt"/>
              <a:buAutoNum type="arabicParenR"/>
              <a:tabLst>
                <a:tab pos="738188" algn="l"/>
              </a:tabLst>
            </a:pPr>
            <a:r>
              <a:rPr lang="en-US" sz="2400" dirty="0"/>
              <a:t>Locality is important yet different for cache and virtual memory (VM): temporal locality for caches but spatial locality for VM</a:t>
            </a:r>
          </a:p>
          <a:p>
            <a:pPr marL="609600" indent="-609600">
              <a:lnSpc>
                <a:spcPct val="85000"/>
              </a:lnSpc>
              <a:spcBef>
                <a:spcPct val="45000"/>
              </a:spcBef>
              <a:buSzTx/>
              <a:buFont typeface="+mj-lt"/>
              <a:buAutoNum type="arabicParenR"/>
              <a:tabLst>
                <a:tab pos="738188" algn="l"/>
              </a:tabLst>
            </a:pPr>
            <a:r>
              <a:rPr lang="en-US" sz="2400" dirty="0"/>
              <a:t>VM helps both with security and cost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/>
          </a:p>
        </p:txBody>
      </p:sp>
      <p:sp>
        <p:nvSpPr>
          <p:cNvPr id="305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Next level in the memory hierarchy:</a:t>
            </a:r>
          </a:p>
          <a:p>
            <a:pPr lvl="1"/>
            <a:r>
              <a:rPr lang="en-US" sz="2400" dirty="0" smtClean="0"/>
              <a:t>Provides program with </a:t>
            </a:r>
            <a:r>
              <a:rPr lang="en-US" sz="2400" u="sng" dirty="0" smtClean="0"/>
              <a:t>illusion</a:t>
            </a:r>
            <a:r>
              <a:rPr lang="en-US" sz="2400" dirty="0" smtClean="0"/>
              <a:t> of a very large main memory:</a:t>
            </a:r>
          </a:p>
          <a:p>
            <a:pPr lvl="1"/>
            <a:r>
              <a:rPr lang="en-US" sz="2400" dirty="0" smtClean="0"/>
              <a:t>Working set of “pages” reside in main memory - others reside on disk.</a:t>
            </a:r>
          </a:p>
          <a:p>
            <a:r>
              <a:rPr lang="en-US" sz="2800" dirty="0" smtClean="0"/>
              <a:t>Also allows OS to share memory, protect programs from each other</a:t>
            </a:r>
          </a:p>
          <a:p>
            <a:r>
              <a:rPr lang="en-US" sz="2800" dirty="0" smtClean="0"/>
              <a:t>Today, more important for </a:t>
            </a:r>
            <a:r>
              <a:rPr lang="en-US" sz="2800" dirty="0" smtClean="0">
                <a:solidFill>
                  <a:schemeClr val="accent1"/>
                </a:solidFill>
              </a:rPr>
              <a:t>protection </a:t>
            </a:r>
            <a:r>
              <a:rPr lang="en-US" sz="2800" dirty="0" smtClean="0"/>
              <a:t>vs. just another level of memory hierarchy</a:t>
            </a:r>
          </a:p>
          <a:p>
            <a:r>
              <a:rPr lang="en-US" sz="2800" dirty="0" smtClean="0"/>
              <a:t>Each process thinks it has all the memory to itself</a:t>
            </a:r>
          </a:p>
          <a:p>
            <a:r>
              <a:rPr lang="en-US" sz="2800" dirty="0" smtClean="0"/>
              <a:t>(Historically, it predates caches)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52400" y="129540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Locality is important yet different for cache and virtual memory (VM): temporal locality for caches but spatial locality for VM</a:t>
            </a:r>
          </a:p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609600" marR="0" lvl="0" indent="-609600" algn="l" defTabSz="914400" rtl="0" eaLnBrk="0" fontAlgn="base" latinLnBrk="0" hangingPunct="0">
              <a:lnSpc>
                <a:spcPct val="85000"/>
              </a:lnSpc>
              <a:spcBef>
                <a:spcPct val="4500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arenR"/>
              <a:tabLst>
                <a:tab pos="738188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VM helps both with security and cost</a:t>
            </a:r>
          </a:p>
        </p:txBody>
      </p:sp>
      <p:sp>
        <p:nvSpPr>
          <p:cNvPr id="3089413" name="Text Box 5"/>
          <p:cNvSpPr txBox="1">
            <a:spLocks noChangeArrowheads="1"/>
          </p:cNvSpPr>
          <p:nvPr/>
        </p:nvSpPr>
        <p:spPr bwMode="auto">
          <a:xfrm>
            <a:off x="990600" y="1114961"/>
            <a:ext cx="3908761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latin typeface="18 VAG Rounded Light   02390"/>
              </a:rPr>
              <a:t>F A L S E</a:t>
            </a:r>
          </a:p>
        </p:txBody>
      </p:sp>
      <p:sp>
        <p:nvSpPr>
          <p:cNvPr id="3089414" name="Text Box 6"/>
          <p:cNvSpPr txBox="1">
            <a:spLocks noChangeArrowheads="1"/>
          </p:cNvSpPr>
          <p:nvPr/>
        </p:nvSpPr>
        <p:spPr bwMode="auto">
          <a:xfrm>
            <a:off x="4343400" y="2362200"/>
            <a:ext cx="4524057" cy="4514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>
                <a:latin typeface="18 VAG Rounded Light   02390"/>
              </a:rPr>
              <a:t>1. No. Both for VM </a:t>
            </a:r>
            <a:r>
              <a:rPr lang="en-US" sz="2800" u="sng">
                <a:latin typeface="18 VAG Rounded Light   02390"/>
              </a:rPr>
              <a:t>and</a:t>
            </a:r>
            <a:r>
              <a:rPr lang="en-US" sz="2800">
                <a:latin typeface="18 VAG Rounded Light   02390"/>
              </a:rPr>
              <a:t> cache</a:t>
            </a:r>
          </a:p>
        </p:txBody>
      </p:sp>
      <p:sp>
        <p:nvSpPr>
          <p:cNvPr id="3089416" name="Rectangle 8"/>
          <p:cNvSpPr>
            <a:spLocks noChangeArrowheads="1"/>
          </p:cNvSpPr>
          <p:nvPr/>
        </p:nvSpPr>
        <p:spPr bwMode="auto">
          <a:xfrm>
            <a:off x="4191000" y="3276600"/>
            <a:ext cx="3933998" cy="7961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2.   Yes. Protection </a:t>
            </a:r>
            <a:r>
              <a:rPr lang="en-US" sz="2800" u="sng" dirty="0">
                <a:solidFill>
                  <a:schemeClr val="accent2"/>
                </a:solidFill>
                <a:latin typeface="18 VAG Rounded Light   02390"/>
              </a:rPr>
              <a:t>and</a:t>
            </a: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/>
            </a:r>
            <a:br>
              <a:rPr lang="en-US" sz="2800" dirty="0">
                <a:solidFill>
                  <a:schemeClr val="accent2"/>
                </a:solidFill>
                <a:latin typeface="18 VAG Rounded Light   02390"/>
              </a:rPr>
            </a:br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 a bit smaller memory</a:t>
            </a:r>
          </a:p>
        </p:txBody>
      </p:sp>
      <p:sp>
        <p:nvSpPr>
          <p:cNvPr id="3089417" name="Text Box 9"/>
          <p:cNvSpPr txBox="1">
            <a:spLocks noChangeArrowheads="1"/>
          </p:cNvSpPr>
          <p:nvPr/>
        </p:nvSpPr>
        <p:spPr bwMode="auto">
          <a:xfrm>
            <a:off x="990600" y="2362200"/>
            <a:ext cx="3300904" cy="1323439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accent2"/>
                </a:solidFill>
                <a:latin typeface="18 VAG Rounded Light   02390"/>
              </a:rPr>
              <a:t>T R U E</a:t>
            </a:r>
          </a:p>
        </p:txBody>
      </p:sp>
      <p:sp>
        <p:nvSpPr>
          <p:cNvPr id="3089418" name="AutoShape 10"/>
          <p:cNvSpPr>
            <a:spLocks noChangeArrowheads="1"/>
          </p:cNvSpPr>
          <p:nvPr/>
        </p:nvSpPr>
        <p:spPr bwMode="auto">
          <a:xfrm>
            <a:off x="7508168" y="5181600"/>
            <a:ext cx="1447800" cy="339725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18 VAG Rounded Light   02390"/>
              </a:rPr>
              <a:t>Peer Instruction Answer</a:t>
            </a:r>
            <a:endParaRPr lang="en-US" b="1" dirty="0">
              <a:latin typeface="18 VAG Rounded Light   0239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89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9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413" grpId="0" autoUpdateAnimBg="0"/>
      <p:bldP spid="3089414" grpId="0" autoUpdateAnimBg="0"/>
      <p:bldP spid="3089416" grpId="0" autoUpdateAnimBg="0"/>
      <p:bldP spid="3089417" grpId="0" autoUpdateAnimBg="0"/>
      <p:bldP spid="3089418" grpId="0" animBg="1"/>
      <p:bldP spid="308941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in conclusion…</a:t>
            </a:r>
            <a:endParaRPr lang="en-US"/>
          </a:p>
        </p:txBody>
      </p:sp>
      <p:sp>
        <p:nvSpPr>
          <p:cNvPr id="309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user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</a:t>
            </a:r>
            <a:r>
              <a:rPr lang="en-US" dirty="0" smtClean="0">
                <a:solidFill>
                  <a:schemeClr val="accent1"/>
                </a:solidFill>
              </a:rPr>
              <a:t>cache </a:t>
            </a:r>
            <a:r>
              <a:rPr lang="en-US" dirty="0" smtClean="0"/>
              <a:t>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Spatial Locality means Working Set of Pages is all that must be in memory for process to run fairly 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4355" name="Rectangle 3"/>
          <p:cNvSpPr>
            <a:spLocks noChangeArrowheads="1"/>
          </p:cNvSpPr>
          <p:nvPr/>
        </p:nvSpPr>
        <p:spPr bwMode="auto">
          <a:xfrm>
            <a:off x="3251200" y="1027112"/>
            <a:ext cx="1193800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56" name="Rectangle 4"/>
          <p:cNvSpPr>
            <a:spLocks noChangeArrowheads="1"/>
          </p:cNvSpPr>
          <p:nvPr/>
        </p:nvSpPr>
        <p:spPr bwMode="auto">
          <a:xfrm>
            <a:off x="3321050" y="990600"/>
            <a:ext cx="996950" cy="41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 err="1">
                <a:solidFill>
                  <a:schemeClr val="tx1"/>
                </a:solidFill>
                <a:latin typeface="Arial" pitchFamily="-65" charset="0"/>
              </a:rPr>
              <a:t>Regs</a:t>
            </a:r>
            <a:endParaRPr lang="en-US" sz="28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044357" name="Rectangle 5"/>
          <p:cNvSpPr>
            <a:spLocks noChangeArrowheads="1"/>
          </p:cNvSpPr>
          <p:nvPr/>
        </p:nvSpPr>
        <p:spPr bwMode="auto">
          <a:xfrm>
            <a:off x="3073400" y="3052762"/>
            <a:ext cx="170815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L2 Cache</a:t>
            </a:r>
          </a:p>
        </p:txBody>
      </p:sp>
      <p:sp>
        <p:nvSpPr>
          <p:cNvPr id="3044358" name="Rectangle 6"/>
          <p:cNvSpPr>
            <a:spLocks noChangeArrowheads="1"/>
          </p:cNvSpPr>
          <p:nvPr/>
        </p:nvSpPr>
        <p:spPr bwMode="auto">
          <a:xfrm>
            <a:off x="3168650" y="4100512"/>
            <a:ext cx="14906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Memory</a:t>
            </a:r>
          </a:p>
        </p:txBody>
      </p:sp>
      <p:sp>
        <p:nvSpPr>
          <p:cNvPr id="3044359" name="Rectangle 7"/>
          <p:cNvSpPr>
            <a:spLocks noChangeArrowheads="1"/>
          </p:cNvSpPr>
          <p:nvPr/>
        </p:nvSpPr>
        <p:spPr bwMode="auto">
          <a:xfrm>
            <a:off x="3435350" y="5205412"/>
            <a:ext cx="87788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Disk</a:t>
            </a:r>
          </a:p>
        </p:txBody>
      </p:sp>
      <p:sp>
        <p:nvSpPr>
          <p:cNvPr id="3044360" name="Rectangle 8"/>
          <p:cNvSpPr>
            <a:spLocks noChangeArrowheads="1"/>
          </p:cNvSpPr>
          <p:nvPr/>
        </p:nvSpPr>
        <p:spPr bwMode="auto">
          <a:xfrm>
            <a:off x="3511550" y="6172200"/>
            <a:ext cx="9572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Arial" pitchFamily="-65" charset="0"/>
              </a:rPr>
              <a:t>Tape</a:t>
            </a:r>
          </a:p>
        </p:txBody>
      </p:sp>
      <p:sp>
        <p:nvSpPr>
          <p:cNvPr id="3044361" name="Rectangle 9"/>
          <p:cNvSpPr>
            <a:spLocks noChangeArrowheads="1"/>
          </p:cNvSpPr>
          <p:nvPr/>
        </p:nvSpPr>
        <p:spPr bwMode="auto">
          <a:xfrm>
            <a:off x="2908300" y="2989262"/>
            <a:ext cx="1955800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2" name="Rectangle 10"/>
          <p:cNvSpPr>
            <a:spLocks noChangeArrowheads="1"/>
          </p:cNvSpPr>
          <p:nvPr/>
        </p:nvSpPr>
        <p:spPr bwMode="auto">
          <a:xfrm>
            <a:off x="2603500" y="4056062"/>
            <a:ext cx="2870200" cy="50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3" name="Rectangle 11"/>
          <p:cNvSpPr>
            <a:spLocks noChangeArrowheads="1"/>
          </p:cNvSpPr>
          <p:nvPr/>
        </p:nvSpPr>
        <p:spPr bwMode="auto">
          <a:xfrm>
            <a:off x="2070100" y="5122862"/>
            <a:ext cx="3937000" cy="50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4" name="Rectangle 12"/>
          <p:cNvSpPr>
            <a:spLocks noChangeArrowheads="1"/>
          </p:cNvSpPr>
          <p:nvPr/>
        </p:nvSpPr>
        <p:spPr bwMode="auto">
          <a:xfrm>
            <a:off x="1765300" y="6189662"/>
            <a:ext cx="4699000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5" name="Line 13"/>
          <p:cNvSpPr>
            <a:spLocks noChangeShapeType="1"/>
          </p:cNvSpPr>
          <p:nvPr/>
        </p:nvSpPr>
        <p:spPr bwMode="auto">
          <a:xfrm>
            <a:off x="3848100" y="1447800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6" name="Line 14"/>
          <p:cNvSpPr>
            <a:spLocks noChangeShapeType="1"/>
          </p:cNvSpPr>
          <p:nvPr/>
        </p:nvSpPr>
        <p:spPr bwMode="auto">
          <a:xfrm>
            <a:off x="3886200" y="3516312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7" name="Line 15"/>
          <p:cNvSpPr>
            <a:spLocks noChangeShapeType="1"/>
          </p:cNvSpPr>
          <p:nvPr/>
        </p:nvSpPr>
        <p:spPr bwMode="auto">
          <a:xfrm>
            <a:off x="3886200" y="4589462"/>
            <a:ext cx="0" cy="508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8" name="Line 16"/>
          <p:cNvSpPr>
            <a:spLocks noChangeShapeType="1"/>
          </p:cNvSpPr>
          <p:nvPr/>
        </p:nvSpPr>
        <p:spPr bwMode="auto">
          <a:xfrm>
            <a:off x="3886200" y="5649912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69" name="Rectangle 17"/>
          <p:cNvSpPr>
            <a:spLocks noChangeArrowheads="1"/>
          </p:cNvSpPr>
          <p:nvPr/>
        </p:nvSpPr>
        <p:spPr bwMode="auto">
          <a:xfrm>
            <a:off x="3930650" y="1447800"/>
            <a:ext cx="25781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Arial" pitchFamily="-65" charset="0"/>
              </a:rPr>
              <a:t>Instr. Operands</a:t>
            </a:r>
          </a:p>
        </p:txBody>
      </p:sp>
      <p:sp>
        <p:nvSpPr>
          <p:cNvPr id="3044370" name="Rectangle 18"/>
          <p:cNvSpPr>
            <a:spLocks noChangeArrowheads="1"/>
          </p:cNvSpPr>
          <p:nvPr/>
        </p:nvSpPr>
        <p:spPr bwMode="auto">
          <a:xfrm>
            <a:off x="3968750" y="3505200"/>
            <a:ext cx="117475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dirty="0">
                <a:solidFill>
                  <a:schemeClr val="tx1"/>
                </a:solidFill>
                <a:latin typeface="Arial" pitchFamily="-65" charset="0"/>
              </a:rPr>
              <a:t>Blocks</a:t>
            </a:r>
          </a:p>
        </p:txBody>
      </p:sp>
      <p:sp>
        <p:nvSpPr>
          <p:cNvPr id="3044371" name="Rectangle 19"/>
          <p:cNvSpPr>
            <a:spLocks noChangeArrowheads="1"/>
          </p:cNvSpPr>
          <p:nvPr/>
        </p:nvSpPr>
        <p:spPr bwMode="auto">
          <a:xfrm>
            <a:off x="3968750" y="4572000"/>
            <a:ext cx="11350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Pages</a:t>
            </a:r>
          </a:p>
        </p:txBody>
      </p:sp>
      <p:sp>
        <p:nvSpPr>
          <p:cNvPr id="3044372" name="Rectangle 20"/>
          <p:cNvSpPr>
            <a:spLocks noChangeArrowheads="1"/>
          </p:cNvSpPr>
          <p:nvPr/>
        </p:nvSpPr>
        <p:spPr bwMode="auto">
          <a:xfrm>
            <a:off x="3968750" y="5638800"/>
            <a:ext cx="87788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Files</a:t>
            </a:r>
          </a:p>
        </p:txBody>
      </p:sp>
      <p:sp>
        <p:nvSpPr>
          <p:cNvPr id="3044373" name="Rectangle 21"/>
          <p:cNvSpPr>
            <a:spLocks noChangeArrowheads="1"/>
          </p:cNvSpPr>
          <p:nvPr/>
        </p:nvSpPr>
        <p:spPr bwMode="auto">
          <a:xfrm>
            <a:off x="6845300" y="1109662"/>
            <a:ext cx="20447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latin typeface="Arial" pitchFamily="-65" charset="0"/>
              </a:rPr>
              <a:t>Upper Level</a:t>
            </a:r>
          </a:p>
        </p:txBody>
      </p:sp>
      <p:sp>
        <p:nvSpPr>
          <p:cNvPr id="3044374" name="Rectangle 22"/>
          <p:cNvSpPr>
            <a:spLocks noChangeArrowheads="1"/>
          </p:cNvSpPr>
          <p:nvPr/>
        </p:nvSpPr>
        <p:spPr bwMode="auto">
          <a:xfrm>
            <a:off x="6692900" y="6291262"/>
            <a:ext cx="20447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latin typeface="Arial" pitchFamily="-65" charset="0"/>
              </a:rPr>
              <a:t>Lower Level</a:t>
            </a:r>
          </a:p>
        </p:txBody>
      </p:sp>
      <p:sp>
        <p:nvSpPr>
          <p:cNvPr id="3044375" name="Line 23"/>
          <p:cNvSpPr>
            <a:spLocks noChangeShapeType="1"/>
          </p:cNvSpPr>
          <p:nvPr/>
        </p:nvSpPr>
        <p:spPr bwMode="auto">
          <a:xfrm flipV="1">
            <a:off x="7219950" y="1693862"/>
            <a:ext cx="0" cy="4432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76" name="Rectangle 24"/>
          <p:cNvSpPr>
            <a:spLocks noChangeArrowheads="1"/>
          </p:cNvSpPr>
          <p:nvPr/>
        </p:nvSpPr>
        <p:spPr bwMode="auto">
          <a:xfrm>
            <a:off x="7397750" y="1662112"/>
            <a:ext cx="1135063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Faster</a:t>
            </a:r>
          </a:p>
        </p:txBody>
      </p:sp>
      <p:sp>
        <p:nvSpPr>
          <p:cNvPr id="3044377" name="Line 25"/>
          <p:cNvSpPr>
            <a:spLocks noChangeShapeType="1"/>
          </p:cNvSpPr>
          <p:nvPr/>
        </p:nvSpPr>
        <p:spPr bwMode="auto">
          <a:xfrm>
            <a:off x="7829550" y="2087562"/>
            <a:ext cx="0" cy="3721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78" name="Rectangle 26"/>
          <p:cNvSpPr>
            <a:spLocks noChangeArrowheads="1"/>
          </p:cNvSpPr>
          <p:nvPr/>
        </p:nvSpPr>
        <p:spPr bwMode="auto">
          <a:xfrm>
            <a:off x="7454900" y="5910262"/>
            <a:ext cx="11557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Larger</a:t>
            </a:r>
          </a:p>
        </p:txBody>
      </p:sp>
      <p:sp>
        <p:nvSpPr>
          <p:cNvPr id="3044379" name="Rectangle 27"/>
          <p:cNvSpPr>
            <a:spLocks noChangeArrowheads="1"/>
          </p:cNvSpPr>
          <p:nvPr/>
        </p:nvSpPr>
        <p:spPr bwMode="auto">
          <a:xfrm>
            <a:off x="3206750" y="2005012"/>
            <a:ext cx="119380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Cache</a:t>
            </a:r>
          </a:p>
        </p:txBody>
      </p:sp>
      <p:sp>
        <p:nvSpPr>
          <p:cNvPr id="3044380" name="Rectangle 28"/>
          <p:cNvSpPr>
            <a:spLocks noChangeArrowheads="1"/>
          </p:cNvSpPr>
          <p:nvPr/>
        </p:nvSpPr>
        <p:spPr bwMode="auto">
          <a:xfrm>
            <a:off x="3155950" y="1960562"/>
            <a:ext cx="1517650" cy="508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81" name="Line 29"/>
          <p:cNvSpPr>
            <a:spLocks noChangeShapeType="1"/>
          </p:cNvSpPr>
          <p:nvPr/>
        </p:nvSpPr>
        <p:spPr bwMode="auto">
          <a:xfrm>
            <a:off x="3886200" y="2487612"/>
            <a:ext cx="0" cy="520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44382" name="Rectangle 30"/>
          <p:cNvSpPr>
            <a:spLocks noChangeArrowheads="1"/>
          </p:cNvSpPr>
          <p:nvPr/>
        </p:nvSpPr>
        <p:spPr bwMode="auto">
          <a:xfrm>
            <a:off x="3949700" y="2500312"/>
            <a:ext cx="117475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tx1"/>
                </a:solidFill>
                <a:latin typeface="Arial" pitchFamily="-65" charset="0"/>
              </a:rPr>
              <a:t>Blocks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311150" y="1852612"/>
            <a:ext cx="2406650" cy="2317750"/>
            <a:chOff x="196" y="1008"/>
            <a:chExt cx="1516" cy="1460"/>
          </a:xfrm>
        </p:grpSpPr>
        <p:sp>
          <p:nvSpPr>
            <p:cNvPr id="3044384" name="Rectangle 32"/>
            <p:cNvSpPr>
              <a:spLocks noChangeArrowheads="1"/>
            </p:cNvSpPr>
            <p:nvPr/>
          </p:nvSpPr>
          <p:spPr bwMode="auto">
            <a:xfrm>
              <a:off x="196" y="1680"/>
              <a:ext cx="902" cy="26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latin typeface="Arial" pitchFamily="-65" charset="0"/>
                </a:rPr>
                <a:t>Thus far</a:t>
              </a:r>
            </a:p>
          </p:txBody>
        </p:sp>
        <p:sp>
          <p:nvSpPr>
            <p:cNvPr id="3044385" name="Rectangle 33"/>
            <p:cNvSpPr>
              <a:spLocks noChangeArrowheads="1"/>
            </p:cNvSpPr>
            <p:nvPr/>
          </p:nvSpPr>
          <p:spPr bwMode="auto">
            <a:xfrm>
              <a:off x="960" y="1008"/>
              <a:ext cx="752" cy="14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17500" dirty="0">
                  <a:latin typeface="Times New Roman" pitchFamily="-65" charset="0"/>
                </a:rPr>
                <a:t>{</a:t>
              </a:r>
              <a:endParaRPr lang="en-US" sz="2800" dirty="0">
                <a:latin typeface="Arial" pitchFamily="-65" charset="0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17500" y="4114798"/>
            <a:ext cx="1868488" cy="1527175"/>
            <a:chOff x="200" y="2433"/>
            <a:chExt cx="1177" cy="962"/>
          </a:xfrm>
        </p:grpSpPr>
        <p:sp>
          <p:nvSpPr>
            <p:cNvPr id="3044387" name="Rectangle 35"/>
            <p:cNvSpPr>
              <a:spLocks noChangeArrowheads="1"/>
            </p:cNvSpPr>
            <p:nvPr/>
          </p:nvSpPr>
          <p:spPr bwMode="auto">
            <a:xfrm>
              <a:off x="928" y="2460"/>
              <a:ext cx="449" cy="8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9600">
                  <a:latin typeface="Times New Roman" pitchFamily="-65" charset="0"/>
                </a:rPr>
                <a:t>{</a:t>
              </a:r>
              <a:endParaRPr lang="en-US" sz="2800">
                <a:latin typeface="Arial" pitchFamily="-65" charset="0"/>
              </a:endParaRPr>
            </a:p>
          </p:txBody>
        </p:sp>
        <p:sp>
          <p:nvSpPr>
            <p:cNvPr id="3044388" name="Rectangle 36"/>
            <p:cNvSpPr>
              <a:spLocks noChangeArrowheads="1"/>
            </p:cNvSpPr>
            <p:nvPr/>
          </p:nvSpPr>
          <p:spPr bwMode="auto">
            <a:xfrm>
              <a:off x="200" y="2433"/>
              <a:ext cx="906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latin typeface="Arial" pitchFamily="-65" charset="0"/>
                </a:rPr>
                <a:t>This</a:t>
              </a:r>
              <a:br>
                <a:rPr lang="en-US" sz="2800">
                  <a:latin typeface="Arial" pitchFamily="-65" charset="0"/>
                </a:rPr>
              </a:br>
              <a:r>
                <a:rPr lang="en-US" sz="2800">
                  <a:latin typeface="Arial" pitchFamily="-65" charset="0"/>
                </a:rPr>
                <a:t>week: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latin typeface="Arial" pitchFamily="-65" charset="0"/>
                </a:rPr>
                <a:t>Virtual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latin typeface="Arial" pitchFamily="-65" charset="0"/>
                </a:rPr>
                <a:t>Memory</a:t>
              </a:r>
            </a:p>
          </p:txBody>
        </p:sp>
      </p:grpSp>
      <p:sp>
        <p:nvSpPr>
          <p:cNvPr id="37" name="Title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Review: View of the Memory Hierarchy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8735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5105400" cy="5365750"/>
          </a:xfrm>
        </p:spPr>
        <p:txBody>
          <a:bodyPr/>
          <a:lstStyle/>
          <a:p>
            <a:r>
              <a:rPr lang="en-US" sz="2400" dirty="0" smtClean="0"/>
              <a:t>Divide into equal sized</a:t>
            </a:r>
            <a:br>
              <a:rPr lang="en-US" sz="2400" dirty="0" smtClean="0"/>
            </a:br>
            <a:r>
              <a:rPr lang="en-US" sz="2400" dirty="0" smtClean="0"/>
              <a:t>chunks (about 4 KB - 8 KB)</a:t>
            </a:r>
          </a:p>
          <a:p>
            <a:r>
              <a:rPr lang="en-US" sz="2400" dirty="0" smtClean="0"/>
              <a:t>Any chunk of Virtual Memory assigned to any chuck of Physical Memory (“</a:t>
            </a:r>
            <a:r>
              <a:rPr lang="en-US" sz="2400" dirty="0" smtClean="0">
                <a:solidFill>
                  <a:schemeClr val="accent2"/>
                </a:solidFill>
              </a:rPr>
              <a:t>page</a:t>
            </a:r>
            <a:r>
              <a:rPr lang="en-US" sz="2400" dirty="0" smtClean="0"/>
              <a:t>”)</a:t>
            </a:r>
          </a:p>
          <a:p>
            <a:endParaRPr lang="en-US" sz="2400" dirty="0"/>
          </a:p>
        </p:txBody>
      </p:sp>
      <p:sp>
        <p:nvSpPr>
          <p:cNvPr id="3058691" name="Text Box 3"/>
          <p:cNvSpPr txBox="1">
            <a:spLocks noChangeArrowheads="1"/>
          </p:cNvSpPr>
          <p:nvPr/>
        </p:nvSpPr>
        <p:spPr bwMode="auto">
          <a:xfrm>
            <a:off x="1066800" y="6116638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058692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259052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Physical Memory</a:t>
            </a:r>
          </a:p>
        </p:txBody>
      </p:sp>
      <p:sp>
        <p:nvSpPr>
          <p:cNvPr id="3058693" name="Rectangle 5"/>
          <p:cNvSpPr>
            <a:spLocks noChangeArrowheads="1"/>
          </p:cNvSpPr>
          <p:nvPr/>
        </p:nvSpPr>
        <p:spPr bwMode="auto">
          <a:xfrm>
            <a:off x="1905000" y="3402013"/>
            <a:ext cx="1600200" cy="3167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694" name="Text Box 6"/>
          <p:cNvSpPr txBox="1">
            <a:spLocks noChangeArrowheads="1"/>
          </p:cNvSpPr>
          <p:nvPr/>
        </p:nvSpPr>
        <p:spPr bwMode="auto">
          <a:xfrm>
            <a:off x="5918200" y="914400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tx1"/>
                </a:solidFill>
                <a:latin typeface="Symbol" pitchFamily="-65" charset="2"/>
              </a:rPr>
              <a:t>¥</a:t>
            </a:r>
            <a:endParaRPr lang="en-US" sz="4000" b="1"/>
          </a:p>
        </p:txBody>
      </p:sp>
      <p:sp>
        <p:nvSpPr>
          <p:cNvPr id="3058695" name="Text Box 7"/>
          <p:cNvSpPr txBox="1">
            <a:spLocks noChangeArrowheads="1"/>
          </p:cNvSpPr>
          <p:nvPr/>
        </p:nvSpPr>
        <p:spPr bwMode="auto">
          <a:xfrm>
            <a:off x="6059488" y="709613"/>
            <a:ext cx="27527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Virtual Memory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527800" y="5502275"/>
            <a:ext cx="1600200" cy="1066800"/>
            <a:chOff x="1056" y="2976"/>
            <a:chExt cx="1008" cy="672"/>
          </a:xfrm>
        </p:grpSpPr>
        <p:sp>
          <p:nvSpPr>
            <p:cNvPr id="3058697" name="Text Box 9"/>
            <p:cNvSpPr txBox="1">
              <a:spLocks noChangeArrowheads="1"/>
            </p:cNvSpPr>
            <p:nvPr/>
          </p:nvSpPr>
          <p:spPr bwMode="auto">
            <a:xfrm>
              <a:off x="1190" y="3143"/>
              <a:ext cx="756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Code</a:t>
              </a:r>
            </a:p>
          </p:txBody>
        </p:sp>
        <p:sp>
          <p:nvSpPr>
            <p:cNvPr id="3058698" name="Rectangle 10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527800" y="4435475"/>
            <a:ext cx="1600200" cy="1066800"/>
            <a:chOff x="1056" y="2976"/>
            <a:chExt cx="1008" cy="672"/>
          </a:xfrm>
        </p:grpSpPr>
        <p:sp>
          <p:nvSpPr>
            <p:cNvPr id="3058700" name="Text Box 12"/>
            <p:cNvSpPr txBox="1">
              <a:spLocks noChangeArrowheads="1"/>
            </p:cNvSpPr>
            <p:nvPr/>
          </p:nvSpPr>
          <p:spPr bwMode="auto">
            <a:xfrm>
              <a:off x="1190" y="3143"/>
              <a:ext cx="813" cy="36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b="1">
                  <a:solidFill>
                    <a:schemeClr val="tx1"/>
                  </a:solidFill>
                </a:rPr>
                <a:t>Static</a:t>
              </a:r>
            </a:p>
          </p:txBody>
        </p:sp>
        <p:sp>
          <p:nvSpPr>
            <p:cNvPr id="3058701" name="Rectangle 13"/>
            <p:cNvSpPr>
              <a:spLocks noChangeArrowheads="1"/>
            </p:cNvSpPr>
            <p:nvPr/>
          </p:nvSpPr>
          <p:spPr bwMode="auto">
            <a:xfrm>
              <a:off x="1056" y="2976"/>
              <a:ext cx="1008" cy="67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527800" y="2987675"/>
            <a:ext cx="1600200" cy="1447800"/>
            <a:chOff x="1056" y="1728"/>
            <a:chExt cx="1008" cy="912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056" y="1968"/>
              <a:ext cx="1008" cy="672"/>
              <a:chOff x="1056" y="2976"/>
              <a:chExt cx="1008" cy="672"/>
            </a:xfrm>
          </p:grpSpPr>
          <p:sp>
            <p:nvSpPr>
              <p:cNvPr id="3058704" name="Text Box 16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2" cy="3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 b="1">
                    <a:solidFill>
                      <a:schemeClr val="tx1"/>
                    </a:solidFill>
                  </a:rPr>
                  <a:t>Heap</a:t>
                </a:r>
              </a:p>
            </p:txBody>
          </p:sp>
          <p:sp>
            <p:nvSpPr>
              <p:cNvPr id="3058705" name="Rectangle 17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58706" name="Line 18"/>
            <p:cNvSpPr>
              <a:spLocks noChangeShapeType="1"/>
            </p:cNvSpPr>
            <p:nvPr/>
          </p:nvSpPr>
          <p:spPr bwMode="auto">
            <a:xfrm flipV="1">
              <a:off x="1536" y="1728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8707" name="Text Box 19"/>
          <p:cNvSpPr txBox="1">
            <a:spLocks noChangeArrowheads="1"/>
          </p:cNvSpPr>
          <p:nvPr/>
        </p:nvSpPr>
        <p:spPr bwMode="auto">
          <a:xfrm>
            <a:off x="6740525" y="1366838"/>
            <a:ext cx="1268413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3058708" name="Rectangle 20"/>
          <p:cNvSpPr>
            <a:spLocks noChangeArrowheads="1"/>
          </p:cNvSpPr>
          <p:nvPr/>
        </p:nvSpPr>
        <p:spPr bwMode="auto">
          <a:xfrm>
            <a:off x="6527800" y="1139825"/>
            <a:ext cx="1600200" cy="1066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09" name="Line 21"/>
          <p:cNvSpPr>
            <a:spLocks noChangeShapeType="1"/>
          </p:cNvSpPr>
          <p:nvPr/>
        </p:nvSpPr>
        <p:spPr bwMode="auto">
          <a:xfrm flipV="1">
            <a:off x="7289800" y="22066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8710" name="Text Box 22"/>
          <p:cNvSpPr txBox="1">
            <a:spLocks noChangeArrowheads="1"/>
          </p:cNvSpPr>
          <p:nvPr/>
        </p:nvSpPr>
        <p:spPr bwMode="auto">
          <a:xfrm>
            <a:off x="328613" y="3111500"/>
            <a:ext cx="13811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64 MB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905000" y="1139825"/>
            <a:ext cx="6223000" cy="5429250"/>
            <a:chOff x="1200" y="666"/>
            <a:chExt cx="3920" cy="3420"/>
          </a:xfrm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200" y="2091"/>
              <a:ext cx="1008" cy="1995"/>
              <a:chOff x="1200" y="2091"/>
              <a:chExt cx="1008" cy="1995"/>
            </a:xfrm>
          </p:grpSpPr>
          <p:sp>
            <p:nvSpPr>
              <p:cNvPr id="3058713" name="Rectangle 25"/>
              <p:cNvSpPr>
                <a:spLocks noChangeArrowheads="1"/>
              </p:cNvSpPr>
              <p:nvPr/>
            </p:nvSpPr>
            <p:spPr bwMode="auto">
              <a:xfrm>
                <a:off x="1200" y="323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14" name="Rectangle 26"/>
              <p:cNvSpPr>
                <a:spLocks noChangeArrowheads="1"/>
              </p:cNvSpPr>
              <p:nvPr/>
            </p:nvSpPr>
            <p:spPr bwMode="auto">
              <a:xfrm>
                <a:off x="1200" y="2661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1200" y="2091"/>
                <a:ext cx="1008" cy="1995"/>
                <a:chOff x="1200" y="2091"/>
                <a:chExt cx="1008" cy="1995"/>
              </a:xfrm>
            </p:grpSpPr>
            <p:sp>
              <p:nvSpPr>
                <p:cNvPr id="3058716" name="Rectangle 28"/>
                <p:cNvSpPr>
                  <a:spLocks noChangeArrowheads="1"/>
                </p:cNvSpPr>
                <p:nvPr/>
              </p:nvSpPr>
              <p:spPr bwMode="auto">
                <a:xfrm>
                  <a:off x="1200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00" y="351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8" name="Rectangle 30"/>
                <p:cNvSpPr>
                  <a:spLocks noChangeArrowheads="1"/>
                </p:cNvSpPr>
                <p:nvPr/>
              </p:nvSpPr>
              <p:spPr bwMode="auto">
                <a:xfrm>
                  <a:off x="1200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0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0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4112" y="666"/>
              <a:ext cx="1008" cy="3420"/>
              <a:chOff x="4112" y="666"/>
              <a:chExt cx="1008" cy="3420"/>
            </a:xfrm>
          </p:grpSpPr>
          <p:sp>
            <p:nvSpPr>
              <p:cNvPr id="3058722" name="Rectangle 34"/>
              <p:cNvSpPr>
                <a:spLocks noChangeArrowheads="1"/>
              </p:cNvSpPr>
              <p:nvPr/>
            </p:nvSpPr>
            <p:spPr bwMode="auto">
              <a:xfrm>
                <a:off x="4112" y="351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3" name="Rectangle 35"/>
              <p:cNvSpPr>
                <a:spLocks noChangeArrowheads="1"/>
              </p:cNvSpPr>
              <p:nvPr/>
            </p:nvSpPr>
            <p:spPr bwMode="auto">
              <a:xfrm>
                <a:off x="4112" y="180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8724" name="Rectangle 36"/>
              <p:cNvSpPr>
                <a:spLocks noChangeArrowheads="1"/>
              </p:cNvSpPr>
              <p:nvPr/>
            </p:nvSpPr>
            <p:spPr bwMode="auto">
              <a:xfrm>
                <a:off x="4112" y="1236"/>
                <a:ext cx="1008" cy="28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0" name="Group 37"/>
              <p:cNvGrpSpPr>
                <a:grpSpLocks/>
              </p:cNvGrpSpPr>
              <p:nvPr/>
            </p:nvGrpSpPr>
            <p:grpSpPr bwMode="auto">
              <a:xfrm>
                <a:off x="4112" y="666"/>
                <a:ext cx="1008" cy="3420"/>
                <a:chOff x="4112" y="666"/>
                <a:chExt cx="1008" cy="3420"/>
              </a:xfrm>
            </p:grpSpPr>
            <p:sp>
              <p:nvSpPr>
                <p:cNvPr id="3058726" name="Rectangle 38"/>
                <p:cNvSpPr>
                  <a:spLocks noChangeArrowheads="1"/>
                </p:cNvSpPr>
                <p:nvPr/>
              </p:nvSpPr>
              <p:spPr bwMode="auto">
                <a:xfrm>
                  <a:off x="4112" y="380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7" name="Rectangle 39"/>
                <p:cNvSpPr>
                  <a:spLocks noChangeArrowheads="1"/>
                </p:cNvSpPr>
                <p:nvPr/>
              </p:nvSpPr>
              <p:spPr bwMode="auto">
                <a:xfrm>
                  <a:off x="4112" y="323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8" name="Rectangle 40"/>
                <p:cNvSpPr>
                  <a:spLocks noChangeArrowheads="1"/>
                </p:cNvSpPr>
                <p:nvPr/>
              </p:nvSpPr>
              <p:spPr bwMode="auto">
                <a:xfrm>
                  <a:off x="4112" y="294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29" name="Rectangle 41"/>
                <p:cNvSpPr>
                  <a:spLocks noChangeArrowheads="1"/>
                </p:cNvSpPr>
                <p:nvPr/>
              </p:nvSpPr>
              <p:spPr bwMode="auto">
                <a:xfrm>
                  <a:off x="4112" y="266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0" name="Rectangle 42"/>
                <p:cNvSpPr>
                  <a:spLocks noChangeArrowheads="1"/>
                </p:cNvSpPr>
                <p:nvPr/>
              </p:nvSpPr>
              <p:spPr bwMode="auto">
                <a:xfrm>
                  <a:off x="4112" y="237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1" name="Rectangle 43"/>
                <p:cNvSpPr>
                  <a:spLocks noChangeArrowheads="1"/>
                </p:cNvSpPr>
                <p:nvPr/>
              </p:nvSpPr>
              <p:spPr bwMode="auto">
                <a:xfrm>
                  <a:off x="4112" y="209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2" name="Rectangle 44"/>
                <p:cNvSpPr>
                  <a:spLocks noChangeArrowheads="1"/>
                </p:cNvSpPr>
                <p:nvPr/>
              </p:nvSpPr>
              <p:spPr bwMode="auto">
                <a:xfrm>
                  <a:off x="4112" y="152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3" name="Rectangle 45"/>
                <p:cNvSpPr>
                  <a:spLocks noChangeArrowheads="1"/>
                </p:cNvSpPr>
                <p:nvPr/>
              </p:nvSpPr>
              <p:spPr bwMode="auto">
                <a:xfrm>
                  <a:off x="4112" y="951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8734" name="Rectangle 46"/>
                <p:cNvSpPr>
                  <a:spLocks noChangeArrowheads="1"/>
                </p:cNvSpPr>
                <p:nvPr/>
              </p:nvSpPr>
              <p:spPr bwMode="auto">
                <a:xfrm>
                  <a:off x="4112" y="666"/>
                  <a:ext cx="1008" cy="285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3" name="Title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Mapping Virtual Memory to Physical Memory </a:t>
            </a:r>
            <a:endParaRPr lang="en-US" sz="3200" dirty="0"/>
          </a:p>
        </p:txBody>
      </p:sp>
      <p:sp>
        <p:nvSpPr>
          <p:cNvPr id="3058736" name="Text Box 48"/>
          <p:cNvSpPr txBox="1">
            <a:spLocks noChangeArrowheads="1"/>
          </p:cNvSpPr>
          <p:nvPr/>
        </p:nvSpPr>
        <p:spPr bwMode="auto">
          <a:xfrm>
            <a:off x="5918200" y="6278563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0</a:t>
            </a:r>
            <a:endParaRPr lang="en-US" sz="3200" b="1"/>
          </a:p>
        </p:txBody>
      </p: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1905000" y="1149350"/>
            <a:ext cx="6248400" cy="5410200"/>
            <a:chOff x="1200" y="672"/>
            <a:chExt cx="3936" cy="3408"/>
          </a:xfrm>
        </p:grpSpPr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2208" y="809"/>
              <a:ext cx="1892" cy="3135"/>
              <a:chOff x="2208" y="809"/>
              <a:chExt cx="1892" cy="3135"/>
            </a:xfrm>
          </p:grpSpPr>
          <p:cxnSp>
            <p:nvCxnSpPr>
              <p:cNvPr id="3058740" name="AutoShape 52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809"/>
                <a:ext cx="1880" cy="1710"/>
              </a:xfrm>
              <a:prstGeom prst="curvedConnector3">
                <a:avLst>
                  <a:gd name="adj1" fmla="val 30421"/>
                </a:avLst>
              </a:prstGeom>
              <a:noFill/>
              <a:ln w="38100">
                <a:solidFill>
                  <a:schemeClr val="accent4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1" name="AutoShape 53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1094"/>
                <a:ext cx="1880" cy="1140"/>
              </a:xfrm>
              <a:prstGeom prst="curvedConnector3">
                <a:avLst>
                  <a:gd name="adj1" fmla="val 25741"/>
                </a:avLst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2" name="AutoShape 54"/>
              <p:cNvCxnSpPr>
                <a:cxnSpLocks noChangeShapeType="1"/>
              </p:cNvCxnSpPr>
              <p:nvPr/>
            </p:nvCxnSpPr>
            <p:spPr bwMode="auto">
              <a:xfrm rot="10800000">
                <a:off x="2220" y="2742"/>
                <a:ext cx="1880" cy="1202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3" name="AutoShape 55"/>
              <p:cNvCxnSpPr>
                <a:cxnSpLocks noChangeShapeType="1"/>
              </p:cNvCxnSpPr>
              <p:nvPr/>
            </p:nvCxnSpPr>
            <p:spPr bwMode="auto">
              <a:xfrm rot="10800000">
                <a:off x="2208" y="3414"/>
                <a:ext cx="1892" cy="245"/>
              </a:xfrm>
              <a:prstGeom prst="curvedConnector3">
                <a:avLst>
                  <a:gd name="adj1" fmla="val 49685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4" name="AutoShape 56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804"/>
                <a:ext cx="1880" cy="855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5" name="AutoShape 57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2234"/>
                <a:ext cx="1880" cy="838"/>
              </a:xfrm>
              <a:prstGeom prst="curvedConnector3">
                <a:avLst>
                  <a:gd name="adj1" fmla="val 49681"/>
                </a:avLst>
              </a:prstGeom>
              <a:noFill/>
              <a:ln w="38100">
                <a:solidFill>
                  <a:srgbClr val="FF8DA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3058746" name="AutoShape 58"/>
              <p:cNvCxnSpPr>
                <a:cxnSpLocks noChangeShapeType="1"/>
              </p:cNvCxnSpPr>
              <p:nvPr/>
            </p:nvCxnSpPr>
            <p:spPr bwMode="auto">
              <a:xfrm rot="10800000" flipV="1">
                <a:off x="2220" y="3374"/>
                <a:ext cx="1880" cy="570"/>
              </a:xfrm>
              <a:prstGeom prst="curved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058747" name="Rectangle 59"/>
            <p:cNvSpPr>
              <a:spLocks noChangeArrowheads="1"/>
            </p:cNvSpPr>
            <p:nvPr/>
          </p:nvSpPr>
          <p:spPr bwMode="auto">
            <a:xfrm>
              <a:off x="4128" y="3792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8" name="Rectangle 60"/>
            <p:cNvSpPr>
              <a:spLocks noChangeArrowheads="1"/>
            </p:cNvSpPr>
            <p:nvPr/>
          </p:nvSpPr>
          <p:spPr bwMode="auto">
            <a:xfrm>
              <a:off x="1200" y="2640"/>
              <a:ext cx="1008" cy="288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49" name="Rectangle 61"/>
            <p:cNvSpPr>
              <a:spLocks noChangeArrowheads="1"/>
            </p:cNvSpPr>
            <p:nvPr/>
          </p:nvSpPr>
          <p:spPr bwMode="auto">
            <a:xfrm>
              <a:off x="4128" y="3504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0" name="Rectangle 62"/>
            <p:cNvSpPr>
              <a:spLocks noChangeArrowheads="1"/>
            </p:cNvSpPr>
            <p:nvPr/>
          </p:nvSpPr>
          <p:spPr bwMode="auto">
            <a:xfrm>
              <a:off x="1200" y="3216"/>
              <a:ext cx="1008" cy="2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1" name="Rectangle 63"/>
            <p:cNvSpPr>
              <a:spLocks noChangeArrowheads="1"/>
            </p:cNvSpPr>
            <p:nvPr/>
          </p:nvSpPr>
          <p:spPr bwMode="auto">
            <a:xfrm>
              <a:off x="4128" y="3216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2" name="Rectangle 64"/>
            <p:cNvSpPr>
              <a:spLocks noChangeArrowheads="1"/>
            </p:cNvSpPr>
            <p:nvPr/>
          </p:nvSpPr>
          <p:spPr bwMode="auto">
            <a:xfrm>
              <a:off x="1200" y="3792"/>
              <a:ext cx="1008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3" name="Rectangle 65"/>
            <p:cNvSpPr>
              <a:spLocks noChangeArrowheads="1"/>
            </p:cNvSpPr>
            <p:nvPr/>
          </p:nvSpPr>
          <p:spPr bwMode="auto">
            <a:xfrm>
              <a:off x="4128" y="2640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4" name="Rectangle 66"/>
            <p:cNvSpPr>
              <a:spLocks noChangeArrowheads="1"/>
            </p:cNvSpPr>
            <p:nvPr/>
          </p:nvSpPr>
          <p:spPr bwMode="auto">
            <a:xfrm>
              <a:off x="1200" y="3504"/>
              <a:ext cx="1008" cy="288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5" name="Rectangle 67"/>
            <p:cNvSpPr>
              <a:spLocks noChangeArrowheads="1"/>
            </p:cNvSpPr>
            <p:nvPr/>
          </p:nvSpPr>
          <p:spPr bwMode="auto">
            <a:xfrm>
              <a:off x="4128" y="2064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6" name="Rectangle 68"/>
            <p:cNvSpPr>
              <a:spLocks noChangeArrowheads="1"/>
            </p:cNvSpPr>
            <p:nvPr/>
          </p:nvSpPr>
          <p:spPr bwMode="auto">
            <a:xfrm>
              <a:off x="1200" y="2928"/>
              <a:ext cx="1008" cy="288"/>
            </a:xfrm>
            <a:prstGeom prst="rect">
              <a:avLst/>
            </a:prstGeom>
            <a:solidFill>
              <a:srgbClr val="FF8DA0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7" name="Rectangle 69"/>
            <p:cNvSpPr>
              <a:spLocks noChangeArrowheads="1"/>
            </p:cNvSpPr>
            <p:nvPr/>
          </p:nvSpPr>
          <p:spPr bwMode="auto">
            <a:xfrm>
              <a:off x="4128" y="960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8" name="Rectangle 70"/>
            <p:cNvSpPr>
              <a:spLocks noChangeArrowheads="1"/>
            </p:cNvSpPr>
            <p:nvPr/>
          </p:nvSpPr>
          <p:spPr bwMode="auto">
            <a:xfrm>
              <a:off x="1200" y="2064"/>
              <a:ext cx="1008" cy="288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58759" name="Rectangle 71"/>
            <p:cNvSpPr>
              <a:spLocks noChangeArrowheads="1"/>
            </p:cNvSpPr>
            <p:nvPr/>
          </p:nvSpPr>
          <p:spPr bwMode="auto">
            <a:xfrm>
              <a:off x="4128" y="67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58760" name="Rectangle 72"/>
            <p:cNvSpPr>
              <a:spLocks noChangeArrowheads="1"/>
            </p:cNvSpPr>
            <p:nvPr/>
          </p:nvSpPr>
          <p:spPr bwMode="auto">
            <a:xfrm>
              <a:off x="1200" y="2352"/>
              <a:ext cx="1008" cy="288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8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87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6643" name="Text Box 3"/>
          <p:cNvSpPr txBox="1">
            <a:spLocks noChangeArrowheads="1"/>
          </p:cNvSpPr>
          <p:nvPr/>
        </p:nvSpPr>
        <p:spPr bwMode="auto">
          <a:xfrm>
            <a:off x="1441450" y="5745537"/>
            <a:ext cx="4095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/>
              <a:t>0</a:t>
            </a:r>
          </a:p>
        </p:txBody>
      </p:sp>
      <p:sp>
        <p:nvSpPr>
          <p:cNvPr id="3056644" name="Text Box 4"/>
          <p:cNvSpPr txBox="1">
            <a:spLocks noChangeArrowheads="1"/>
          </p:cNvSpPr>
          <p:nvPr/>
        </p:nvSpPr>
        <p:spPr bwMode="auto">
          <a:xfrm>
            <a:off x="1452563" y="1000499"/>
            <a:ext cx="5461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latin typeface="Symbol" pitchFamily="-65" charset="2"/>
              </a:rPr>
              <a:t>¥</a:t>
            </a:r>
            <a:endParaRPr lang="en-US" sz="2800" b="1"/>
          </a:p>
        </p:txBody>
      </p:sp>
      <p:sp>
        <p:nvSpPr>
          <p:cNvPr id="3056645" name="Text Box 5"/>
          <p:cNvSpPr txBox="1">
            <a:spLocks noChangeArrowheads="1"/>
          </p:cNvSpPr>
          <p:nvPr/>
        </p:nvSpPr>
        <p:spPr bwMode="auto">
          <a:xfrm>
            <a:off x="2328863" y="5691562"/>
            <a:ext cx="670977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OS</a:t>
            </a:r>
          </a:p>
        </p:txBody>
      </p:sp>
      <p:sp>
        <p:nvSpPr>
          <p:cNvPr id="3056646" name="Rectangle 6"/>
          <p:cNvSpPr>
            <a:spLocks noChangeArrowheads="1"/>
          </p:cNvSpPr>
          <p:nvPr/>
        </p:nvSpPr>
        <p:spPr bwMode="auto">
          <a:xfrm>
            <a:off x="1914525" y="5029574"/>
            <a:ext cx="1600200" cy="1241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47" name="Text Box 7"/>
          <p:cNvSpPr txBox="1">
            <a:spLocks noChangeArrowheads="1"/>
          </p:cNvSpPr>
          <p:nvPr/>
        </p:nvSpPr>
        <p:spPr bwMode="auto">
          <a:xfrm>
            <a:off x="2022475" y="4038974"/>
            <a:ext cx="1274708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</a:rPr>
              <a:t>User A</a:t>
            </a:r>
          </a:p>
        </p:txBody>
      </p:sp>
      <p:sp>
        <p:nvSpPr>
          <p:cNvPr id="3056648" name="Rectangle 8"/>
          <p:cNvSpPr>
            <a:spLocks noChangeArrowheads="1"/>
          </p:cNvSpPr>
          <p:nvPr/>
        </p:nvSpPr>
        <p:spPr bwMode="auto">
          <a:xfrm>
            <a:off x="1914525" y="3756399"/>
            <a:ext cx="1600200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49" name="Text Box 9"/>
          <p:cNvSpPr txBox="1">
            <a:spLocks noChangeArrowheads="1"/>
          </p:cNvSpPr>
          <p:nvPr/>
        </p:nvSpPr>
        <p:spPr bwMode="auto">
          <a:xfrm>
            <a:off x="2020888" y="2967412"/>
            <a:ext cx="1493837" cy="579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User B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3056650" name="Rectangle 10"/>
          <p:cNvSpPr>
            <a:spLocks noChangeArrowheads="1"/>
          </p:cNvSpPr>
          <p:nvPr/>
        </p:nvSpPr>
        <p:spPr bwMode="auto">
          <a:xfrm>
            <a:off x="1914525" y="2572124"/>
            <a:ext cx="1600200" cy="974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51" name="Text Box 11"/>
          <p:cNvSpPr txBox="1">
            <a:spLocks noChangeArrowheads="1"/>
          </p:cNvSpPr>
          <p:nvPr/>
        </p:nvSpPr>
        <p:spPr bwMode="auto">
          <a:xfrm>
            <a:off x="2020888" y="1576762"/>
            <a:ext cx="1269097" cy="5847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User C</a:t>
            </a:r>
          </a:p>
        </p:txBody>
      </p:sp>
      <p:sp>
        <p:nvSpPr>
          <p:cNvPr id="3056652" name="Rectangle 12"/>
          <p:cNvSpPr>
            <a:spLocks noChangeArrowheads="1"/>
          </p:cNvSpPr>
          <p:nvPr/>
        </p:nvSpPr>
        <p:spPr bwMode="auto">
          <a:xfrm>
            <a:off x="1916113" y="1576762"/>
            <a:ext cx="1600200" cy="7858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98450" y="3383337"/>
            <a:ext cx="1617663" cy="946150"/>
            <a:chOff x="361" y="2184"/>
            <a:chExt cx="1019" cy="1172"/>
          </a:xfrm>
        </p:grpSpPr>
        <p:sp>
          <p:nvSpPr>
            <p:cNvPr id="3056654" name="Text Box 14"/>
            <p:cNvSpPr txBox="1">
              <a:spLocks noChangeArrowheads="1"/>
            </p:cNvSpPr>
            <p:nvPr/>
          </p:nvSpPr>
          <p:spPr bwMode="auto">
            <a:xfrm>
              <a:off x="361" y="2184"/>
              <a:ext cx="850" cy="11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latin typeface="Courier New" pitchFamily="-65" charset="0"/>
                </a:rPr>
                <a:t>$base</a:t>
              </a:r>
              <a:r>
                <a:rPr lang="en-US" sz="2800" b="1"/>
                <a:t> </a:t>
              </a:r>
            </a:p>
            <a:p>
              <a:pPr algn="ctr"/>
              <a:endParaRPr lang="en-US" sz="2800" b="1"/>
            </a:p>
          </p:txBody>
        </p:sp>
        <p:sp>
          <p:nvSpPr>
            <p:cNvPr id="3056655" name="Line 15"/>
            <p:cNvSpPr>
              <a:spLocks noChangeShapeType="1"/>
            </p:cNvSpPr>
            <p:nvPr/>
          </p:nvSpPr>
          <p:spPr bwMode="auto">
            <a:xfrm>
              <a:off x="1140" y="2376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20650" y="2156199"/>
            <a:ext cx="1795463" cy="946150"/>
            <a:chOff x="656" y="1670"/>
            <a:chExt cx="1131" cy="596"/>
          </a:xfrm>
        </p:grpSpPr>
        <p:sp>
          <p:nvSpPr>
            <p:cNvPr id="3056657" name="Text Box 17"/>
            <p:cNvSpPr txBox="1">
              <a:spLocks noChangeArrowheads="1"/>
            </p:cNvSpPr>
            <p:nvPr/>
          </p:nvSpPr>
          <p:spPr bwMode="auto">
            <a:xfrm>
              <a:off x="656" y="1670"/>
              <a:ext cx="985" cy="5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latin typeface="Courier New" pitchFamily="-65" charset="0"/>
                </a:rPr>
                <a:t>$base+</a:t>
              </a:r>
              <a:br>
                <a:rPr lang="en-US" sz="2800" b="1">
                  <a:latin typeface="Courier New" pitchFamily="-65" charset="0"/>
                </a:rPr>
              </a:br>
              <a:r>
                <a:rPr lang="en-US" sz="2800" b="1">
                  <a:latin typeface="Courier New" pitchFamily="-65" charset="0"/>
                </a:rPr>
                <a:t>$bound</a:t>
              </a:r>
              <a:r>
                <a:rPr lang="en-US" sz="2800" b="1"/>
                <a:t> </a:t>
              </a:r>
            </a:p>
          </p:txBody>
        </p:sp>
        <p:sp>
          <p:nvSpPr>
            <p:cNvPr id="3056658" name="Line 18"/>
            <p:cNvSpPr>
              <a:spLocks noChangeShapeType="1"/>
            </p:cNvSpPr>
            <p:nvPr/>
          </p:nvSpPr>
          <p:spPr bwMode="auto">
            <a:xfrm>
              <a:off x="1547" y="1968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56659" name="Rectangle 19" descr="Wide upward diagonal"/>
          <p:cNvSpPr>
            <a:spLocks noChangeArrowheads="1"/>
          </p:cNvSpPr>
          <p:nvPr/>
        </p:nvSpPr>
        <p:spPr bwMode="auto">
          <a:xfrm>
            <a:off x="1914525" y="4762874"/>
            <a:ext cx="1600200" cy="26670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0" name="Rectangle 20" descr="Wide upward diagonal"/>
          <p:cNvSpPr>
            <a:spLocks noChangeArrowheads="1"/>
          </p:cNvSpPr>
          <p:nvPr/>
        </p:nvSpPr>
        <p:spPr bwMode="auto">
          <a:xfrm>
            <a:off x="1916113" y="1225924"/>
            <a:ext cx="1600200" cy="3873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1" name="Rectangle 21" descr="Wide upward diagonal"/>
          <p:cNvSpPr>
            <a:spLocks noChangeArrowheads="1"/>
          </p:cNvSpPr>
          <p:nvPr/>
        </p:nvSpPr>
        <p:spPr bwMode="auto">
          <a:xfrm>
            <a:off x="1916113" y="2362574"/>
            <a:ext cx="1600200" cy="2095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2" name="Rectangle 22" descr="Wide upward diagonal"/>
          <p:cNvSpPr>
            <a:spLocks noChangeArrowheads="1"/>
          </p:cNvSpPr>
          <p:nvPr/>
        </p:nvSpPr>
        <p:spPr bwMode="auto">
          <a:xfrm>
            <a:off x="1916113" y="3546849"/>
            <a:ext cx="1600200" cy="209550"/>
          </a:xfrm>
          <a:prstGeom prst="rect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56663" name="Rectangle 23"/>
          <p:cNvSpPr>
            <a:spLocks noChangeArrowheads="1"/>
          </p:cNvSpPr>
          <p:nvPr/>
        </p:nvSpPr>
        <p:spPr bwMode="auto">
          <a:xfrm>
            <a:off x="4473575" y="3523037"/>
            <a:ext cx="4518025" cy="3030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18 VAG Rounded Light   02390"/>
              </a:rPr>
              <a:t>Want: 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chemeClr val="accent3"/>
                </a:solidFill>
                <a:latin typeface="18 VAG Rounded Light   02390"/>
                <a:ea typeface="ＭＳ Ｐゴシック" pitchFamily="-65" charset="-128"/>
              </a:rPr>
              <a:t>discontinuous mapping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Tx/>
              <a:buChar char="•"/>
            </a:pPr>
            <a:r>
              <a:rPr lang="en-US" sz="2800" dirty="0">
                <a:solidFill>
                  <a:schemeClr val="accent3"/>
                </a:solidFill>
                <a:latin typeface="18 VAG Rounded Light   02390"/>
                <a:ea typeface="ＭＳ Ｐゴシック" pitchFamily="-65" charset="-128"/>
              </a:rPr>
              <a:t>Process size &gt;&gt; </a:t>
            </a:r>
            <a:r>
              <a:rPr lang="en-US" sz="2800" dirty="0" err="1">
                <a:solidFill>
                  <a:schemeClr val="accent3"/>
                </a:solidFill>
                <a:latin typeface="18 VAG Rounded Light   02390"/>
                <a:ea typeface="ＭＳ Ｐゴシック" pitchFamily="-65" charset="-128"/>
              </a:rPr>
              <a:t>mem</a:t>
            </a:r>
            <a:endParaRPr lang="en-US" sz="2800" dirty="0">
              <a:solidFill>
                <a:schemeClr val="accent3"/>
              </a:solidFill>
              <a:latin typeface="18 VAG Rounded Light   02390"/>
              <a:ea typeface="ＭＳ Ｐゴシック" pitchFamily="-65" charset="-128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18 VAG Rounded Light   02390"/>
              </a:rPr>
              <a:t>Addition not enough</a:t>
            </a:r>
            <a:r>
              <a:rPr lang="en-US" sz="3200" dirty="0" smtClean="0">
                <a:solidFill>
                  <a:schemeClr val="tx1"/>
                </a:solidFill>
                <a:latin typeface="18 VAG Rounded Light   02390"/>
              </a:rPr>
              <a:t>!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800" dirty="0" err="1" smtClean="0">
                <a:solidFill>
                  <a:schemeClr val="accent2"/>
                </a:solidFill>
                <a:latin typeface="18 VAG Rounded Light   02390"/>
              </a:rPr>
              <a:t></a:t>
            </a:r>
            <a:r>
              <a:rPr lang="en-US" sz="3200" dirty="0" smtClean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18 VAG Rounded Light   02390"/>
              </a:rPr>
              <a:t>use Indirection!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3617912" y="1381499"/>
            <a:ext cx="5068888" cy="3508375"/>
            <a:chOff x="2208" y="768"/>
            <a:chExt cx="3193" cy="2210"/>
          </a:xfrm>
        </p:grpSpPr>
        <p:sp>
          <p:nvSpPr>
            <p:cNvPr id="3056665" name="Text Box 25"/>
            <p:cNvSpPr txBox="1">
              <a:spLocks noChangeArrowheads="1"/>
            </p:cNvSpPr>
            <p:nvPr/>
          </p:nvSpPr>
          <p:spPr bwMode="auto">
            <a:xfrm>
              <a:off x="2829" y="1290"/>
              <a:ext cx="2572" cy="8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Enough space for User D,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but discontinuous </a:t>
              </a:r>
            </a:p>
            <a:p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(“fragmentation problem”) 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56666" name="Line 26"/>
            <p:cNvSpPr>
              <a:spLocks noChangeShapeType="1"/>
            </p:cNvSpPr>
            <p:nvPr/>
          </p:nvSpPr>
          <p:spPr bwMode="auto">
            <a:xfrm flipH="1" flipV="1">
              <a:off x="2209" y="768"/>
              <a:ext cx="591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7" name="Line 27"/>
            <p:cNvSpPr>
              <a:spLocks noChangeShapeType="1"/>
            </p:cNvSpPr>
            <p:nvPr/>
          </p:nvSpPr>
          <p:spPr bwMode="auto">
            <a:xfrm flipH="1" flipV="1">
              <a:off x="2208" y="1464"/>
              <a:ext cx="592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8" name="Line 28"/>
            <p:cNvSpPr>
              <a:spLocks noChangeShapeType="1"/>
            </p:cNvSpPr>
            <p:nvPr/>
          </p:nvSpPr>
          <p:spPr bwMode="auto">
            <a:xfrm flipH="1">
              <a:off x="2208" y="1858"/>
              <a:ext cx="592" cy="33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56669" name="Line 29"/>
            <p:cNvSpPr>
              <a:spLocks noChangeShapeType="1"/>
            </p:cNvSpPr>
            <p:nvPr/>
          </p:nvSpPr>
          <p:spPr bwMode="auto">
            <a:xfrm flipH="1">
              <a:off x="2208" y="2058"/>
              <a:ext cx="621" cy="9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Model: Base and Bound </a:t>
            </a:r>
            <a:r>
              <a:rPr lang="en-US" dirty="0" err="1" smtClean="0"/>
              <a:t>Reg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66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Paging Organization (assume 32B pages)</a:t>
            </a:r>
            <a:endParaRPr lang="en-US" sz="3600" dirty="0"/>
          </a:p>
        </p:txBody>
      </p:sp>
      <p:sp>
        <p:nvSpPr>
          <p:cNvPr id="3060739" name="Rectangle 3"/>
          <p:cNvSpPr>
            <a:spLocks noChangeArrowheads="1"/>
          </p:cNvSpPr>
          <p:nvPr/>
        </p:nvSpPr>
        <p:spPr bwMode="auto">
          <a:xfrm>
            <a:off x="4243387" y="2644775"/>
            <a:ext cx="1060450" cy="1339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Addr</a:t>
            </a:r>
          </a:p>
          <a:p>
            <a:pPr algn="ctr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Trans</a:t>
            </a:r>
          </a:p>
          <a:p>
            <a:pPr algn="ctr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MAP</a:t>
            </a:r>
          </a:p>
        </p:txBody>
      </p:sp>
      <p:sp>
        <p:nvSpPr>
          <p:cNvPr id="3060740" name="Line 4"/>
          <p:cNvSpPr>
            <a:spLocks noChangeShapeType="1"/>
          </p:cNvSpPr>
          <p:nvPr/>
        </p:nvSpPr>
        <p:spPr bwMode="auto">
          <a:xfrm>
            <a:off x="3608387" y="2390775"/>
            <a:ext cx="62865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60741" name="Line 5"/>
          <p:cNvSpPr>
            <a:spLocks noChangeShapeType="1"/>
          </p:cNvSpPr>
          <p:nvPr/>
        </p:nvSpPr>
        <p:spPr bwMode="auto">
          <a:xfrm flipV="1">
            <a:off x="3576637" y="3889375"/>
            <a:ext cx="641350" cy="139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60742" name="Line 6"/>
          <p:cNvSpPr>
            <a:spLocks noChangeShapeType="1"/>
          </p:cNvSpPr>
          <p:nvPr/>
        </p:nvSpPr>
        <p:spPr bwMode="auto">
          <a:xfrm flipV="1">
            <a:off x="5329237" y="2377754"/>
            <a:ext cx="277574" cy="41306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60743" name="Line 7"/>
          <p:cNvSpPr>
            <a:spLocks noChangeShapeType="1"/>
          </p:cNvSpPr>
          <p:nvPr/>
        </p:nvSpPr>
        <p:spPr bwMode="auto">
          <a:xfrm>
            <a:off x="5303837" y="3895725"/>
            <a:ext cx="350261" cy="55581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60744" name="Rectangle 8"/>
          <p:cNvSpPr>
            <a:spLocks noChangeArrowheads="1"/>
          </p:cNvSpPr>
          <p:nvPr/>
        </p:nvSpPr>
        <p:spPr bwMode="auto">
          <a:xfrm>
            <a:off x="2598737" y="1450975"/>
            <a:ext cx="1885131" cy="7945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hlink"/>
                </a:solidFill>
                <a:latin typeface="18 VAG Rounded Light   02390"/>
              </a:rPr>
              <a:t>Page is unit </a:t>
            </a:r>
            <a:br>
              <a:rPr lang="en-US" sz="2800">
                <a:solidFill>
                  <a:schemeClr val="hlink"/>
                </a:solidFill>
                <a:latin typeface="18 VAG Rounded Light   02390"/>
              </a:rPr>
            </a:br>
            <a:r>
              <a:rPr lang="en-US" sz="2800">
                <a:solidFill>
                  <a:schemeClr val="hlink"/>
                </a:solidFill>
                <a:latin typeface="18 VAG Rounded Light   02390"/>
              </a:rPr>
              <a:t>of mapping</a:t>
            </a:r>
          </a:p>
        </p:txBody>
      </p:sp>
      <p:sp>
        <p:nvSpPr>
          <p:cNvPr id="3060745" name="Rectangle 9"/>
          <p:cNvSpPr>
            <a:spLocks noChangeArrowheads="1"/>
          </p:cNvSpPr>
          <p:nvPr/>
        </p:nvSpPr>
        <p:spPr bwMode="auto">
          <a:xfrm>
            <a:off x="3208337" y="4625975"/>
            <a:ext cx="3524250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>
                <a:solidFill>
                  <a:schemeClr val="hlink"/>
                </a:solidFill>
                <a:latin typeface="18 VAG Rounded Light   02390"/>
              </a:rPr>
              <a:t>Page also unit of transfer from disk to physical memory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486403" y="1447800"/>
            <a:ext cx="3581401" cy="4252913"/>
            <a:chOff x="3187" y="494"/>
            <a:chExt cx="2256" cy="2679"/>
          </a:xfrm>
        </p:grpSpPr>
        <p:sp>
          <p:nvSpPr>
            <p:cNvPr id="3060747" name="Rectangle 11"/>
            <p:cNvSpPr>
              <a:spLocks noChangeArrowheads="1"/>
            </p:cNvSpPr>
            <p:nvPr/>
          </p:nvSpPr>
          <p:spPr bwMode="auto">
            <a:xfrm>
              <a:off x="4134" y="937"/>
              <a:ext cx="867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  0</a:t>
              </a:r>
            </a:p>
          </p:txBody>
        </p:sp>
        <p:sp>
          <p:nvSpPr>
            <p:cNvPr id="3060748" name="Rectangle 12"/>
            <p:cNvSpPr>
              <a:spLocks noChangeArrowheads="1"/>
            </p:cNvSpPr>
            <p:nvPr/>
          </p:nvSpPr>
          <p:spPr bwMode="auto">
            <a:xfrm>
              <a:off x="4982" y="972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49" name="Rectangle 13"/>
            <p:cNvSpPr>
              <a:spLocks noChangeArrowheads="1"/>
            </p:cNvSpPr>
            <p:nvPr/>
          </p:nvSpPr>
          <p:spPr bwMode="auto">
            <a:xfrm>
              <a:off x="4998" y="1224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50" name="Rectangle 14"/>
            <p:cNvSpPr>
              <a:spLocks noChangeArrowheads="1"/>
            </p:cNvSpPr>
            <p:nvPr/>
          </p:nvSpPr>
          <p:spPr bwMode="auto">
            <a:xfrm>
              <a:off x="4980" y="2260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51" name="Rectangle 15"/>
            <p:cNvSpPr>
              <a:spLocks noChangeArrowheads="1"/>
            </p:cNvSpPr>
            <p:nvPr/>
          </p:nvSpPr>
          <p:spPr bwMode="auto">
            <a:xfrm>
              <a:off x="3270" y="964"/>
              <a:ext cx="8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000">
                  <a:latin typeface="Courier"/>
                  <a:cs typeface="Courier"/>
                </a:rPr>
                <a:t>000</a:t>
              </a:r>
              <a:r>
                <a:rPr lang="en-US" sz="2000">
                  <a:solidFill>
                    <a:schemeClr val="tx1"/>
                  </a:solidFill>
                  <a:latin typeface="Courier"/>
                  <a:cs typeface="Courier"/>
                </a:rPr>
                <a:t>00000</a:t>
              </a:r>
            </a:p>
          </p:txBody>
        </p:sp>
        <p:sp>
          <p:nvSpPr>
            <p:cNvPr id="3060752" name="Rectangle 16"/>
            <p:cNvSpPr>
              <a:spLocks noChangeArrowheads="1"/>
            </p:cNvSpPr>
            <p:nvPr/>
          </p:nvSpPr>
          <p:spPr bwMode="auto">
            <a:xfrm>
              <a:off x="3275" y="1232"/>
              <a:ext cx="8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000">
                  <a:latin typeface="Courier"/>
                  <a:cs typeface="Courier"/>
                </a:rPr>
                <a:t>001</a:t>
              </a:r>
              <a:r>
                <a:rPr lang="en-US" sz="2000">
                  <a:solidFill>
                    <a:schemeClr val="tx1"/>
                  </a:solidFill>
                  <a:latin typeface="Courier"/>
                  <a:cs typeface="Courier"/>
                </a:rPr>
                <a:t>00000</a:t>
              </a:r>
            </a:p>
          </p:txBody>
        </p:sp>
        <p:sp>
          <p:nvSpPr>
            <p:cNvPr id="3060753" name="Rectangle 17"/>
            <p:cNvSpPr>
              <a:spLocks noChangeArrowheads="1"/>
            </p:cNvSpPr>
            <p:nvPr/>
          </p:nvSpPr>
          <p:spPr bwMode="auto">
            <a:xfrm>
              <a:off x="3283" y="2292"/>
              <a:ext cx="8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000">
                  <a:latin typeface="Courier"/>
                  <a:cs typeface="Courier"/>
                </a:rPr>
                <a:t>111</a:t>
              </a:r>
              <a:r>
                <a:rPr lang="en-US" sz="2000">
                  <a:solidFill>
                    <a:schemeClr val="tx1"/>
                  </a:solidFill>
                  <a:latin typeface="Courier"/>
                  <a:cs typeface="Courier"/>
                </a:rPr>
                <a:t>00000</a:t>
              </a:r>
            </a:p>
          </p:txBody>
        </p:sp>
        <p:sp>
          <p:nvSpPr>
            <p:cNvPr id="3060754" name="Rectangle 18"/>
            <p:cNvSpPr>
              <a:spLocks noChangeArrowheads="1"/>
            </p:cNvSpPr>
            <p:nvPr/>
          </p:nvSpPr>
          <p:spPr bwMode="auto">
            <a:xfrm>
              <a:off x="4032" y="2672"/>
              <a:ext cx="873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latin typeface="18 VAG Rounded Light   02390"/>
                </a:rPr>
                <a:t>Virtual </a:t>
              </a:r>
              <a:br>
                <a:rPr lang="en-US" sz="2800">
                  <a:latin typeface="18 VAG Rounded Light   02390"/>
                </a:rPr>
              </a:br>
              <a:r>
                <a:rPr lang="en-US" sz="2800">
                  <a:latin typeface="18 VAG Rounded Light   02390"/>
                </a:rPr>
                <a:t>Memory</a:t>
              </a:r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0755" name="Rectangle 19"/>
            <p:cNvSpPr>
              <a:spLocks noChangeArrowheads="1"/>
            </p:cNvSpPr>
            <p:nvPr/>
          </p:nvSpPr>
          <p:spPr bwMode="auto">
            <a:xfrm>
              <a:off x="3187" y="494"/>
              <a:ext cx="923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latin typeface="18 VAG Rounded Light   02390"/>
                </a:rPr>
                <a:t>Virtual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latin typeface="18 VAG Rounded Light   02390"/>
                </a:rPr>
                <a:t>Address</a:t>
              </a:r>
            </a:p>
          </p:txBody>
        </p:sp>
        <p:sp>
          <p:nvSpPr>
            <p:cNvPr id="3060756" name="Rectangle 20"/>
            <p:cNvSpPr>
              <a:spLocks noChangeArrowheads="1"/>
            </p:cNvSpPr>
            <p:nvPr/>
          </p:nvSpPr>
          <p:spPr bwMode="auto">
            <a:xfrm>
              <a:off x="4134" y="1208"/>
              <a:ext cx="871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  1</a:t>
              </a:r>
            </a:p>
          </p:txBody>
        </p:sp>
        <p:sp>
          <p:nvSpPr>
            <p:cNvPr id="3060757" name="Rectangle 21"/>
            <p:cNvSpPr>
              <a:spLocks noChangeArrowheads="1"/>
            </p:cNvSpPr>
            <p:nvPr/>
          </p:nvSpPr>
          <p:spPr bwMode="auto">
            <a:xfrm>
              <a:off x="4134" y="2252"/>
              <a:ext cx="858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  7 </a:t>
              </a:r>
            </a:p>
          </p:txBody>
        </p:sp>
        <p:sp>
          <p:nvSpPr>
            <p:cNvPr id="3060758" name="Rectangle 22"/>
            <p:cNvSpPr>
              <a:spLocks noChangeArrowheads="1"/>
            </p:cNvSpPr>
            <p:nvPr/>
          </p:nvSpPr>
          <p:spPr bwMode="auto">
            <a:xfrm>
              <a:off x="4998" y="1500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59" name="Rectangle 23"/>
            <p:cNvSpPr>
              <a:spLocks noChangeArrowheads="1"/>
            </p:cNvSpPr>
            <p:nvPr/>
          </p:nvSpPr>
          <p:spPr bwMode="auto">
            <a:xfrm>
              <a:off x="3284" y="1508"/>
              <a:ext cx="856" cy="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000">
                  <a:latin typeface="Courier"/>
                  <a:cs typeface="Courier"/>
                </a:rPr>
                <a:t>010</a:t>
              </a:r>
              <a:r>
                <a:rPr lang="en-US" sz="2000">
                  <a:solidFill>
                    <a:schemeClr val="tx1"/>
                  </a:solidFill>
                  <a:latin typeface="Courier"/>
                  <a:cs typeface="Courier"/>
                </a:rPr>
                <a:t>00000</a:t>
              </a:r>
            </a:p>
          </p:txBody>
        </p:sp>
        <p:sp>
          <p:nvSpPr>
            <p:cNvPr id="3060760" name="Rectangle 24"/>
            <p:cNvSpPr>
              <a:spLocks noChangeArrowheads="1"/>
            </p:cNvSpPr>
            <p:nvPr/>
          </p:nvSpPr>
          <p:spPr bwMode="auto">
            <a:xfrm>
              <a:off x="4134" y="1484"/>
              <a:ext cx="871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  2</a:t>
              </a:r>
            </a:p>
          </p:txBody>
        </p:sp>
        <p:sp>
          <p:nvSpPr>
            <p:cNvPr id="3060761" name="Text Box 25"/>
            <p:cNvSpPr txBox="1">
              <a:spLocks noChangeArrowheads="1"/>
            </p:cNvSpPr>
            <p:nvPr/>
          </p:nvSpPr>
          <p:spPr bwMode="auto">
            <a:xfrm>
              <a:off x="4406" y="179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0762" name="Text Box 26"/>
            <p:cNvSpPr txBox="1">
              <a:spLocks noChangeArrowheads="1"/>
            </p:cNvSpPr>
            <p:nvPr/>
          </p:nvSpPr>
          <p:spPr bwMode="auto">
            <a:xfrm>
              <a:off x="3482" y="179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0763" name="Text Box 27"/>
            <p:cNvSpPr txBox="1">
              <a:spLocks noChangeArrowheads="1"/>
            </p:cNvSpPr>
            <p:nvPr/>
          </p:nvSpPr>
          <p:spPr bwMode="auto">
            <a:xfrm>
              <a:off x="4982" y="179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380999" y="1447800"/>
            <a:ext cx="3151188" cy="3636963"/>
            <a:chOff x="-29" y="494"/>
            <a:chExt cx="1985" cy="2291"/>
          </a:xfrm>
        </p:grpSpPr>
        <p:sp>
          <p:nvSpPr>
            <p:cNvPr id="3060765" name="Rectangle 29"/>
            <p:cNvSpPr>
              <a:spLocks noChangeArrowheads="1"/>
            </p:cNvSpPr>
            <p:nvPr/>
          </p:nvSpPr>
          <p:spPr bwMode="auto">
            <a:xfrm>
              <a:off x="744" y="1042"/>
              <a:ext cx="753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0</a:t>
              </a:r>
            </a:p>
          </p:txBody>
        </p:sp>
        <p:sp>
          <p:nvSpPr>
            <p:cNvPr id="3060769" name="Rectangle 33"/>
            <p:cNvSpPr>
              <a:spLocks noChangeArrowheads="1"/>
            </p:cNvSpPr>
            <p:nvPr/>
          </p:nvSpPr>
          <p:spPr bwMode="auto">
            <a:xfrm>
              <a:off x="-29" y="494"/>
              <a:ext cx="889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18 VAG Rounded Light   02390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18 VAG Rounded Light   02390"/>
                </a:rPr>
                <a:t>Address</a:t>
              </a:r>
            </a:p>
          </p:txBody>
        </p:sp>
        <p:sp>
          <p:nvSpPr>
            <p:cNvPr id="3060770" name="Rectangle 34"/>
            <p:cNvSpPr>
              <a:spLocks noChangeArrowheads="1"/>
            </p:cNvSpPr>
            <p:nvPr/>
          </p:nvSpPr>
          <p:spPr bwMode="auto">
            <a:xfrm>
              <a:off x="705" y="2284"/>
              <a:ext cx="873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18 VAG Rounded Light   02390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accent4"/>
                  </a:solidFill>
                  <a:latin typeface="18 VAG Rounded Light   02390"/>
                </a:rPr>
                <a:t>Memory</a:t>
              </a:r>
            </a:p>
          </p:txBody>
        </p:sp>
        <p:sp>
          <p:nvSpPr>
            <p:cNvPr id="3060771" name="Rectangle 35"/>
            <p:cNvSpPr>
              <a:spLocks noChangeArrowheads="1"/>
            </p:cNvSpPr>
            <p:nvPr/>
          </p:nvSpPr>
          <p:spPr bwMode="auto">
            <a:xfrm>
              <a:off x="1507" y="1024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72" name="Rectangle 36"/>
            <p:cNvSpPr>
              <a:spLocks noChangeArrowheads="1"/>
            </p:cNvSpPr>
            <p:nvPr/>
          </p:nvSpPr>
          <p:spPr bwMode="auto">
            <a:xfrm>
              <a:off x="1511" y="1276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73" name="Rectangle 37"/>
            <p:cNvSpPr>
              <a:spLocks noChangeArrowheads="1"/>
            </p:cNvSpPr>
            <p:nvPr/>
          </p:nvSpPr>
          <p:spPr bwMode="auto">
            <a:xfrm>
              <a:off x="1511" y="1888"/>
              <a:ext cx="445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32B</a:t>
              </a:r>
            </a:p>
          </p:txBody>
        </p:sp>
        <p:sp>
          <p:nvSpPr>
            <p:cNvPr id="3060774" name="Rectangle 38"/>
            <p:cNvSpPr>
              <a:spLocks noChangeArrowheads="1"/>
            </p:cNvSpPr>
            <p:nvPr/>
          </p:nvSpPr>
          <p:spPr bwMode="auto">
            <a:xfrm>
              <a:off x="744" y="1312"/>
              <a:ext cx="753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1</a:t>
              </a:r>
            </a:p>
          </p:txBody>
        </p:sp>
        <p:sp>
          <p:nvSpPr>
            <p:cNvPr id="3060775" name="Rectangle 39"/>
            <p:cNvSpPr>
              <a:spLocks noChangeArrowheads="1"/>
            </p:cNvSpPr>
            <p:nvPr/>
          </p:nvSpPr>
          <p:spPr bwMode="auto">
            <a:xfrm>
              <a:off x="744" y="1840"/>
              <a:ext cx="753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3</a:t>
              </a:r>
            </a:p>
          </p:txBody>
        </p:sp>
        <p:sp>
          <p:nvSpPr>
            <p:cNvPr id="3060776" name="Text Box 40"/>
            <p:cNvSpPr txBox="1">
              <a:spLocks noChangeArrowheads="1"/>
            </p:cNvSpPr>
            <p:nvPr/>
          </p:nvSpPr>
          <p:spPr bwMode="auto">
            <a:xfrm>
              <a:off x="1106" y="1474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0777" name="Text Box 41"/>
            <p:cNvSpPr txBox="1">
              <a:spLocks noChangeArrowheads="1"/>
            </p:cNvSpPr>
            <p:nvPr/>
          </p:nvSpPr>
          <p:spPr bwMode="auto">
            <a:xfrm>
              <a:off x="182" y="1474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0778" name="Text Box 42"/>
            <p:cNvSpPr txBox="1">
              <a:spLocks noChangeArrowheads="1"/>
            </p:cNvSpPr>
            <p:nvPr/>
          </p:nvSpPr>
          <p:spPr bwMode="auto">
            <a:xfrm>
              <a:off x="1525" y="1474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</p:grpSp>
      <p:sp>
        <p:nvSpPr>
          <p:cNvPr id="43" name="Rectangle 15"/>
          <p:cNvSpPr>
            <a:spLocks noChangeArrowheads="1"/>
          </p:cNvSpPr>
          <p:nvPr/>
        </p:nvSpPr>
        <p:spPr bwMode="auto">
          <a:xfrm>
            <a:off x="382513" y="2286000"/>
            <a:ext cx="1205634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2000">
                <a:solidFill>
                  <a:schemeClr val="accent4"/>
                </a:solidFill>
                <a:latin typeface="Courier"/>
                <a:cs typeface="Courier"/>
              </a:rPr>
              <a:t>00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00000</a:t>
            </a: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389237" y="2803599"/>
            <a:ext cx="1205634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2000">
                <a:solidFill>
                  <a:schemeClr val="accent4"/>
                </a:solidFill>
                <a:latin typeface="Courier"/>
                <a:cs typeface="Courier"/>
              </a:rPr>
              <a:t>01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00000</a:t>
            </a:r>
          </a:p>
        </p:txBody>
      </p:sp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389237" y="3657600"/>
            <a:ext cx="1205634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2000">
                <a:solidFill>
                  <a:schemeClr val="accent4"/>
                </a:solidFill>
                <a:latin typeface="Courier"/>
                <a:cs typeface="Courier"/>
              </a:rPr>
              <a:t>11</a:t>
            </a:r>
            <a:r>
              <a:rPr lang="en-US" sz="2000">
                <a:solidFill>
                  <a:schemeClr val="tx1"/>
                </a:solidFill>
                <a:latin typeface="Courier"/>
                <a:cs typeface="Courier"/>
              </a:rPr>
              <a:t>00000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0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07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0744" grpId="0" build="p" autoUpdateAnimBg="0"/>
      <p:bldP spid="306074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 Mapping Function</a:t>
            </a:r>
            <a:endParaRPr lang="en-US"/>
          </a:p>
        </p:txBody>
      </p:sp>
      <p:sp>
        <p:nvSpPr>
          <p:cNvPr id="306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365750"/>
          </a:xfrm>
        </p:spPr>
        <p:txBody>
          <a:bodyPr/>
          <a:lstStyle/>
          <a:p>
            <a:r>
              <a:rPr lang="en-US" dirty="0" smtClean="0"/>
              <a:t>Cannot have simple function to predict arbitrary mapping</a:t>
            </a:r>
          </a:p>
          <a:p>
            <a:r>
              <a:rPr lang="en-US" dirty="0" smtClean="0"/>
              <a:t>Use table lookup of mappings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table lookup (“</a:t>
            </a:r>
            <a:r>
              <a:rPr lang="en-US" dirty="0" smtClean="0">
                <a:solidFill>
                  <a:schemeClr val="accent2"/>
                </a:solidFill>
              </a:rPr>
              <a:t>Page Table</a:t>
            </a:r>
            <a:r>
              <a:rPr lang="en-US" dirty="0" smtClean="0"/>
              <a:t>”) for mappings: Page number is index</a:t>
            </a:r>
          </a:p>
          <a:p>
            <a:r>
              <a:rPr lang="en-US" dirty="0" smtClean="0"/>
              <a:t>Virtual Memory Mapping Function</a:t>
            </a:r>
          </a:p>
          <a:p>
            <a:pPr lvl="1"/>
            <a:r>
              <a:rPr lang="en-US" dirty="0" smtClean="0"/>
              <a:t>Physical Offset = Virtual Offset</a:t>
            </a:r>
          </a:p>
          <a:p>
            <a:pPr lvl="1"/>
            <a:r>
              <a:rPr lang="en-US" dirty="0" smtClean="0"/>
              <a:t>Physical Page Number = </a:t>
            </a:r>
            <a:r>
              <a:rPr lang="en-US" dirty="0" err="1" smtClean="0"/>
              <a:t>PageTable[Virtual</a:t>
            </a:r>
            <a:r>
              <a:rPr lang="en-US" dirty="0" smtClean="0"/>
              <a:t> Page Number]</a:t>
            </a:r>
          </a:p>
          <a:p>
            <a:pPr lvl="1">
              <a:buNone/>
            </a:pPr>
            <a:r>
              <a:rPr lang="en-US" dirty="0" smtClean="0"/>
              <a:t>(P.P.N. also called “</a:t>
            </a:r>
            <a:r>
              <a:rPr lang="en-US" dirty="0" smtClean="0">
                <a:solidFill>
                  <a:schemeClr val="accent2"/>
                </a:solidFill>
              </a:rPr>
              <a:t>Page Frame</a:t>
            </a:r>
            <a:r>
              <a:rPr lang="en-US" dirty="0" smtClean="0"/>
              <a:t>”)</a:t>
            </a:r>
          </a:p>
          <a:p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2514600"/>
            <a:ext cx="4495800" cy="627063"/>
            <a:chOff x="192" y="1719"/>
            <a:chExt cx="2832" cy="395"/>
          </a:xfrm>
        </p:grpSpPr>
        <p:sp>
          <p:nvSpPr>
            <p:cNvPr id="3062790" name="Rectangle 6"/>
            <p:cNvSpPr>
              <a:spLocks noChangeArrowheads="1"/>
            </p:cNvSpPr>
            <p:nvPr/>
          </p:nvSpPr>
          <p:spPr bwMode="auto">
            <a:xfrm>
              <a:off x="192" y="1719"/>
              <a:ext cx="2832" cy="395"/>
            </a:xfrm>
            <a:prstGeom prst="rect">
              <a:avLst/>
            </a:prstGeom>
            <a:noFill/>
            <a:ln w="381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62791" name="Text Box 7"/>
            <p:cNvSpPr txBox="1">
              <a:spLocks noChangeArrowheads="1"/>
            </p:cNvSpPr>
            <p:nvPr/>
          </p:nvSpPr>
          <p:spPr bwMode="auto">
            <a:xfrm>
              <a:off x="308" y="1719"/>
              <a:ext cx="2637" cy="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  <a:latin typeface="18 VAG Rounded Bold   07390"/>
                </a:rPr>
                <a:t>Page Number</a:t>
              </a:r>
              <a:r>
                <a:rPr lang="en-US" sz="2800" b="1" dirty="0" smtClean="0">
                  <a:solidFill>
                    <a:srgbClr val="FFFF00"/>
                  </a:solidFill>
                  <a:latin typeface="18 VAG Rounded Bold   07390"/>
                </a:rPr>
                <a:t>         Offset</a:t>
              </a:r>
              <a:endParaRPr lang="en-US" sz="2000" dirty="0">
                <a:solidFill>
                  <a:srgbClr val="FFFF00"/>
                </a:solidFill>
                <a:latin typeface="18 VAG Rounded Bold   07390"/>
              </a:endParaRPr>
            </a:p>
          </p:txBody>
        </p:sp>
        <p:sp>
          <p:nvSpPr>
            <p:cNvPr id="3062792" name="Line 8"/>
            <p:cNvSpPr>
              <a:spLocks noChangeShapeType="1"/>
            </p:cNvSpPr>
            <p:nvPr/>
          </p:nvSpPr>
          <p:spPr bwMode="auto">
            <a:xfrm>
              <a:off x="2016" y="1719"/>
              <a:ext cx="0" cy="395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Mapping: </a:t>
            </a:r>
            <a:r>
              <a:rPr lang="en-US" dirty="0" smtClean="0">
                <a:solidFill>
                  <a:schemeClr val="accent2"/>
                </a:solidFill>
              </a:rPr>
              <a:t>Page Table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8525" y="1185862"/>
            <a:ext cx="3419475" cy="927100"/>
            <a:chOff x="296" y="438"/>
            <a:chExt cx="2154" cy="584"/>
          </a:xfrm>
        </p:grpSpPr>
        <p:sp>
          <p:nvSpPr>
            <p:cNvPr id="3064836" name="Rectangle 4"/>
            <p:cNvSpPr>
              <a:spLocks noChangeArrowheads="1"/>
            </p:cNvSpPr>
            <p:nvPr/>
          </p:nvSpPr>
          <p:spPr bwMode="auto">
            <a:xfrm>
              <a:off x="296" y="438"/>
              <a:ext cx="164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Virtual Address:</a:t>
              </a:r>
            </a:p>
          </p:txBody>
        </p:sp>
        <p:sp>
          <p:nvSpPr>
            <p:cNvPr id="3064837" name="Rectangle 5"/>
            <p:cNvSpPr>
              <a:spLocks noChangeArrowheads="1"/>
            </p:cNvSpPr>
            <p:nvPr/>
          </p:nvSpPr>
          <p:spPr bwMode="auto">
            <a:xfrm>
              <a:off x="901" y="752"/>
              <a:ext cx="932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 no.</a:t>
              </a:r>
            </a:p>
          </p:txBody>
        </p:sp>
        <p:sp>
          <p:nvSpPr>
            <p:cNvPr id="3064838" name="Rectangle 6"/>
            <p:cNvSpPr>
              <a:spLocks noChangeArrowheads="1"/>
            </p:cNvSpPr>
            <p:nvPr/>
          </p:nvSpPr>
          <p:spPr bwMode="auto">
            <a:xfrm>
              <a:off x="1836" y="752"/>
              <a:ext cx="614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rgbClr val="00FF00"/>
                  </a:solidFill>
                  <a:latin typeface="18 VAG Rounded Light   02390"/>
                </a:rPr>
                <a:t>offset</a:t>
              </a:r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625" y="2776538"/>
            <a:ext cx="2552700" cy="795338"/>
            <a:chOff x="270" y="1482"/>
            <a:chExt cx="1608" cy="501"/>
          </a:xfrm>
        </p:grpSpPr>
        <p:sp>
          <p:nvSpPr>
            <p:cNvPr id="3064840" name="Rectangle 8"/>
            <p:cNvSpPr>
              <a:spLocks noChangeArrowheads="1"/>
            </p:cNvSpPr>
            <p:nvPr/>
          </p:nvSpPr>
          <p:spPr bwMode="auto">
            <a:xfrm>
              <a:off x="270" y="1482"/>
              <a:ext cx="1119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Table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Base Reg</a:t>
              </a:r>
            </a:p>
          </p:txBody>
        </p:sp>
        <p:sp>
          <p:nvSpPr>
            <p:cNvPr id="3064841" name="Line 9"/>
            <p:cNvSpPr>
              <a:spLocks noChangeShapeType="1"/>
            </p:cNvSpPr>
            <p:nvPr/>
          </p:nvSpPr>
          <p:spPr bwMode="auto">
            <a:xfrm>
              <a:off x="1490" y="1582"/>
              <a:ext cx="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64842" name="Rectangle 10"/>
          <p:cNvSpPr>
            <a:spLocks noChangeArrowheads="1"/>
          </p:cNvSpPr>
          <p:nvPr/>
        </p:nvSpPr>
        <p:spPr bwMode="auto">
          <a:xfrm>
            <a:off x="1143000" y="6019800"/>
            <a:ext cx="73691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Page Table</a:t>
            </a:r>
            <a:r>
              <a:rPr lang="en-US" sz="2800" b="1" dirty="0" smtClean="0">
                <a:solidFill>
                  <a:schemeClr val="tx1"/>
                </a:solidFill>
                <a:latin typeface="18 VAG Rounded Light   02390"/>
              </a:rPr>
              <a:t> located 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in physical memory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60500" y="2094046"/>
            <a:ext cx="1555750" cy="3139941"/>
            <a:chOff x="632" y="1041"/>
            <a:chExt cx="980" cy="1917"/>
          </a:xfrm>
        </p:grpSpPr>
        <p:sp>
          <p:nvSpPr>
            <p:cNvPr id="3064844" name="Rectangle 12"/>
            <p:cNvSpPr>
              <a:spLocks noChangeArrowheads="1"/>
            </p:cNvSpPr>
            <p:nvPr/>
          </p:nvSpPr>
          <p:spPr bwMode="auto">
            <a:xfrm>
              <a:off x="632" y="1996"/>
              <a:ext cx="606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index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into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table</a:t>
              </a:r>
            </a:p>
          </p:txBody>
        </p:sp>
        <p:cxnSp>
          <p:nvCxnSpPr>
            <p:cNvPr id="3064845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754" y="1600"/>
              <a:ext cx="1417" cy="299"/>
            </a:xfrm>
            <a:prstGeom prst="bentConnector2">
              <a:avLst/>
            </a:prstGeom>
            <a:noFill/>
            <a:ln w="38100">
              <a:solidFill>
                <a:schemeClr val="accent3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318000" y="1898650"/>
            <a:ext cx="4625976" cy="3740150"/>
            <a:chOff x="2450" y="887"/>
            <a:chExt cx="2914" cy="2356"/>
          </a:xfrm>
        </p:grpSpPr>
        <p:sp>
          <p:nvSpPr>
            <p:cNvPr id="3064847" name="Rectangle 15"/>
            <p:cNvSpPr>
              <a:spLocks noChangeArrowheads="1"/>
            </p:cNvSpPr>
            <p:nvPr/>
          </p:nvSpPr>
          <p:spPr bwMode="auto">
            <a:xfrm>
              <a:off x="4260" y="1944"/>
              <a:ext cx="1104" cy="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4848" name="Rectangle 16"/>
            <p:cNvSpPr>
              <a:spLocks noChangeArrowheads="1"/>
            </p:cNvSpPr>
            <p:nvPr/>
          </p:nvSpPr>
          <p:spPr bwMode="auto">
            <a:xfrm>
              <a:off x="4377" y="2512"/>
              <a:ext cx="873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Address</a:t>
              </a:r>
            </a:p>
          </p:txBody>
        </p:sp>
        <p:cxnSp>
          <p:nvCxnSpPr>
            <p:cNvPr id="3064849" name="AutoShape 17"/>
            <p:cNvCxnSpPr>
              <a:cxnSpLocks noChangeShapeType="1"/>
              <a:stCxn id="3064838" idx="3"/>
            </p:cNvCxnSpPr>
            <p:nvPr/>
          </p:nvCxnSpPr>
          <p:spPr bwMode="auto">
            <a:xfrm>
              <a:off x="2450" y="887"/>
              <a:ext cx="2752" cy="1060"/>
            </a:xfrm>
            <a:prstGeom prst="bentConnector3">
              <a:avLst>
                <a:gd name="adj1" fmla="val 100098"/>
              </a:avLst>
            </a:prstGeom>
            <a:noFill/>
            <a:ln w="38100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064850" name="Line 18"/>
            <p:cNvSpPr>
              <a:spLocks noChangeShapeType="1"/>
            </p:cNvSpPr>
            <p:nvPr/>
          </p:nvSpPr>
          <p:spPr bwMode="auto">
            <a:xfrm>
              <a:off x="3972" y="2088"/>
              <a:ext cx="3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1" name="Line 19"/>
            <p:cNvSpPr>
              <a:spLocks noChangeShapeType="1"/>
            </p:cNvSpPr>
            <p:nvPr/>
          </p:nvSpPr>
          <p:spPr bwMode="auto">
            <a:xfrm>
              <a:off x="4818" y="222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61" name="Line 19"/>
            <p:cNvSpPr>
              <a:spLocks noChangeShapeType="1"/>
            </p:cNvSpPr>
            <p:nvPr/>
          </p:nvSpPr>
          <p:spPr bwMode="auto">
            <a:xfrm>
              <a:off x="4770" y="1947"/>
              <a:ext cx="0" cy="24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028950" y="2438400"/>
            <a:ext cx="3714750" cy="3509964"/>
            <a:chOff x="1632" y="1215"/>
            <a:chExt cx="2340" cy="2211"/>
          </a:xfrm>
        </p:grpSpPr>
        <p:sp>
          <p:nvSpPr>
            <p:cNvPr id="3064853" name="Rectangle 21"/>
            <p:cNvSpPr>
              <a:spLocks noChangeArrowheads="1"/>
            </p:cNvSpPr>
            <p:nvPr/>
          </p:nvSpPr>
          <p:spPr bwMode="auto">
            <a:xfrm>
              <a:off x="2240" y="1215"/>
              <a:ext cx="117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u="sng" dirty="0">
                  <a:solidFill>
                    <a:schemeClr val="accent2"/>
                  </a:solidFill>
                  <a:latin typeface="18 VAG Rounded Light   02390"/>
                </a:rPr>
                <a:t>Page Table</a:t>
              </a:r>
              <a:endParaRPr lang="en-US" sz="2800" b="1" dirty="0">
                <a:solidFill>
                  <a:schemeClr val="accent2"/>
                </a:solidFill>
                <a:latin typeface="18 VAG Rounded Light   02390"/>
              </a:endParaRPr>
            </a:p>
          </p:txBody>
        </p:sp>
        <p:sp>
          <p:nvSpPr>
            <p:cNvPr id="3064854" name="Rectangle 22"/>
            <p:cNvSpPr>
              <a:spLocks noChangeArrowheads="1"/>
            </p:cNvSpPr>
            <p:nvPr/>
          </p:nvSpPr>
          <p:spPr bwMode="auto">
            <a:xfrm>
              <a:off x="1655" y="2027"/>
              <a:ext cx="380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Val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-id</a:t>
              </a:r>
            </a:p>
          </p:txBody>
        </p:sp>
        <p:sp>
          <p:nvSpPr>
            <p:cNvPr id="3064855" name="Rectangle 23"/>
            <p:cNvSpPr>
              <a:spLocks noChangeArrowheads="1"/>
            </p:cNvSpPr>
            <p:nvPr/>
          </p:nvSpPr>
          <p:spPr bwMode="auto">
            <a:xfrm>
              <a:off x="2092" y="1983"/>
              <a:ext cx="759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Access</a:t>
              </a:r>
            </a:p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Rights</a:t>
              </a:r>
            </a:p>
          </p:txBody>
        </p:sp>
        <p:sp>
          <p:nvSpPr>
            <p:cNvPr id="3064856" name="Rectangle 24"/>
            <p:cNvSpPr>
              <a:spLocks noChangeArrowheads="1"/>
            </p:cNvSpPr>
            <p:nvPr/>
          </p:nvSpPr>
          <p:spPr bwMode="auto">
            <a:xfrm>
              <a:off x="2944" y="1995"/>
              <a:ext cx="889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Address</a:t>
              </a:r>
            </a:p>
          </p:txBody>
        </p:sp>
        <p:sp>
          <p:nvSpPr>
            <p:cNvPr id="3064857" name="Rectangle 25"/>
            <p:cNvSpPr>
              <a:spLocks noChangeArrowheads="1"/>
            </p:cNvSpPr>
            <p:nvPr/>
          </p:nvSpPr>
          <p:spPr bwMode="auto">
            <a:xfrm>
              <a:off x="1632" y="1512"/>
              <a:ext cx="2340" cy="1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8" name="Line 26"/>
            <p:cNvSpPr>
              <a:spLocks noChangeShapeType="1"/>
            </p:cNvSpPr>
            <p:nvPr/>
          </p:nvSpPr>
          <p:spPr bwMode="auto">
            <a:xfrm>
              <a:off x="1644" y="1944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9" name="Line 27"/>
            <p:cNvSpPr>
              <a:spLocks noChangeShapeType="1"/>
            </p:cNvSpPr>
            <p:nvPr/>
          </p:nvSpPr>
          <p:spPr bwMode="auto">
            <a:xfrm>
              <a:off x="1644" y="2736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60" name="Line 28"/>
            <p:cNvSpPr>
              <a:spLocks noChangeShapeType="1"/>
            </p:cNvSpPr>
            <p:nvPr/>
          </p:nvSpPr>
          <p:spPr bwMode="auto">
            <a:xfrm>
              <a:off x="2076" y="1932"/>
              <a:ext cx="0" cy="79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644" y="2736"/>
              <a:ext cx="2328" cy="297"/>
              <a:chOff x="1644" y="2736"/>
              <a:chExt cx="2328" cy="297"/>
            </a:xfrm>
          </p:grpSpPr>
          <p:sp>
            <p:nvSpPr>
              <p:cNvPr id="3064862" name="Line 30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3" name="Rectangle 31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4" name="Rectangle 32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81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5" name="Rectangle 33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66" name="Line 34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7" name="Line 35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644" y="3000"/>
              <a:ext cx="2328" cy="297"/>
              <a:chOff x="1644" y="2736"/>
              <a:chExt cx="2328" cy="297"/>
            </a:xfrm>
          </p:grpSpPr>
          <p:sp>
            <p:nvSpPr>
              <p:cNvPr id="3064869" name="Line 37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0" name="Rectangle 38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71" name="Rectangle 39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137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chemeClr val="tx1"/>
                    </a:solidFill>
                    <a:latin typeface="18 VAG Rounded Light   02390"/>
                  </a:rPr>
                  <a:t>.</a:t>
                </a:r>
              </a:p>
            </p:txBody>
          </p:sp>
          <p:sp>
            <p:nvSpPr>
              <p:cNvPr id="3064872" name="Rectangle 40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73" name="Line 41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4" name="Line 42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064875" name="Line 43"/>
            <p:cNvSpPr>
              <a:spLocks noChangeShapeType="1"/>
            </p:cNvSpPr>
            <p:nvPr/>
          </p:nvSpPr>
          <p:spPr bwMode="auto">
            <a:xfrm>
              <a:off x="2940" y="1680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76" name="Rectangle 44"/>
            <p:cNvSpPr>
              <a:spLocks noChangeArrowheads="1"/>
            </p:cNvSpPr>
            <p:nvPr/>
          </p:nvSpPr>
          <p:spPr bwMode="auto">
            <a:xfrm>
              <a:off x="1748" y="1647"/>
              <a:ext cx="21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V</a:t>
              </a:r>
            </a:p>
          </p:txBody>
        </p:sp>
        <p:sp>
          <p:nvSpPr>
            <p:cNvPr id="3064877" name="Rectangle 45"/>
            <p:cNvSpPr>
              <a:spLocks noChangeArrowheads="1"/>
            </p:cNvSpPr>
            <p:nvPr/>
          </p:nvSpPr>
          <p:spPr bwMode="auto">
            <a:xfrm>
              <a:off x="2248" y="1647"/>
              <a:ext cx="450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A.R.</a:t>
              </a:r>
            </a:p>
          </p:txBody>
        </p:sp>
        <p:sp>
          <p:nvSpPr>
            <p:cNvPr id="3064878" name="Rectangle 46"/>
            <p:cNvSpPr>
              <a:spLocks noChangeArrowheads="1"/>
            </p:cNvSpPr>
            <p:nvPr/>
          </p:nvSpPr>
          <p:spPr bwMode="auto">
            <a:xfrm>
              <a:off x="2944" y="1647"/>
              <a:ext cx="687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P. P. A.</a:t>
              </a:r>
            </a:p>
          </p:txBody>
        </p:sp>
        <p:sp>
          <p:nvSpPr>
            <p:cNvPr id="3064879" name="Line 47"/>
            <p:cNvSpPr>
              <a:spLocks noChangeShapeType="1"/>
            </p:cNvSpPr>
            <p:nvPr/>
          </p:nvSpPr>
          <p:spPr bwMode="auto">
            <a:xfrm>
              <a:off x="2076" y="1704"/>
              <a:ext cx="0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0" name="Line 48"/>
            <p:cNvSpPr>
              <a:spLocks noChangeShapeType="1"/>
            </p:cNvSpPr>
            <p:nvPr/>
          </p:nvSpPr>
          <p:spPr bwMode="auto">
            <a:xfrm>
              <a:off x="1644" y="1692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1" name="Text Box 49"/>
            <p:cNvSpPr txBox="1">
              <a:spLocks noChangeArrowheads="1"/>
            </p:cNvSpPr>
            <p:nvPr/>
          </p:nvSpPr>
          <p:spPr bwMode="auto">
            <a:xfrm>
              <a:off x="2366" y="305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4882" name="Text Box 50"/>
            <p:cNvSpPr txBox="1">
              <a:spLocks noChangeArrowheads="1"/>
            </p:cNvSpPr>
            <p:nvPr/>
          </p:nvSpPr>
          <p:spPr bwMode="auto">
            <a:xfrm>
              <a:off x="2366" y="1342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64883" name="Line 51"/>
            <p:cNvSpPr>
              <a:spLocks noChangeShapeType="1"/>
            </p:cNvSpPr>
            <p:nvPr/>
          </p:nvSpPr>
          <p:spPr bwMode="auto">
            <a:xfrm>
              <a:off x="2940" y="1908"/>
              <a:ext cx="0" cy="8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7985595" y="3505200"/>
            <a:ext cx="1031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FF00"/>
                </a:solidFill>
                <a:latin typeface="18 VAG Rounded Light   02390"/>
              </a:rPr>
              <a:t>offset</a:t>
            </a:r>
            <a:endParaRPr lang="en-US" sz="5400"/>
          </a:p>
        </p:txBody>
      </p:sp>
      <p:sp>
        <p:nvSpPr>
          <p:cNvPr id="62" name="Rectangle 61"/>
          <p:cNvSpPr/>
          <p:nvPr/>
        </p:nvSpPr>
        <p:spPr>
          <a:xfrm>
            <a:off x="7239000" y="3505200"/>
            <a:ext cx="797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PPN</a:t>
            </a:r>
            <a:endParaRPr lang="en-US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484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Page Table</a:t>
            </a:r>
            <a:endParaRPr lang="en-US"/>
          </a:p>
        </p:txBody>
      </p:sp>
      <p:sp>
        <p:nvSpPr>
          <p:cNvPr id="306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page table is an operating system structure which contains the mapping of virtual addresses to physical locations</a:t>
            </a:r>
          </a:p>
          <a:p>
            <a:pPr lvl="1"/>
            <a:r>
              <a:rPr lang="en-US" dirty="0" smtClean="0"/>
              <a:t>There are several different ways, all up to the operating system, to keep this data around</a:t>
            </a:r>
          </a:p>
          <a:p>
            <a:r>
              <a:rPr lang="en-US" dirty="0" smtClean="0"/>
              <a:t>Each process running in the operating system has its own page table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2"/>
                </a:solidFill>
              </a:rPr>
              <a:t>State</a:t>
            </a:r>
            <a:r>
              <a:rPr lang="en-US" dirty="0" smtClean="0"/>
              <a:t>” of process is PC, all registers, plus page table</a:t>
            </a:r>
          </a:p>
          <a:p>
            <a:pPr lvl="1"/>
            <a:r>
              <a:rPr lang="en-US" dirty="0" smtClean="0"/>
              <a:t>OS changes page tables by changing contents of </a:t>
            </a:r>
            <a:r>
              <a:rPr lang="en-US" dirty="0" smtClean="0">
                <a:solidFill>
                  <a:schemeClr val="accent1"/>
                </a:solidFill>
              </a:rPr>
              <a:t>Page Table Base Register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32282</TotalTime>
  <Pages>47</Pages>
  <Words>1630</Words>
  <Application>Microsoft Macintosh PowerPoint</Application>
  <PresentationFormat>Letter Paper (8.5x11 in)</PresentationFormat>
  <Paragraphs>302</Paragraphs>
  <Slides>21</Slides>
  <Notes>20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OPTICAL COMPUTING realized</vt:lpstr>
      <vt:lpstr>Review</vt:lpstr>
      <vt:lpstr>Review: View of the Memory Hierarchy</vt:lpstr>
      <vt:lpstr>Mapping Virtual Memory to Physical Memory </vt:lpstr>
      <vt:lpstr>Another Model: Base and Bound Reg</vt:lpstr>
      <vt:lpstr>Paging Organization (assume 32B pages)</vt:lpstr>
      <vt:lpstr>Virtual Memory Mapping Function</vt:lpstr>
      <vt:lpstr>Address Mapping: Page Table</vt:lpstr>
      <vt:lpstr>Page Table</vt:lpstr>
      <vt:lpstr>Requirements revisited</vt:lpstr>
      <vt:lpstr>Page Table Entry (PTE) Format</vt:lpstr>
      <vt:lpstr>Paging/Virtual Memory Multiple Processes</vt:lpstr>
      <vt:lpstr>Comparing the 2 levels of hierarchy</vt:lpstr>
      <vt:lpstr>Notes on Page Table</vt:lpstr>
      <vt:lpstr>Why would a process need to “grow”?</vt:lpstr>
      <vt:lpstr>Virtual Memory Problem #1</vt:lpstr>
      <vt:lpstr>Translation Look-Aside Buffers (TLBs)</vt:lpstr>
      <vt:lpstr>Another Analogy</vt:lpstr>
      <vt:lpstr>Peer Instruction</vt:lpstr>
      <vt:lpstr>Peer Instruction Answer</vt:lpstr>
      <vt:lpstr>And in conclusion…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2198</cp:revision>
  <cp:lastPrinted>2010-04-13T17:50:43Z</cp:lastPrinted>
  <dcterms:created xsi:type="dcterms:W3CDTF">2011-11-18T16:23:28Z</dcterms:created>
  <dcterms:modified xsi:type="dcterms:W3CDTF">2011-11-18T16:26:21Z</dcterms:modified>
</cp:coreProperties>
</file>