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629" r:id="rId2"/>
    <p:sldId id="257" r:id="rId3"/>
    <p:sldId id="628" r:id="rId4"/>
    <p:sldId id="273" r:id="rId5"/>
    <p:sldId id="582" r:id="rId6"/>
    <p:sldId id="620" r:id="rId7"/>
    <p:sldId id="621" r:id="rId8"/>
    <p:sldId id="613" r:id="rId9"/>
    <p:sldId id="622" r:id="rId10"/>
    <p:sldId id="623" r:id="rId11"/>
    <p:sldId id="624" r:id="rId12"/>
    <p:sldId id="625" r:id="rId13"/>
    <p:sldId id="626" r:id="rId14"/>
    <p:sldId id="590" r:id="rId15"/>
    <p:sldId id="592" r:id="rId16"/>
    <p:sldId id="593" r:id="rId17"/>
    <p:sldId id="594" r:id="rId18"/>
    <p:sldId id="595" r:id="rId19"/>
    <p:sldId id="596" r:id="rId20"/>
    <p:sldId id="597" r:id="rId21"/>
    <p:sldId id="598" r:id="rId22"/>
    <p:sldId id="599" r:id="rId23"/>
    <p:sldId id="600" r:id="rId24"/>
    <p:sldId id="630" r:id="rId25"/>
    <p:sldId id="631" r:id="rId26"/>
    <p:sldId id="601" r:id="rId27"/>
    <p:sldId id="602" r:id="rId28"/>
    <p:sldId id="603" r:id="rId29"/>
    <p:sldId id="604" r:id="rId30"/>
    <p:sldId id="605" r:id="rId31"/>
    <p:sldId id="616" r:id="rId32"/>
    <p:sldId id="609" r:id="rId33"/>
    <p:sldId id="615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44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27" tIns="45713" rIns="91427" bIns="45713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missing: multiplexors or “data selectors” – where should they be in this picture and why?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also missing – opcode  for control of what operations to perform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state elements vs combinational ones – combinational given the same input will always produce the same output – out depends only on the current input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8500"/>
            <a:ext cx="4535488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FC1C57-DDFD-4A4A-A02C-455411DC3F4F}" type="slidenum">
              <a:rPr lang="en-US" sz="1200">
                <a:latin typeface="Calibri" charset="0"/>
              </a:rPr>
              <a:pPr eaLnBrk="1" hangingPunct="1"/>
              <a:t>33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5D2D-CC63-FD48-8D80-03AD0E1CBAE6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4776-66EA-2540-B062-E3424679C2F4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1CEE-B964-9E40-97CA-6AD07D4AF953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1648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638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5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2931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F16-D1BB-EC4C-A681-D017D6DB40DC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379-78DE-7344-B3AC-6D0C38CE1F98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9C0C-5580-DD4C-9F3F-512CDE39EFCD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1951-AD67-8745-B75B-66596D165126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87CA-8059-0445-A79A-B84E47EEFFBF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C8B-C876-2C45-AED8-737A83512A02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A34C-B0C4-634D-8F84-38C2C2E995FF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8B4E-A5DA-6640-9DAF-0587F67E32DE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21877F-6BB4-3F43-BE02-8FBFBEF39449}" type="datetime1">
              <a:rPr lang="en-US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61C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14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Rumors of the PC’s demise have been greatly exaggerated?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41F16-D1BB-EC4C-A681-D017D6DB40DC}" type="datetime1">
              <a:rPr lang="en-US" smtClean="0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Fall 2011</a:t>
            </a:r>
            <a:r>
              <a:rPr lang="en-US" smtClean="0"/>
              <a:t> -- 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-1" b="43267"/>
          <a:stretch/>
        </p:blipFill>
        <p:spPr>
          <a:xfrm>
            <a:off x="2410808" y="3437462"/>
            <a:ext cx="6733192" cy="298026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2667" y="1857571"/>
            <a:ext cx="5791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HP: We're keeping the PC unit</a:t>
            </a:r>
          </a:p>
          <a:p>
            <a:r>
              <a:rPr lang="en-US" sz="2000" dirty="0" smtClean="0"/>
              <a:t>By Larry </a:t>
            </a:r>
            <a:r>
              <a:rPr lang="en-US" sz="2000" dirty="0" err="1" smtClean="0"/>
              <a:t>Dignan</a:t>
            </a:r>
            <a:r>
              <a:rPr lang="en-US" sz="2000" dirty="0" smtClean="0"/>
              <a:t> | October 27, 2011, 1:07pm PDT</a:t>
            </a:r>
          </a:p>
          <a:p>
            <a:endParaRPr lang="en-US" sz="2000" dirty="0" smtClean="0"/>
          </a:p>
          <a:p>
            <a:r>
              <a:rPr lang="en-US" sz="2000" dirty="0" smtClean="0"/>
              <a:t>Summary: HP CEO Meg Whitman decides the PC business isn’t so bad after all.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03204" y="142505"/>
            <a:ext cx="8754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www.zdnet.com</a:t>
            </a:r>
            <a:r>
              <a:rPr lang="en-US" dirty="0" smtClean="0"/>
              <a:t>/blog/</a:t>
            </a:r>
            <a:r>
              <a:rPr lang="en-US" dirty="0" err="1" smtClean="0"/>
              <a:t>btl</a:t>
            </a:r>
            <a:r>
              <a:rPr lang="en-US" dirty="0" smtClean="0"/>
              <a:t>/</a:t>
            </a:r>
            <a:r>
              <a:rPr lang="en-US" dirty="0" err="1" smtClean="0"/>
              <a:t>hp</a:t>
            </a:r>
            <a:r>
              <a:rPr lang="en-US" dirty="0" smtClean="0"/>
              <a:t>-were-keeping-the-pc-unit/62081?tag=nl.e539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9330" y="2188406"/>
            <a:ext cx="254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In the long run, HP’s decision to keep the PC unit isn’t a slam dunk. PCs are still a low-margin commodity business…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533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(2/5)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2: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Instruction Decode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upon fetching the instruction, we next gather data from the fields (decode all necessary instruction data)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first, read the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opcode</a:t>
            </a:r>
            <a:r>
              <a:rPr lang="en-US" dirty="0">
                <a:latin typeface="Calibri" charset="0"/>
                <a:ea typeface="ＭＳ Ｐゴシック" charset="0"/>
              </a:rPr>
              <a:t> to determine instruction type and field lengths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second, read in data from all necessary registers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add</a:t>
            </a:r>
            <a:r>
              <a:rPr lang="en-US" dirty="0">
                <a:latin typeface="Calibri" charset="0"/>
                <a:ea typeface="ＭＳ Ｐゴシック" charset="0"/>
              </a:rPr>
              <a:t>, read two registers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addi</a:t>
            </a:r>
            <a:r>
              <a:rPr lang="en-US" dirty="0">
                <a:latin typeface="Calibri" charset="0"/>
                <a:ea typeface="ＭＳ Ｐゴシック" charset="0"/>
              </a:rPr>
              <a:t>, read one register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jal</a:t>
            </a:r>
            <a:r>
              <a:rPr lang="en-US" dirty="0">
                <a:latin typeface="Calibri" charset="0"/>
                <a:ea typeface="ＭＳ Ｐゴシック" charset="0"/>
              </a:rPr>
              <a:t>, no reads necessary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3: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ALU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(Arithmetic-Logic Unit)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real work of most instructions is done here: arithmetic (+, -, *, /), shifting, logic (&amp;, |), comparisons (</a:t>
            </a:r>
            <a:r>
              <a:rPr lang="en-US" dirty="0" err="1">
                <a:latin typeface="Courier New" charset="0"/>
                <a:ea typeface="ＭＳ Ｐゴシック" charset="0"/>
              </a:rPr>
              <a:t>slt</a:t>
            </a:r>
            <a:r>
              <a:rPr lang="en-US" dirty="0" smtClean="0">
                <a:latin typeface="Calibri" charset="0"/>
                <a:ea typeface="ＭＳ Ｐゴシック" charset="0"/>
              </a:rPr>
              <a:t>)</a:t>
            </a:r>
          </a:p>
          <a:p>
            <a:pPr lvl="1"/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what about loads and stores?</a:t>
            </a:r>
          </a:p>
          <a:p>
            <a:pPr lvl="2"/>
            <a:r>
              <a:rPr lang="en-US" dirty="0" err="1">
                <a:latin typeface="Courier New" charset="0"/>
                <a:ea typeface="ＭＳ Ｐゴシック" charset="0"/>
              </a:rPr>
              <a:t>lw</a:t>
            </a:r>
            <a:r>
              <a:rPr lang="en-US" dirty="0">
                <a:latin typeface="Courier New" charset="0"/>
                <a:ea typeface="ＭＳ Ｐゴシック" charset="0"/>
              </a:rPr>
              <a:t>   $t0, 40($t1)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the address we are accessing in memory = the value in </a:t>
            </a:r>
            <a:r>
              <a:rPr lang="en-US" dirty="0">
                <a:latin typeface="Courier New" charset="0"/>
                <a:ea typeface="ＭＳ Ｐゴシック" charset="0"/>
              </a:rPr>
              <a:t>$t1</a:t>
            </a:r>
            <a:r>
              <a:rPr lang="en-US" dirty="0">
                <a:latin typeface="Calibri" charset="0"/>
                <a:ea typeface="ＭＳ Ｐゴシック" charset="0"/>
              </a:rPr>
              <a:t> PLUS the value 40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so we do this addition in this stage</a:t>
            </a:r>
          </a:p>
        </p:txBody>
      </p:sp>
      <p:sp>
        <p:nvSpPr>
          <p:cNvPr id="686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(3/5)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(4/5)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4: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Memory Access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actually only the load and store instructions do anything during this stage; the others remain idle during this stage or skip it all together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since these instructions have a unique step, we need this extra stage to account for them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as a result of the cache system, this stage is expected to be fast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(5/5)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5: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Register Write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most instructions write the result of some computation into a register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examples: arithmetic, logical, shifts, loads, </a:t>
            </a:r>
            <a:r>
              <a:rPr lang="en-US" dirty="0" err="1">
                <a:latin typeface="Calibri" charset="0"/>
                <a:ea typeface="ＭＳ Ｐゴシック" charset="0"/>
              </a:rPr>
              <a:t>slt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what about stores, branches, jumps?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don’t write anything into a register at the end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these remain idle during this fifth stage or skip it all together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Generic Steps of Datapath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914400" y="25019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 rot="-5400000">
            <a:off x="1600200" y="2806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1524000" y="39338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1295400" y="31115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3657600" y="25019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3124200" y="2959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>
            <a:off x="3124200" y="33321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3124200" y="3644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3109913" y="3248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rt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3065463" y="2943225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rs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3079750" y="2562225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rd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 rot="-5400000">
            <a:off x="3540125" y="285750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1518" name="Group 16"/>
          <p:cNvGrpSpPr>
            <a:grpSpLocks/>
          </p:cNvGrpSpPr>
          <p:nvPr/>
        </p:nvGrpSpPr>
        <p:grpSpPr bwMode="auto">
          <a:xfrm>
            <a:off x="5334000" y="2562225"/>
            <a:ext cx="1219200" cy="1524000"/>
            <a:chOff x="3648" y="1348"/>
            <a:chExt cx="768" cy="960"/>
          </a:xfrm>
        </p:grpSpPr>
        <p:sp>
          <p:nvSpPr>
            <p:cNvPr id="21558" name="Freeform 18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Line 19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Text Box 17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1519" name="Line 20"/>
          <p:cNvSpPr>
            <a:spLocks noChangeShapeType="1"/>
          </p:cNvSpPr>
          <p:nvPr/>
        </p:nvSpPr>
        <p:spPr bwMode="auto">
          <a:xfrm>
            <a:off x="4648200" y="36449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>
            <a:off x="3094038" y="39957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22"/>
          <p:cNvSpPr>
            <a:spLocks noChangeShapeType="1"/>
          </p:cNvSpPr>
          <p:nvPr/>
        </p:nvSpPr>
        <p:spPr bwMode="auto">
          <a:xfrm>
            <a:off x="4648200" y="28305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23"/>
          <p:cNvSpPr>
            <a:spLocks noChangeArrowheads="1"/>
          </p:cNvSpPr>
          <p:nvPr/>
        </p:nvSpPr>
        <p:spPr bwMode="auto">
          <a:xfrm rot="-5400000">
            <a:off x="6096000" y="29591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1523" name="Line 24"/>
          <p:cNvSpPr>
            <a:spLocks noChangeShapeType="1"/>
          </p:cNvSpPr>
          <p:nvPr/>
        </p:nvSpPr>
        <p:spPr bwMode="auto">
          <a:xfrm>
            <a:off x="4876800" y="3644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5"/>
          <p:cNvSpPr>
            <a:spLocks noChangeShapeType="1"/>
          </p:cNvSpPr>
          <p:nvPr/>
        </p:nvSpPr>
        <p:spPr bwMode="auto">
          <a:xfrm>
            <a:off x="4876800" y="4025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6"/>
          <p:cNvSpPr>
            <a:spLocks noChangeShapeType="1"/>
          </p:cNvSpPr>
          <p:nvPr/>
        </p:nvSpPr>
        <p:spPr bwMode="auto">
          <a:xfrm>
            <a:off x="4876800" y="43307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7"/>
          <p:cNvSpPr>
            <a:spLocks noChangeShapeType="1"/>
          </p:cNvSpPr>
          <p:nvPr/>
        </p:nvSpPr>
        <p:spPr bwMode="auto">
          <a:xfrm>
            <a:off x="7620000" y="32480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8"/>
          <p:cNvSpPr>
            <a:spLocks noChangeShapeType="1"/>
          </p:cNvSpPr>
          <p:nvPr/>
        </p:nvSpPr>
        <p:spPr bwMode="auto">
          <a:xfrm flipV="1">
            <a:off x="7924800" y="19685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9"/>
          <p:cNvSpPr>
            <a:spLocks noChangeShapeType="1"/>
          </p:cNvSpPr>
          <p:nvPr/>
        </p:nvSpPr>
        <p:spPr bwMode="auto">
          <a:xfrm flipH="1">
            <a:off x="3921125" y="19685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30"/>
          <p:cNvSpPr>
            <a:spLocks noChangeShapeType="1"/>
          </p:cNvSpPr>
          <p:nvPr/>
        </p:nvSpPr>
        <p:spPr bwMode="auto">
          <a:xfrm>
            <a:off x="3921125" y="19685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31"/>
          <p:cNvSpPr txBox="1">
            <a:spLocks noChangeArrowheads="1"/>
          </p:cNvSpPr>
          <p:nvPr/>
        </p:nvSpPr>
        <p:spPr bwMode="auto">
          <a:xfrm>
            <a:off x="3079750" y="39497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1531" name="Line 32"/>
          <p:cNvSpPr>
            <a:spLocks noChangeShapeType="1"/>
          </p:cNvSpPr>
          <p:nvPr/>
        </p:nvSpPr>
        <p:spPr bwMode="auto">
          <a:xfrm>
            <a:off x="1676400" y="31115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AutoShape 33"/>
          <p:cNvSpPr>
            <a:spLocks noChangeArrowheads="1"/>
          </p:cNvSpPr>
          <p:nvPr/>
        </p:nvSpPr>
        <p:spPr bwMode="auto">
          <a:xfrm>
            <a:off x="914400" y="40862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34"/>
          <p:cNvSpPr>
            <a:spLocks noChangeShapeType="1"/>
          </p:cNvSpPr>
          <p:nvPr/>
        </p:nvSpPr>
        <p:spPr bwMode="auto">
          <a:xfrm flipH="1">
            <a:off x="1295400" y="43084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35"/>
          <p:cNvSpPr>
            <a:spLocks noChangeShapeType="1"/>
          </p:cNvSpPr>
          <p:nvPr/>
        </p:nvSpPr>
        <p:spPr bwMode="auto">
          <a:xfrm>
            <a:off x="3743325" y="39957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Line 36"/>
          <p:cNvSpPr>
            <a:spLocks noChangeShapeType="1"/>
          </p:cNvSpPr>
          <p:nvPr/>
        </p:nvSpPr>
        <p:spPr bwMode="auto">
          <a:xfrm flipH="1">
            <a:off x="1295400" y="4667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 flipH="1">
            <a:off x="533400" y="4483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Line 38"/>
          <p:cNvSpPr>
            <a:spLocks noChangeShapeType="1"/>
          </p:cNvSpPr>
          <p:nvPr/>
        </p:nvSpPr>
        <p:spPr bwMode="auto">
          <a:xfrm flipV="1">
            <a:off x="533400" y="31115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Line 39"/>
          <p:cNvSpPr>
            <a:spLocks noChangeShapeType="1"/>
          </p:cNvSpPr>
          <p:nvPr/>
        </p:nvSpPr>
        <p:spPr bwMode="auto">
          <a:xfrm>
            <a:off x="533400" y="31115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414463" y="5105400"/>
            <a:ext cx="1665287" cy="722313"/>
            <a:chOff x="729" y="2832"/>
            <a:chExt cx="1355" cy="455"/>
          </a:xfrm>
        </p:grpSpPr>
        <p:sp>
          <p:nvSpPr>
            <p:cNvPr id="2499625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Fetch</a:t>
              </a:r>
            </a:p>
          </p:txBody>
        </p:sp>
        <p:sp>
          <p:nvSpPr>
            <p:cNvPr id="2499626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268663" y="4794250"/>
            <a:ext cx="1763712" cy="1323975"/>
            <a:chOff x="728" y="2636"/>
            <a:chExt cx="1356" cy="834"/>
          </a:xfrm>
        </p:grpSpPr>
        <p:sp>
          <p:nvSpPr>
            <p:cNvPr id="2499628" name="Text Box 44"/>
            <p:cNvSpPr txBox="1">
              <a:spLocks noChangeArrowheads="1"/>
            </p:cNvSpPr>
            <p:nvPr/>
          </p:nvSpPr>
          <p:spPr bwMode="auto">
            <a:xfrm>
              <a:off x="851" y="2636"/>
              <a:ext cx="1019" cy="8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endParaRPr lang="en-US" sz="2000" dirty="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endParaRP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2.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    Register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Read</a:t>
              </a:r>
            </a:p>
          </p:txBody>
        </p:sp>
        <p:sp>
          <p:nvSpPr>
            <p:cNvPr id="2499629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156200" y="5105400"/>
            <a:ext cx="1500188" cy="550863"/>
            <a:chOff x="729" y="2832"/>
            <a:chExt cx="1355" cy="347"/>
          </a:xfrm>
        </p:grpSpPr>
        <p:sp>
          <p:nvSpPr>
            <p:cNvPr id="2499631" name="Text Box 47"/>
            <p:cNvSpPr txBox="1">
              <a:spLocks noChangeArrowheads="1"/>
            </p:cNvSpPr>
            <p:nvPr/>
          </p:nvSpPr>
          <p:spPr bwMode="auto">
            <a:xfrm>
              <a:off x="786" y="2927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3. Execute</a:t>
              </a:r>
            </a:p>
          </p:txBody>
        </p:sp>
        <p:sp>
          <p:nvSpPr>
            <p:cNvPr id="2499632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6457950" y="5105400"/>
            <a:ext cx="1330325" cy="550863"/>
            <a:chOff x="271" y="2832"/>
            <a:chExt cx="2149" cy="347"/>
          </a:xfrm>
        </p:grpSpPr>
        <p:sp>
          <p:nvSpPr>
            <p:cNvPr id="2499634" name="Text Box 50"/>
            <p:cNvSpPr txBox="1">
              <a:spLocks noChangeArrowheads="1"/>
            </p:cNvSpPr>
            <p:nvPr/>
          </p:nvSpPr>
          <p:spPr bwMode="auto">
            <a:xfrm>
              <a:off x="271" y="2927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4. Memory</a:t>
              </a:r>
            </a:p>
          </p:txBody>
        </p:sp>
        <p:sp>
          <p:nvSpPr>
            <p:cNvPr id="2499635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7639050" y="5102225"/>
            <a:ext cx="1277938" cy="708025"/>
            <a:chOff x="592" y="2830"/>
            <a:chExt cx="1649" cy="446"/>
          </a:xfrm>
        </p:grpSpPr>
        <p:sp>
          <p:nvSpPr>
            <p:cNvPr id="21548" name="Text Box 53"/>
            <p:cNvSpPr txBox="1">
              <a:spLocks noChangeArrowheads="1"/>
            </p:cNvSpPr>
            <p:nvPr/>
          </p:nvSpPr>
          <p:spPr bwMode="auto">
            <a:xfrm>
              <a:off x="592" y="2830"/>
              <a:ext cx="164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5.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499638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1544" name="Text Box 3"/>
          <p:cNvSpPr txBox="1">
            <a:spLocks noChangeArrowheads="1"/>
          </p:cNvSpPr>
          <p:nvPr/>
        </p:nvSpPr>
        <p:spPr bwMode="auto">
          <a:xfrm rot="-5400000">
            <a:off x="861219" y="28979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  <p:sp>
        <p:nvSpPr>
          <p:cNvPr id="21545" name="Date Placeholder 5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4114AB-509C-414A-9604-0D0EE98A5D3D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1546" name="Slide Number Placeholder 5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78A06D-1E0E-0B4C-AA80-1B8276E615D3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2863"/>
            <a:ext cx="8229600" cy="4181475"/>
          </a:xfrm>
        </p:spPr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add $r3,$r1,$r2 </a:t>
            </a:r>
            <a:r>
              <a:rPr lang="en-US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# r3 = r1+r2</a:t>
            </a:r>
            <a:endParaRPr lang="en-US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an </a:t>
            </a:r>
            <a:r>
              <a:rPr lang="en-US">
                <a:latin typeface="Courier New" charset="0"/>
                <a:ea typeface="ＭＳ Ｐゴシック" charset="0"/>
              </a:rPr>
              <a:t>add</a:t>
            </a:r>
            <a:r>
              <a:rPr lang="en-US">
                <a:latin typeface="Calibri" charset="0"/>
                <a:ea typeface="ＭＳ Ｐゴシック" charset="0"/>
              </a:rPr>
              <a:t>,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registers </a:t>
            </a:r>
            <a:r>
              <a:rPr lang="en-US">
                <a:latin typeface="Courier New" charset="0"/>
                <a:ea typeface="ＭＳ Ｐゴシック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</a:rPr>
              <a:t>$r2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the two values retrieved in Stage 2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idle (nothing to write to memory)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write result of Stage 3 into register </a:t>
            </a:r>
            <a:r>
              <a:rPr lang="en-US">
                <a:latin typeface="Courier New" charset="0"/>
                <a:ea typeface="ＭＳ Ｐゴシック" charset="0"/>
              </a:rPr>
              <a:t>$r3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(1/3)</a:t>
            </a: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67331B-5E5E-B843-9088-8905202F54FE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E2004F-EE52-6B47-ADC3-6BBB3AEBFFB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1143000" y="24511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 rot="-5400000">
            <a:off x="1828800" y="27559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603" name="AutoShape 6"/>
          <p:cNvSpPr>
            <a:spLocks noChangeArrowheads="1"/>
          </p:cNvSpPr>
          <p:nvPr/>
        </p:nvSpPr>
        <p:spPr bwMode="auto">
          <a:xfrm>
            <a:off x="1752600" y="40227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1524000" y="30607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3886200" y="24511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>
            <a:off x="3352800" y="29083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10"/>
          <p:cNvSpPr>
            <a:spLocks noChangeShapeType="1"/>
          </p:cNvSpPr>
          <p:nvPr/>
        </p:nvSpPr>
        <p:spPr bwMode="auto">
          <a:xfrm>
            <a:off x="3352800" y="32813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>
            <a:off x="3352800" y="3594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 rot="-5400000">
            <a:off x="3768725" y="28257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5610" name="Group 13"/>
          <p:cNvGrpSpPr>
            <a:grpSpLocks/>
          </p:cNvGrpSpPr>
          <p:nvPr/>
        </p:nvGrpSpPr>
        <p:grpSpPr bwMode="auto">
          <a:xfrm>
            <a:off x="5562600" y="2511425"/>
            <a:ext cx="1219200" cy="1524000"/>
            <a:chOff x="3648" y="1348"/>
            <a:chExt cx="768" cy="960"/>
          </a:xfrm>
        </p:grpSpPr>
        <p:sp>
          <p:nvSpPr>
            <p:cNvPr id="25663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5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5611" name="Line 17"/>
          <p:cNvSpPr>
            <a:spLocks noChangeShapeType="1"/>
          </p:cNvSpPr>
          <p:nvPr/>
        </p:nvSpPr>
        <p:spPr bwMode="auto">
          <a:xfrm>
            <a:off x="4876800" y="35941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>
            <a:off x="3322638" y="39449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9"/>
          <p:cNvSpPr>
            <a:spLocks noChangeShapeType="1"/>
          </p:cNvSpPr>
          <p:nvPr/>
        </p:nvSpPr>
        <p:spPr bwMode="auto">
          <a:xfrm>
            <a:off x="4876800" y="27797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20"/>
          <p:cNvSpPr>
            <a:spLocks noChangeArrowheads="1"/>
          </p:cNvSpPr>
          <p:nvPr/>
        </p:nvSpPr>
        <p:spPr bwMode="auto">
          <a:xfrm rot="-5400000">
            <a:off x="6324600" y="2908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615" name="Line 21"/>
          <p:cNvSpPr>
            <a:spLocks noChangeShapeType="1"/>
          </p:cNvSpPr>
          <p:nvPr/>
        </p:nvSpPr>
        <p:spPr bwMode="auto">
          <a:xfrm>
            <a:off x="5105400" y="35941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22"/>
          <p:cNvSpPr>
            <a:spLocks noChangeShapeType="1"/>
          </p:cNvSpPr>
          <p:nvPr/>
        </p:nvSpPr>
        <p:spPr bwMode="auto">
          <a:xfrm>
            <a:off x="5105400" y="39751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3"/>
          <p:cNvSpPr>
            <a:spLocks noChangeShapeType="1"/>
          </p:cNvSpPr>
          <p:nvPr/>
        </p:nvSpPr>
        <p:spPr bwMode="auto">
          <a:xfrm>
            <a:off x="5105400" y="42799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4"/>
          <p:cNvSpPr>
            <a:spLocks noChangeShapeType="1"/>
          </p:cNvSpPr>
          <p:nvPr/>
        </p:nvSpPr>
        <p:spPr bwMode="auto">
          <a:xfrm>
            <a:off x="7848600" y="31972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5"/>
          <p:cNvSpPr>
            <a:spLocks noChangeShapeType="1"/>
          </p:cNvSpPr>
          <p:nvPr/>
        </p:nvSpPr>
        <p:spPr bwMode="auto">
          <a:xfrm flipV="1">
            <a:off x="8153400" y="19177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6"/>
          <p:cNvSpPr>
            <a:spLocks noChangeShapeType="1"/>
          </p:cNvSpPr>
          <p:nvPr/>
        </p:nvSpPr>
        <p:spPr bwMode="auto">
          <a:xfrm flipH="1">
            <a:off x="4149725" y="19177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7"/>
          <p:cNvSpPr>
            <a:spLocks noChangeShapeType="1"/>
          </p:cNvSpPr>
          <p:nvPr/>
        </p:nvSpPr>
        <p:spPr bwMode="auto">
          <a:xfrm>
            <a:off x="4149725" y="19177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28"/>
          <p:cNvSpPr txBox="1">
            <a:spLocks noChangeArrowheads="1"/>
          </p:cNvSpPr>
          <p:nvPr/>
        </p:nvSpPr>
        <p:spPr bwMode="auto">
          <a:xfrm>
            <a:off x="3308350" y="38989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5623" name="Line 29"/>
          <p:cNvSpPr>
            <a:spLocks noChangeShapeType="1"/>
          </p:cNvSpPr>
          <p:nvPr/>
        </p:nvSpPr>
        <p:spPr bwMode="auto">
          <a:xfrm>
            <a:off x="1905000" y="30607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AutoShape 30"/>
          <p:cNvSpPr>
            <a:spLocks noChangeArrowheads="1"/>
          </p:cNvSpPr>
          <p:nvPr/>
        </p:nvSpPr>
        <p:spPr bwMode="auto">
          <a:xfrm>
            <a:off x="1143000" y="40354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5625" name="Line 31"/>
          <p:cNvSpPr>
            <a:spLocks noChangeShapeType="1"/>
          </p:cNvSpPr>
          <p:nvPr/>
        </p:nvSpPr>
        <p:spPr bwMode="auto">
          <a:xfrm flipH="1">
            <a:off x="1524000" y="4419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2"/>
          <p:cNvSpPr>
            <a:spLocks noChangeShapeType="1"/>
          </p:cNvSpPr>
          <p:nvPr/>
        </p:nvSpPr>
        <p:spPr bwMode="auto">
          <a:xfrm>
            <a:off x="3971925" y="39449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3"/>
          <p:cNvSpPr>
            <a:spLocks noChangeShapeType="1"/>
          </p:cNvSpPr>
          <p:nvPr/>
        </p:nvSpPr>
        <p:spPr bwMode="auto">
          <a:xfrm flipH="1">
            <a:off x="1524000" y="46164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34"/>
          <p:cNvSpPr>
            <a:spLocks noChangeShapeType="1"/>
          </p:cNvSpPr>
          <p:nvPr/>
        </p:nvSpPr>
        <p:spPr bwMode="auto">
          <a:xfrm flipH="1">
            <a:off x="762000" y="44323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35"/>
          <p:cNvSpPr>
            <a:spLocks noChangeShapeType="1"/>
          </p:cNvSpPr>
          <p:nvPr/>
        </p:nvSpPr>
        <p:spPr bwMode="auto">
          <a:xfrm flipV="1">
            <a:off x="762000" y="30607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6"/>
          <p:cNvSpPr>
            <a:spLocks noChangeShapeType="1"/>
          </p:cNvSpPr>
          <p:nvPr/>
        </p:nvSpPr>
        <p:spPr bwMode="auto">
          <a:xfrm>
            <a:off x="762000" y="3060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3717" name="Line 37"/>
          <p:cNvSpPr>
            <a:spLocks noChangeShapeType="1"/>
          </p:cNvSpPr>
          <p:nvPr/>
        </p:nvSpPr>
        <p:spPr bwMode="auto">
          <a:xfrm>
            <a:off x="1524000" y="30448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19463" y="2511425"/>
            <a:ext cx="419100" cy="3687763"/>
            <a:chOff x="2091" y="1198"/>
            <a:chExt cx="264" cy="2323"/>
          </a:xfrm>
        </p:grpSpPr>
        <p:sp>
          <p:nvSpPr>
            <p:cNvPr id="25659" name="Text Box 39"/>
            <p:cNvSpPr txBox="1">
              <a:spLocks noChangeArrowheads="1"/>
            </p:cNvSpPr>
            <p:nvPr/>
          </p:nvSpPr>
          <p:spPr bwMode="auto">
            <a:xfrm>
              <a:off x="2150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2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2150" y="14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61" name="Text Box 41"/>
            <p:cNvSpPr txBox="1">
              <a:spLocks noChangeArrowheads="1"/>
            </p:cNvSpPr>
            <p:nvPr/>
          </p:nvSpPr>
          <p:spPr bwMode="auto">
            <a:xfrm>
              <a:off x="2150" y="119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0239" name="Text Box 42"/>
            <p:cNvSpPr txBox="1">
              <a:spLocks noChangeArrowheads="1"/>
            </p:cNvSpPr>
            <p:nvPr/>
          </p:nvSpPr>
          <p:spPr bwMode="auto">
            <a:xfrm rot="16200000">
              <a:off x="1733" y="2911"/>
              <a:ext cx="96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add r3, r1, r2</a:t>
              </a:r>
            </a:p>
          </p:txBody>
        </p:sp>
      </p:grpSp>
      <p:sp>
        <p:nvSpPr>
          <p:cNvPr id="2503723" name="Line 43"/>
          <p:cNvSpPr>
            <a:spLocks noChangeShapeType="1"/>
          </p:cNvSpPr>
          <p:nvPr/>
        </p:nvSpPr>
        <p:spPr bwMode="auto">
          <a:xfrm>
            <a:off x="6800850" y="32099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937250" y="2017713"/>
            <a:ext cx="933450" cy="1185862"/>
            <a:chOff x="3740" y="887"/>
            <a:chExt cx="588" cy="747"/>
          </a:xfrm>
        </p:grpSpPr>
        <p:sp>
          <p:nvSpPr>
            <p:cNvPr id="25657" name="Text Box 45"/>
            <p:cNvSpPr txBox="1">
              <a:spLocks noChangeArrowheads="1"/>
            </p:cNvSpPr>
            <p:nvPr/>
          </p:nvSpPr>
          <p:spPr bwMode="auto">
            <a:xfrm>
              <a:off x="3740" y="887"/>
              <a:ext cx="58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reg[1]+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reg[2]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58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49625" y="2298700"/>
            <a:ext cx="2303463" cy="1295400"/>
            <a:chOff x="2110" y="1064"/>
            <a:chExt cx="1451" cy="816"/>
          </a:xfrm>
        </p:grpSpPr>
        <p:sp>
          <p:nvSpPr>
            <p:cNvPr id="25649" name="Line 48"/>
            <p:cNvSpPr>
              <a:spLocks noChangeShapeType="1"/>
            </p:cNvSpPr>
            <p:nvPr/>
          </p:nvSpPr>
          <p:spPr bwMode="auto">
            <a:xfrm>
              <a:off x="2112" y="1688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49"/>
            <p:cNvSpPr>
              <a:spLocks noChangeShapeType="1"/>
            </p:cNvSpPr>
            <p:nvPr/>
          </p:nvSpPr>
          <p:spPr bwMode="auto">
            <a:xfrm>
              <a:off x="2110" y="1880"/>
              <a:ext cx="33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51" name="Group 50"/>
            <p:cNvGrpSpPr>
              <a:grpSpLocks/>
            </p:cNvGrpSpPr>
            <p:nvPr/>
          </p:nvGrpSpPr>
          <p:grpSpPr bwMode="auto">
            <a:xfrm>
              <a:off x="3023" y="1064"/>
              <a:ext cx="538" cy="816"/>
              <a:chOff x="3023" y="1064"/>
              <a:chExt cx="538" cy="816"/>
            </a:xfrm>
          </p:grpSpPr>
          <p:sp>
            <p:nvSpPr>
              <p:cNvPr id="25653" name="Line 51"/>
              <p:cNvSpPr>
                <a:spLocks noChangeShapeType="1"/>
              </p:cNvSpPr>
              <p:nvPr/>
            </p:nvSpPr>
            <p:spPr bwMode="auto">
              <a:xfrm>
                <a:off x="3072" y="1880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Line 52"/>
              <p:cNvSpPr>
                <a:spLocks noChangeShapeType="1"/>
              </p:cNvSpPr>
              <p:nvPr/>
            </p:nvSpPr>
            <p:spPr bwMode="auto">
              <a:xfrm>
                <a:off x="3072" y="1367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53"/>
              <p:cNvSpPr txBox="1">
                <a:spLocks noChangeArrowheads="1"/>
              </p:cNvSpPr>
              <p:nvPr/>
            </p:nvSpPr>
            <p:spPr bwMode="auto">
              <a:xfrm>
                <a:off x="3036" y="1630"/>
                <a:ext cx="5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latin typeface="Calibri" charset="0"/>
                  </a:rPr>
                  <a:t>reg[2]</a:t>
                </a:r>
                <a:endParaRPr lang="en-US" sz="2000">
                  <a:latin typeface="Calibri" charset="0"/>
                </a:endParaRPr>
              </a:p>
            </p:txBody>
          </p:sp>
          <p:sp>
            <p:nvSpPr>
              <p:cNvPr id="25656" name="Text Box 54"/>
              <p:cNvSpPr txBox="1">
                <a:spLocks noChangeArrowheads="1"/>
              </p:cNvSpPr>
              <p:nvPr/>
            </p:nvSpPr>
            <p:spPr bwMode="auto">
              <a:xfrm>
                <a:off x="3023" y="1064"/>
                <a:ext cx="5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latin typeface="Calibri" charset="0"/>
                  </a:rPr>
                  <a:t>reg[1]</a:t>
                </a:r>
                <a:endParaRPr lang="en-US" sz="2000">
                  <a:latin typeface="Calibri" charset="0"/>
                </a:endParaRPr>
              </a:p>
            </p:txBody>
          </p:sp>
        </p:grpSp>
        <p:sp>
          <p:nvSpPr>
            <p:cNvPr id="25652" name="Line 55"/>
            <p:cNvSpPr>
              <a:spLocks noChangeShapeType="1"/>
            </p:cNvSpPr>
            <p:nvPr/>
          </p:nvSpPr>
          <p:spPr bwMode="auto">
            <a:xfrm>
              <a:off x="2112" y="144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03736" name="Freeform 56"/>
          <p:cNvSpPr>
            <a:spLocks/>
          </p:cNvSpPr>
          <p:nvPr/>
        </p:nvSpPr>
        <p:spPr bwMode="auto">
          <a:xfrm>
            <a:off x="4191000" y="19050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3068638"/>
            <a:ext cx="381000" cy="1363662"/>
            <a:chOff x="960" y="1549"/>
            <a:chExt cx="240" cy="859"/>
          </a:xfrm>
        </p:grpSpPr>
        <p:sp>
          <p:nvSpPr>
            <p:cNvPr id="25647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3044825"/>
            <a:ext cx="762000" cy="1374775"/>
            <a:chOff x="480" y="1534"/>
            <a:chExt cx="480" cy="866"/>
          </a:xfrm>
        </p:grpSpPr>
        <p:sp>
          <p:nvSpPr>
            <p:cNvPr id="25644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39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 charset="0"/>
                <a:ea typeface="ＭＳ Ｐゴシック" charset="0"/>
                <a:cs typeface="Courier" charset="0"/>
              </a:rPr>
              <a:t>add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</a:t>
            </a:r>
          </a:p>
        </p:txBody>
      </p:sp>
      <p:sp>
        <p:nvSpPr>
          <p:cNvPr id="25640" name="Text Box 3"/>
          <p:cNvSpPr txBox="1">
            <a:spLocks noChangeArrowheads="1"/>
          </p:cNvSpPr>
          <p:nvPr/>
        </p:nvSpPr>
        <p:spPr bwMode="auto">
          <a:xfrm rot="-5400000">
            <a:off x="1089819" y="28471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  <p:sp>
        <p:nvSpPr>
          <p:cNvPr id="25641" name="Date Placeholder 6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41F176-8FD1-754F-AFE0-4C461BF32D63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5642" name="Slide Number Placeholder 6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59F0DB-590C-8B41-9CE7-31D2BCE183E8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3717" grpId="0" animBg="1"/>
      <p:bldP spid="2503723" grpId="0" animBg="1"/>
      <p:bldP spid="25037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430338"/>
            <a:ext cx="8551862" cy="418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>
                <a:latin typeface="Courier New" charset="0"/>
                <a:ea typeface="ＭＳ Ｐゴシック" charset="0"/>
                <a:cs typeface="ＭＳ Ｐゴシック" charset="0"/>
              </a:rPr>
              <a:t>slti $r3,$r1,17 </a:t>
            </a:r>
            <a:br>
              <a:rPr lang="en-US" sz="300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30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# if (r1 &lt;17 )r3 = 1 else r3 = 0 </a:t>
            </a:r>
            <a:endParaRPr lang="en-US" sz="30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2: decode to determine it is an </a:t>
            </a:r>
            <a:r>
              <a:rPr lang="en-US" sz="2600">
                <a:latin typeface="Courier New" charset="0"/>
                <a:ea typeface="ＭＳ Ｐゴシック" charset="0"/>
              </a:rPr>
              <a:t>slti</a:t>
            </a:r>
            <a:r>
              <a:rPr lang="en-US" sz="2600">
                <a:latin typeface="Calibri" charset="0"/>
                <a:ea typeface="ＭＳ Ｐゴシック" charset="0"/>
              </a:rPr>
              <a:t>, </a:t>
            </a:r>
            <a:br>
              <a:rPr lang="en-US" sz="2600">
                <a:latin typeface="Calibri" charset="0"/>
                <a:ea typeface="ＭＳ Ｐゴシック" charset="0"/>
              </a:rPr>
            </a:br>
            <a:r>
              <a:rPr lang="en-US" sz="2600">
                <a:latin typeface="Calibri" charset="0"/>
                <a:ea typeface="ＭＳ Ｐゴシック" charset="0"/>
              </a:rPr>
              <a:t>then read register </a:t>
            </a:r>
            <a:r>
              <a:rPr lang="en-US" sz="2600">
                <a:latin typeface="Courier New" charset="0"/>
                <a:ea typeface="ＭＳ Ｐゴシック" charset="0"/>
              </a:rPr>
              <a:t>$r1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3: compare value retrieved in Stage 2 </a:t>
            </a:r>
            <a:br>
              <a:rPr lang="en-US" sz="2600">
                <a:latin typeface="Calibri" charset="0"/>
                <a:ea typeface="ＭＳ Ｐゴシック" charset="0"/>
              </a:rPr>
            </a:br>
            <a:r>
              <a:rPr lang="en-US" sz="2600">
                <a:latin typeface="Calibri" charset="0"/>
                <a:ea typeface="ＭＳ Ｐゴシック" charset="0"/>
              </a:rPr>
              <a:t>with the integer 17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4: idle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5: write the result of Stage 3 (1 if reg source was less than signed immediate, 0 otherwise) into register </a:t>
            </a:r>
            <a:r>
              <a:rPr lang="en-US" sz="2600">
                <a:latin typeface="Courier New" charset="0"/>
                <a:ea typeface="ＭＳ Ｐゴシック" charset="0"/>
              </a:rPr>
              <a:t>$r3</a:t>
            </a:r>
          </a:p>
        </p:txBody>
      </p:sp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(2/3)</a:t>
            </a:r>
          </a:p>
        </p:txBody>
      </p:sp>
      <p:sp>
        <p:nvSpPr>
          <p:cNvPr id="2765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DBEEA7-3057-744B-B0D7-6E223E709D9E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38B904-6FBD-B640-A58C-AB41BD9D32C8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1143000" y="23495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 rot="-5400000">
            <a:off x="1828800" y="2654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9699" name="AutoShape 6"/>
          <p:cNvSpPr>
            <a:spLocks noChangeArrowheads="1"/>
          </p:cNvSpPr>
          <p:nvPr/>
        </p:nvSpPr>
        <p:spPr bwMode="auto">
          <a:xfrm>
            <a:off x="1752600" y="39211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>
            <a:off x="1524000" y="2959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3886200" y="2349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9"/>
          <p:cNvSpPr>
            <a:spLocks noChangeShapeType="1"/>
          </p:cNvSpPr>
          <p:nvPr/>
        </p:nvSpPr>
        <p:spPr bwMode="auto">
          <a:xfrm>
            <a:off x="3352800" y="2806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10"/>
          <p:cNvSpPr>
            <a:spLocks noChangeShapeType="1"/>
          </p:cNvSpPr>
          <p:nvPr/>
        </p:nvSpPr>
        <p:spPr bwMode="auto">
          <a:xfrm>
            <a:off x="3352800" y="3179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1"/>
          <p:cNvSpPr>
            <a:spLocks noChangeShapeType="1"/>
          </p:cNvSpPr>
          <p:nvPr/>
        </p:nvSpPr>
        <p:spPr bwMode="auto">
          <a:xfrm>
            <a:off x="3352800" y="3492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 rot="-5400000">
            <a:off x="3768725" y="271780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9706" name="Group 13"/>
          <p:cNvGrpSpPr>
            <a:grpSpLocks/>
          </p:cNvGrpSpPr>
          <p:nvPr/>
        </p:nvGrpSpPr>
        <p:grpSpPr bwMode="auto">
          <a:xfrm>
            <a:off x="5562600" y="2409825"/>
            <a:ext cx="1219200" cy="1524000"/>
            <a:chOff x="3648" y="1348"/>
            <a:chExt cx="768" cy="960"/>
          </a:xfrm>
        </p:grpSpPr>
        <p:sp>
          <p:nvSpPr>
            <p:cNvPr id="29757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9" name="Text Box 14"/>
            <p:cNvSpPr txBox="1">
              <a:spLocks noChangeArrowheads="1"/>
            </p:cNvSpPr>
            <p:nvPr/>
          </p:nvSpPr>
          <p:spPr bwMode="auto">
            <a:xfrm>
              <a:off x="3724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9707" name="Line 17"/>
          <p:cNvSpPr>
            <a:spLocks noChangeShapeType="1"/>
          </p:cNvSpPr>
          <p:nvPr/>
        </p:nvSpPr>
        <p:spPr bwMode="auto">
          <a:xfrm>
            <a:off x="4876800" y="3492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8"/>
          <p:cNvSpPr>
            <a:spLocks noChangeShapeType="1"/>
          </p:cNvSpPr>
          <p:nvPr/>
        </p:nvSpPr>
        <p:spPr bwMode="auto">
          <a:xfrm>
            <a:off x="3322638" y="3843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9"/>
          <p:cNvSpPr>
            <a:spLocks noChangeShapeType="1"/>
          </p:cNvSpPr>
          <p:nvPr/>
        </p:nvSpPr>
        <p:spPr bwMode="auto">
          <a:xfrm>
            <a:off x="4876800" y="2678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20"/>
          <p:cNvSpPr>
            <a:spLocks noChangeArrowheads="1"/>
          </p:cNvSpPr>
          <p:nvPr/>
        </p:nvSpPr>
        <p:spPr bwMode="auto">
          <a:xfrm rot="-5400000">
            <a:off x="6324600" y="2806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9711" name="Line 21"/>
          <p:cNvSpPr>
            <a:spLocks noChangeShapeType="1"/>
          </p:cNvSpPr>
          <p:nvPr/>
        </p:nvSpPr>
        <p:spPr bwMode="auto">
          <a:xfrm>
            <a:off x="5105400" y="3492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5105400" y="3873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23"/>
          <p:cNvSpPr>
            <a:spLocks noChangeShapeType="1"/>
          </p:cNvSpPr>
          <p:nvPr/>
        </p:nvSpPr>
        <p:spPr bwMode="auto">
          <a:xfrm>
            <a:off x="5105400" y="4178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24"/>
          <p:cNvSpPr>
            <a:spLocks noChangeShapeType="1"/>
          </p:cNvSpPr>
          <p:nvPr/>
        </p:nvSpPr>
        <p:spPr bwMode="auto">
          <a:xfrm>
            <a:off x="7848600" y="3095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25"/>
          <p:cNvSpPr>
            <a:spLocks noChangeShapeType="1"/>
          </p:cNvSpPr>
          <p:nvPr/>
        </p:nvSpPr>
        <p:spPr bwMode="auto">
          <a:xfrm flipV="1">
            <a:off x="8153400" y="1816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6"/>
          <p:cNvSpPr>
            <a:spLocks noChangeShapeType="1"/>
          </p:cNvSpPr>
          <p:nvPr/>
        </p:nvSpPr>
        <p:spPr bwMode="auto">
          <a:xfrm flipH="1">
            <a:off x="4149725" y="1816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7"/>
          <p:cNvSpPr>
            <a:spLocks noChangeShapeType="1"/>
          </p:cNvSpPr>
          <p:nvPr/>
        </p:nvSpPr>
        <p:spPr bwMode="auto">
          <a:xfrm>
            <a:off x="4149725" y="1816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3308350" y="37973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9719" name="Line 29"/>
          <p:cNvSpPr>
            <a:spLocks noChangeShapeType="1"/>
          </p:cNvSpPr>
          <p:nvPr/>
        </p:nvSpPr>
        <p:spPr bwMode="auto">
          <a:xfrm>
            <a:off x="1905000" y="29591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AutoShape 30"/>
          <p:cNvSpPr>
            <a:spLocks noChangeArrowheads="1"/>
          </p:cNvSpPr>
          <p:nvPr/>
        </p:nvSpPr>
        <p:spPr bwMode="auto">
          <a:xfrm>
            <a:off x="1143000" y="3933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31"/>
          <p:cNvSpPr>
            <a:spLocks noChangeShapeType="1"/>
          </p:cNvSpPr>
          <p:nvPr/>
        </p:nvSpPr>
        <p:spPr bwMode="auto">
          <a:xfrm flipH="1">
            <a:off x="1524000" y="431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32"/>
          <p:cNvSpPr>
            <a:spLocks noChangeShapeType="1"/>
          </p:cNvSpPr>
          <p:nvPr/>
        </p:nvSpPr>
        <p:spPr bwMode="auto">
          <a:xfrm>
            <a:off x="3971925" y="3843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33"/>
          <p:cNvSpPr>
            <a:spLocks noChangeShapeType="1"/>
          </p:cNvSpPr>
          <p:nvPr/>
        </p:nvSpPr>
        <p:spPr bwMode="auto">
          <a:xfrm flipH="1">
            <a:off x="1524000" y="4514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34"/>
          <p:cNvSpPr>
            <a:spLocks noChangeShapeType="1"/>
          </p:cNvSpPr>
          <p:nvPr/>
        </p:nvSpPr>
        <p:spPr bwMode="auto">
          <a:xfrm flipH="1">
            <a:off x="762000" y="4330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35"/>
          <p:cNvSpPr>
            <a:spLocks noChangeShapeType="1"/>
          </p:cNvSpPr>
          <p:nvPr/>
        </p:nvSpPr>
        <p:spPr bwMode="auto">
          <a:xfrm flipV="1">
            <a:off x="762000" y="2959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36"/>
          <p:cNvSpPr>
            <a:spLocks noChangeShapeType="1"/>
          </p:cNvSpPr>
          <p:nvPr/>
        </p:nvSpPr>
        <p:spPr bwMode="auto">
          <a:xfrm>
            <a:off x="762000" y="2959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7813" name="Line 37"/>
          <p:cNvSpPr>
            <a:spLocks noChangeShapeType="1"/>
          </p:cNvSpPr>
          <p:nvPr/>
        </p:nvSpPr>
        <p:spPr bwMode="auto">
          <a:xfrm>
            <a:off x="1524000" y="29432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02013" y="2339975"/>
            <a:ext cx="400050" cy="3729038"/>
            <a:chOff x="2143" y="1154"/>
            <a:chExt cx="252" cy="2349"/>
          </a:xfrm>
        </p:grpSpPr>
        <p:sp>
          <p:nvSpPr>
            <p:cNvPr id="29753" name="Text Box 39"/>
            <p:cNvSpPr txBox="1">
              <a:spLocks noChangeArrowheads="1"/>
            </p:cNvSpPr>
            <p:nvPr/>
          </p:nvSpPr>
          <p:spPr bwMode="auto">
            <a:xfrm>
              <a:off x="2150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4" name="Text Box 40"/>
            <p:cNvSpPr txBox="1">
              <a:spLocks noChangeArrowheads="1"/>
            </p:cNvSpPr>
            <p:nvPr/>
          </p:nvSpPr>
          <p:spPr bwMode="auto">
            <a:xfrm>
              <a:off x="2150" y="139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5" name="Text Box 41"/>
            <p:cNvSpPr txBox="1">
              <a:spLocks noChangeArrowheads="1"/>
            </p:cNvSpPr>
            <p:nvPr/>
          </p:nvSpPr>
          <p:spPr bwMode="auto">
            <a:xfrm>
              <a:off x="2150" y="1154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4333" name="Text Box 42"/>
            <p:cNvSpPr txBox="1">
              <a:spLocks noChangeArrowheads="1"/>
            </p:cNvSpPr>
            <p:nvPr/>
          </p:nvSpPr>
          <p:spPr bwMode="auto">
            <a:xfrm rot="16200000">
              <a:off x="1800" y="2908"/>
              <a:ext cx="93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accent2"/>
                  </a:solidFill>
                  <a:latin typeface="+mn-lt"/>
                  <a:ea typeface="ＭＳ Ｐゴシック" charset="-128"/>
                  <a:cs typeface="Courier"/>
                </a:rPr>
                <a:t>slti</a:t>
              </a: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Courier"/>
                </a:rPr>
                <a:t> r3, r1, 17</a:t>
              </a:r>
            </a:p>
          </p:txBody>
        </p:sp>
      </p:grpSp>
      <p:sp>
        <p:nvSpPr>
          <p:cNvPr id="2507819" name="Line 43"/>
          <p:cNvSpPr>
            <a:spLocks noChangeShapeType="1"/>
          </p:cNvSpPr>
          <p:nvPr/>
        </p:nvSpPr>
        <p:spPr bwMode="auto">
          <a:xfrm>
            <a:off x="6800850" y="31083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002338" y="2000250"/>
            <a:ext cx="839787" cy="1101725"/>
            <a:chOff x="3781" y="940"/>
            <a:chExt cx="529" cy="694"/>
          </a:xfrm>
        </p:grpSpPr>
        <p:sp>
          <p:nvSpPr>
            <p:cNvPr id="29751" name="Text Box 45"/>
            <p:cNvSpPr txBox="1">
              <a:spLocks noChangeArrowheads="1"/>
            </p:cNvSpPr>
            <p:nvPr/>
          </p:nvSpPr>
          <p:spPr bwMode="auto">
            <a:xfrm>
              <a:off x="3781" y="940"/>
              <a:ext cx="52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</a:rPr>
              </a:br>
              <a:r>
                <a:rPr lang="en-US" sz="2000">
                  <a:solidFill>
                    <a:schemeClr val="accent2"/>
                  </a:solidFill>
                </a:rPr>
                <a:t>&lt;17?</a:t>
              </a:r>
              <a:endParaRPr lang="en-US" sz="2000"/>
            </a:p>
          </p:txBody>
        </p:sp>
        <p:sp>
          <p:nvSpPr>
            <p:cNvPr id="29752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52800" y="2184400"/>
            <a:ext cx="2279650" cy="2073275"/>
            <a:chOff x="2112" y="1056"/>
            <a:chExt cx="1436" cy="1306"/>
          </a:xfrm>
        </p:grpSpPr>
        <p:sp>
          <p:nvSpPr>
            <p:cNvPr id="29745" name="Line 48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49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Line 50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Text Box 51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29749" name="Text Box 52"/>
            <p:cNvSpPr txBox="1">
              <a:spLocks noChangeArrowheads="1"/>
            </p:cNvSpPr>
            <p:nvPr/>
          </p:nvSpPr>
          <p:spPr bwMode="auto">
            <a:xfrm>
              <a:off x="3023" y="1056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0" name="Line 53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07830" name="Freeform 54"/>
          <p:cNvSpPr>
            <a:spLocks/>
          </p:cNvSpPr>
          <p:nvPr/>
        </p:nvSpPr>
        <p:spPr bwMode="auto">
          <a:xfrm>
            <a:off x="4191000" y="18034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524000" y="2967038"/>
            <a:ext cx="381000" cy="1363662"/>
            <a:chOff x="960" y="1549"/>
            <a:chExt cx="240" cy="859"/>
          </a:xfrm>
        </p:grpSpPr>
        <p:sp>
          <p:nvSpPr>
            <p:cNvPr id="29743" name="Line 56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Line 57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762000" y="2943225"/>
            <a:ext cx="762000" cy="1374775"/>
            <a:chOff x="480" y="1534"/>
            <a:chExt cx="480" cy="866"/>
          </a:xfrm>
        </p:grpSpPr>
        <p:sp>
          <p:nvSpPr>
            <p:cNvPr id="29740" name="Line 59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60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61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35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slti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Instruction</a:t>
            </a:r>
          </a:p>
        </p:txBody>
      </p:sp>
      <p:sp>
        <p:nvSpPr>
          <p:cNvPr id="29736" name="Text Box 3"/>
          <p:cNvSpPr txBox="1">
            <a:spLocks noChangeArrowheads="1"/>
          </p:cNvSpPr>
          <p:nvPr/>
        </p:nvSpPr>
        <p:spPr bwMode="auto">
          <a:xfrm rot="-5400000">
            <a:off x="1089819" y="27455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  <p:sp>
        <p:nvSpPr>
          <p:cNvPr id="29737" name="Date Placeholder 6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31CB26-10A0-8847-B402-68AF4858CB64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9738" name="Slide Number Placeholder 6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468D07-5254-BE4F-98A1-A760123B183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813" grpId="0" animBg="1"/>
      <p:bldP spid="2507819" grpId="0" animBg="1"/>
      <p:bldP spid="25078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5263"/>
            <a:ext cx="7848600" cy="4908550"/>
          </a:xfrm>
        </p:spPr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sw $r3,17($r1)</a:t>
            </a:r>
            <a:r>
              <a:rPr lang="en-US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# Mem[r1+17]=r3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sw</a:t>
            </a:r>
            <a:r>
              <a:rPr lang="en-US">
                <a:latin typeface="Calibri" charset="0"/>
                <a:ea typeface="ＭＳ Ｐゴシック" charset="0"/>
              </a:rPr>
              <a:t>,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registers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$r3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17</a:t>
            </a:r>
            <a:r>
              <a:rPr lang="en-US">
                <a:latin typeface="Calibri" charset="0"/>
                <a:ea typeface="ＭＳ Ｐゴシック" charset="0"/>
              </a:rPr>
              <a:t> to value in register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(retrieved in Stage 2) to compute address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write value in register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$r3</a:t>
            </a:r>
            <a:r>
              <a:rPr lang="en-US">
                <a:latin typeface="Calibri" charset="0"/>
                <a:ea typeface="ＭＳ Ｐゴシック" charset="0"/>
              </a:rPr>
              <a:t> (retrieved in Stage 2) into memory address computed in Stage 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idle (nothing to write into a register)</a:t>
            </a:r>
          </a:p>
        </p:txBody>
      </p:sp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(3/3)</a:t>
            </a:r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201F8D-E59E-394E-BC1B-5C6838E6E183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953B95-BC51-474C-AABB-19776D6C4B1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27:  Single-Cycle CPU</a:t>
            </a:r>
            <a:b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sz="4000" i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i="1" dirty="0">
                <a:latin typeface="Calibri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Instructors: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Mike Franklin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Dan Garcia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</a:t>
            </a:r>
            <a:r>
              <a:rPr lang="en-US" dirty="0" smtClean="0">
                <a:ea typeface="+mn-ea"/>
                <a:cs typeface="+mn-cs"/>
              </a:rPr>
              <a:t>fa11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5363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F4BCB1-5457-2943-9AA9-646E182A7FA1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536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910112-7CDE-E74A-BC1F-9F36D02B3F5D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ChangeArrowheads="1"/>
          </p:cNvSpPr>
          <p:nvPr/>
        </p:nvSpPr>
        <p:spPr bwMode="auto">
          <a:xfrm>
            <a:off x="1143000" y="2281238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 rot="-5400000">
            <a:off x="1828800" y="2586038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3795" name="AutoShape 6"/>
          <p:cNvSpPr>
            <a:spLocks noChangeArrowheads="1"/>
          </p:cNvSpPr>
          <p:nvPr/>
        </p:nvSpPr>
        <p:spPr bwMode="auto">
          <a:xfrm>
            <a:off x="1752600" y="3852863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33796" name="Line 7"/>
          <p:cNvSpPr>
            <a:spLocks noChangeShapeType="1"/>
          </p:cNvSpPr>
          <p:nvPr/>
        </p:nvSpPr>
        <p:spPr bwMode="auto">
          <a:xfrm>
            <a:off x="1524000" y="2890838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3886200" y="2281238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9"/>
          <p:cNvSpPr>
            <a:spLocks noChangeShapeType="1"/>
          </p:cNvSpPr>
          <p:nvPr/>
        </p:nvSpPr>
        <p:spPr bwMode="auto">
          <a:xfrm>
            <a:off x="3352800" y="273843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10"/>
          <p:cNvSpPr>
            <a:spLocks noChangeShapeType="1"/>
          </p:cNvSpPr>
          <p:nvPr/>
        </p:nvSpPr>
        <p:spPr bwMode="auto">
          <a:xfrm>
            <a:off x="3352800" y="3111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11"/>
          <p:cNvSpPr>
            <a:spLocks noChangeShapeType="1"/>
          </p:cNvSpPr>
          <p:nvPr/>
        </p:nvSpPr>
        <p:spPr bwMode="auto">
          <a:xfrm>
            <a:off x="3352800" y="342423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12"/>
          <p:cNvSpPr txBox="1">
            <a:spLocks noChangeArrowheads="1"/>
          </p:cNvSpPr>
          <p:nvPr/>
        </p:nvSpPr>
        <p:spPr bwMode="auto">
          <a:xfrm rot="-5400000">
            <a:off x="3768725" y="26606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33802" name="Group 13"/>
          <p:cNvGrpSpPr>
            <a:grpSpLocks/>
          </p:cNvGrpSpPr>
          <p:nvPr/>
        </p:nvGrpSpPr>
        <p:grpSpPr bwMode="auto">
          <a:xfrm>
            <a:off x="5562600" y="2341563"/>
            <a:ext cx="1219200" cy="1524000"/>
            <a:chOff x="3648" y="1348"/>
            <a:chExt cx="768" cy="960"/>
          </a:xfrm>
        </p:grpSpPr>
        <p:sp>
          <p:nvSpPr>
            <p:cNvPr id="33855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33803" name="Line 17"/>
          <p:cNvSpPr>
            <a:spLocks noChangeShapeType="1"/>
          </p:cNvSpPr>
          <p:nvPr/>
        </p:nvSpPr>
        <p:spPr bwMode="auto">
          <a:xfrm>
            <a:off x="4876800" y="34242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8"/>
          <p:cNvSpPr>
            <a:spLocks noChangeShapeType="1"/>
          </p:cNvSpPr>
          <p:nvPr/>
        </p:nvSpPr>
        <p:spPr bwMode="auto">
          <a:xfrm>
            <a:off x="3322638" y="3775075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9"/>
          <p:cNvSpPr>
            <a:spLocks noChangeShapeType="1"/>
          </p:cNvSpPr>
          <p:nvPr/>
        </p:nvSpPr>
        <p:spPr bwMode="auto">
          <a:xfrm>
            <a:off x="4876800" y="2609850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20"/>
          <p:cNvSpPr>
            <a:spLocks noChangeArrowheads="1"/>
          </p:cNvSpPr>
          <p:nvPr/>
        </p:nvSpPr>
        <p:spPr bwMode="auto">
          <a:xfrm rot="-5400000">
            <a:off x="6324600" y="2738438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3807" name="Line 21"/>
          <p:cNvSpPr>
            <a:spLocks noChangeShapeType="1"/>
          </p:cNvSpPr>
          <p:nvPr/>
        </p:nvSpPr>
        <p:spPr bwMode="auto">
          <a:xfrm>
            <a:off x="5105400" y="3424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22"/>
          <p:cNvSpPr>
            <a:spLocks noChangeShapeType="1"/>
          </p:cNvSpPr>
          <p:nvPr/>
        </p:nvSpPr>
        <p:spPr bwMode="auto">
          <a:xfrm>
            <a:off x="5105400" y="3805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23"/>
          <p:cNvSpPr>
            <a:spLocks noChangeShapeType="1"/>
          </p:cNvSpPr>
          <p:nvPr/>
        </p:nvSpPr>
        <p:spPr bwMode="auto">
          <a:xfrm>
            <a:off x="5105400" y="41100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24"/>
          <p:cNvSpPr>
            <a:spLocks noChangeShapeType="1"/>
          </p:cNvSpPr>
          <p:nvPr/>
        </p:nvSpPr>
        <p:spPr bwMode="auto">
          <a:xfrm>
            <a:off x="7848600" y="3027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5"/>
          <p:cNvSpPr>
            <a:spLocks noChangeShapeType="1"/>
          </p:cNvSpPr>
          <p:nvPr/>
        </p:nvSpPr>
        <p:spPr bwMode="auto">
          <a:xfrm flipV="1">
            <a:off x="8153400" y="1747838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6"/>
          <p:cNvSpPr>
            <a:spLocks noChangeShapeType="1"/>
          </p:cNvSpPr>
          <p:nvPr/>
        </p:nvSpPr>
        <p:spPr bwMode="auto">
          <a:xfrm flipH="1">
            <a:off x="4149725" y="1747838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7"/>
          <p:cNvSpPr>
            <a:spLocks noChangeShapeType="1"/>
          </p:cNvSpPr>
          <p:nvPr/>
        </p:nvSpPr>
        <p:spPr bwMode="auto">
          <a:xfrm>
            <a:off x="4149725" y="17478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Text Box 28"/>
          <p:cNvSpPr txBox="1">
            <a:spLocks noChangeArrowheads="1"/>
          </p:cNvSpPr>
          <p:nvPr/>
        </p:nvSpPr>
        <p:spPr bwMode="auto">
          <a:xfrm>
            <a:off x="3308350" y="3729038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33815" name="Line 29"/>
          <p:cNvSpPr>
            <a:spLocks noChangeShapeType="1"/>
          </p:cNvSpPr>
          <p:nvPr/>
        </p:nvSpPr>
        <p:spPr bwMode="auto">
          <a:xfrm>
            <a:off x="1905000" y="2890838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AutoShape 30"/>
          <p:cNvSpPr>
            <a:spLocks noChangeArrowheads="1"/>
          </p:cNvSpPr>
          <p:nvPr/>
        </p:nvSpPr>
        <p:spPr bwMode="auto">
          <a:xfrm>
            <a:off x="1143000" y="3865563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31"/>
          <p:cNvSpPr>
            <a:spLocks noChangeShapeType="1"/>
          </p:cNvSpPr>
          <p:nvPr/>
        </p:nvSpPr>
        <p:spPr bwMode="auto">
          <a:xfrm flipH="1">
            <a:off x="1524000" y="42497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32"/>
          <p:cNvSpPr>
            <a:spLocks noChangeShapeType="1"/>
          </p:cNvSpPr>
          <p:nvPr/>
        </p:nvSpPr>
        <p:spPr bwMode="auto">
          <a:xfrm>
            <a:off x="3971925" y="3775075"/>
            <a:ext cx="0" cy="671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33"/>
          <p:cNvSpPr>
            <a:spLocks noChangeShapeType="1"/>
          </p:cNvSpPr>
          <p:nvPr/>
        </p:nvSpPr>
        <p:spPr bwMode="auto">
          <a:xfrm flipH="1">
            <a:off x="1524000" y="4446588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34"/>
          <p:cNvSpPr>
            <a:spLocks noChangeShapeType="1"/>
          </p:cNvSpPr>
          <p:nvPr/>
        </p:nvSpPr>
        <p:spPr bwMode="auto">
          <a:xfrm flipH="1">
            <a:off x="762000" y="42624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35"/>
          <p:cNvSpPr>
            <a:spLocks noChangeShapeType="1"/>
          </p:cNvSpPr>
          <p:nvPr/>
        </p:nvSpPr>
        <p:spPr bwMode="auto">
          <a:xfrm flipV="1">
            <a:off x="762000" y="289083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762000" y="28908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1909" name="Line 37"/>
          <p:cNvSpPr>
            <a:spLocks noChangeShapeType="1"/>
          </p:cNvSpPr>
          <p:nvPr/>
        </p:nvSpPr>
        <p:spPr bwMode="auto">
          <a:xfrm>
            <a:off x="1524000" y="2874963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13125" y="2289175"/>
            <a:ext cx="404813" cy="3743325"/>
            <a:chOff x="2150" y="1165"/>
            <a:chExt cx="255" cy="2358"/>
          </a:xfrm>
        </p:grpSpPr>
        <p:sp>
          <p:nvSpPr>
            <p:cNvPr id="33851" name="Text Box 39"/>
            <p:cNvSpPr txBox="1">
              <a:spLocks noChangeArrowheads="1"/>
            </p:cNvSpPr>
            <p:nvPr/>
          </p:nvSpPr>
          <p:spPr bwMode="auto">
            <a:xfrm>
              <a:off x="2150" y="1651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2" name="Text Box 40"/>
            <p:cNvSpPr txBox="1">
              <a:spLocks noChangeArrowheads="1"/>
            </p:cNvSpPr>
            <p:nvPr/>
          </p:nvSpPr>
          <p:spPr bwMode="auto">
            <a:xfrm>
              <a:off x="2150" y="14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3" name="Text Box 41"/>
            <p:cNvSpPr txBox="1">
              <a:spLocks noChangeArrowheads="1"/>
            </p:cNvSpPr>
            <p:nvPr/>
          </p:nvSpPr>
          <p:spPr bwMode="auto">
            <a:xfrm>
              <a:off x="2155" y="1165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8431" name="Text Box 42"/>
            <p:cNvSpPr txBox="1">
              <a:spLocks noChangeArrowheads="1"/>
            </p:cNvSpPr>
            <p:nvPr/>
          </p:nvSpPr>
          <p:spPr bwMode="auto">
            <a:xfrm rot="16200000">
              <a:off x="1786" y="2905"/>
              <a:ext cx="98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SW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034088" y="1947863"/>
            <a:ext cx="806450" cy="1068387"/>
            <a:chOff x="3812" y="961"/>
            <a:chExt cx="508" cy="673"/>
          </a:xfrm>
        </p:grpSpPr>
        <p:sp>
          <p:nvSpPr>
            <p:cNvPr id="33849" name="Text Box 44"/>
            <p:cNvSpPr txBox="1">
              <a:spLocks noChangeArrowheads="1"/>
            </p:cNvSpPr>
            <p:nvPr/>
          </p:nvSpPr>
          <p:spPr bwMode="auto">
            <a:xfrm>
              <a:off x="3812" y="961"/>
              <a:ext cx="5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+17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0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2116138"/>
            <a:ext cx="2295525" cy="2074862"/>
            <a:chOff x="2112" y="1056"/>
            <a:chExt cx="1446" cy="1307"/>
          </a:xfrm>
        </p:grpSpPr>
        <p:sp>
          <p:nvSpPr>
            <p:cNvPr id="33843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6" name="Text Box 50"/>
            <p:cNvSpPr txBox="1">
              <a:spLocks noChangeArrowheads="1"/>
            </p:cNvSpPr>
            <p:nvPr/>
          </p:nvSpPr>
          <p:spPr bwMode="auto">
            <a:xfrm>
              <a:off x="2647" y="2111"/>
              <a:ext cx="2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7" name="Text Box 51"/>
            <p:cNvSpPr txBox="1">
              <a:spLocks noChangeArrowheads="1"/>
            </p:cNvSpPr>
            <p:nvPr/>
          </p:nvSpPr>
          <p:spPr bwMode="auto">
            <a:xfrm>
              <a:off x="3033" y="1056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8" name="Line 52"/>
            <p:cNvSpPr>
              <a:spLocks noChangeShapeType="1"/>
            </p:cNvSpPr>
            <p:nvPr/>
          </p:nvSpPr>
          <p:spPr bwMode="auto">
            <a:xfrm>
              <a:off x="2114" y="1880"/>
              <a:ext cx="33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800600" y="3030538"/>
            <a:ext cx="2909888" cy="3201987"/>
            <a:chOff x="3024" y="1632"/>
            <a:chExt cx="1833" cy="2017"/>
          </a:xfrm>
        </p:grpSpPr>
        <p:sp>
          <p:nvSpPr>
            <p:cNvPr id="33840" name="Text Box 54"/>
            <p:cNvSpPr txBox="1">
              <a:spLocks noChangeArrowheads="1"/>
            </p:cNvSpPr>
            <p:nvPr/>
          </p:nvSpPr>
          <p:spPr bwMode="auto">
            <a:xfrm rot="-5400000">
              <a:off x="4105" y="2897"/>
              <a:ext cx="1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MEM[r1+17]&lt;=r3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1" name="Freeform 55"/>
            <p:cNvSpPr>
              <a:spLocks/>
            </p:cNvSpPr>
            <p:nvPr/>
          </p:nvSpPr>
          <p:spPr bwMode="auto">
            <a:xfrm>
              <a:off x="3072" y="1872"/>
              <a:ext cx="1152" cy="432"/>
            </a:xfrm>
            <a:custGeom>
              <a:avLst/>
              <a:gdLst>
                <a:gd name="T0" fmla="*/ 0 w 1152"/>
                <a:gd name="T1" fmla="*/ 0 h 432"/>
                <a:gd name="T2" fmla="*/ 144 w 1152"/>
                <a:gd name="T3" fmla="*/ 0 h 432"/>
                <a:gd name="T4" fmla="*/ 144 w 1152"/>
                <a:gd name="T5" fmla="*/ 432 h 432"/>
                <a:gd name="T6" fmla="*/ 1152 w 1152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32"/>
                <a:gd name="T14" fmla="*/ 1152 w 1152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32">
                  <a:moveTo>
                    <a:pt x="0" y="0"/>
                  </a:moveTo>
                  <a:lnTo>
                    <a:pt x="144" y="0"/>
                  </a:lnTo>
                  <a:lnTo>
                    <a:pt x="144" y="432"/>
                  </a:lnTo>
                  <a:lnTo>
                    <a:pt x="1152" y="432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9" name="Text Box 56"/>
            <p:cNvSpPr txBox="1">
              <a:spLocks noChangeArrowheads="1"/>
            </p:cNvSpPr>
            <p:nvPr/>
          </p:nvSpPr>
          <p:spPr bwMode="auto">
            <a:xfrm>
              <a:off x="3024" y="1632"/>
              <a:ext cx="52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reg[3]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898775"/>
            <a:ext cx="381000" cy="1363663"/>
            <a:chOff x="960" y="1549"/>
            <a:chExt cx="240" cy="859"/>
          </a:xfrm>
        </p:grpSpPr>
        <p:sp>
          <p:nvSpPr>
            <p:cNvPr id="33838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874963"/>
            <a:ext cx="762000" cy="1374775"/>
            <a:chOff x="480" y="1534"/>
            <a:chExt cx="480" cy="866"/>
          </a:xfrm>
        </p:grpSpPr>
        <p:sp>
          <p:nvSpPr>
            <p:cNvPr id="33835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30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sw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</a:t>
            </a:r>
          </a:p>
        </p:txBody>
      </p:sp>
      <p:sp>
        <p:nvSpPr>
          <p:cNvPr id="33831" name="Text Box 3"/>
          <p:cNvSpPr txBox="1">
            <a:spLocks noChangeArrowheads="1"/>
          </p:cNvSpPr>
          <p:nvPr/>
        </p:nvSpPr>
        <p:spPr bwMode="auto">
          <a:xfrm rot="-5400000">
            <a:off x="1089819" y="2677319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  <p:sp>
        <p:nvSpPr>
          <p:cNvPr id="33832" name="Date Placeholder 6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EB4E4D-70D5-2F48-95B4-FD608EB51AEA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3833" name="Slide Number Placeholder 6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96818F-BED1-6B46-85BA-BD5FC024114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1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Why Five Stages? (1/2)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Could we have a different number of stages?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Yes, and other architectures do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 why does MIPS have five if instructions tend to idle for at least one stage?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Five stages are the union of all the operations needed by all the instructions.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One instruction uses all five stages: the </a:t>
            </a:r>
            <a:r>
              <a:rPr lang="en-US">
                <a:solidFill>
                  <a:schemeClr val="accent2"/>
                </a:solidFill>
                <a:latin typeface="Calibri" charset="0"/>
                <a:ea typeface="ＭＳ Ｐゴシック" charset="0"/>
              </a:rPr>
              <a:t>load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2183BB-5D18-FA47-BEEB-2BECA0C77F26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882355-1C5C-8B4D-A3AE-EC7B00E71F8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363663"/>
            <a:ext cx="7848600" cy="4545012"/>
          </a:xfrm>
        </p:spPr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lw $r3,17($r1) </a:t>
            </a:r>
            <a:r>
              <a:rPr lang="en-US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# r3=Mem[r1+17]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 </a:t>
            </a:r>
            <a:r>
              <a:rPr lang="en-US">
                <a:latin typeface="Courier New" charset="0"/>
                <a:ea typeface="ＭＳ Ｐゴシック" charset="0"/>
              </a:rPr>
              <a:t>lw</a:t>
            </a:r>
            <a:r>
              <a:rPr lang="en-US">
                <a:latin typeface="Calibri" charset="0"/>
                <a:ea typeface="ＭＳ Ｐゴシック" charset="0"/>
              </a:rPr>
              <a:t>,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 </a:t>
            </a:r>
            <a:r>
              <a:rPr lang="en-US">
                <a:latin typeface="Courier New" charset="0"/>
                <a:ea typeface="ＭＳ Ｐゴシック" charset="0"/>
              </a:rPr>
              <a:t>$r1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17</a:t>
            </a:r>
            <a:r>
              <a:rPr lang="en-US">
                <a:latin typeface="Calibri" charset="0"/>
                <a:ea typeface="ＭＳ Ｐゴシック" charset="0"/>
              </a:rPr>
              <a:t> to value in register </a:t>
            </a:r>
            <a:r>
              <a:rPr lang="en-US">
                <a:latin typeface="Courier New" charset="0"/>
                <a:ea typeface="ＭＳ Ｐゴシック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(retrieved in Stage 2)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read value from memory address computed in Stage 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write value read in Stage 4 into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register </a:t>
            </a:r>
            <a:r>
              <a:rPr lang="en-US">
                <a:latin typeface="Courier New" charset="0"/>
                <a:ea typeface="ＭＳ Ｐゴシック" charset="0"/>
              </a:rPr>
              <a:t>$r3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Why Five Stages? (2/2)</a:t>
            </a:r>
          </a:p>
        </p:txBody>
      </p:sp>
      <p:sp>
        <p:nvSpPr>
          <p:cNvPr id="3789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ADA6A1-7322-AC41-B826-EE61DC54243B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F7AA0E-2EFB-F94A-8F9B-77227BD95FF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13"/>
          <p:cNvGrpSpPr>
            <a:grpSpLocks/>
          </p:cNvGrpSpPr>
          <p:nvPr/>
        </p:nvGrpSpPr>
        <p:grpSpPr bwMode="auto">
          <a:xfrm>
            <a:off x="5562600" y="2308225"/>
            <a:ext cx="1219200" cy="1524000"/>
            <a:chOff x="3648" y="1348"/>
            <a:chExt cx="768" cy="960"/>
          </a:xfrm>
        </p:grpSpPr>
        <p:sp>
          <p:nvSpPr>
            <p:cNvPr id="39999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0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1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143000" y="22479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 rot="-5400000">
            <a:off x="1828800" y="2552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9940" name="AutoShape 6"/>
          <p:cNvSpPr>
            <a:spLocks noChangeArrowheads="1"/>
          </p:cNvSpPr>
          <p:nvPr/>
        </p:nvSpPr>
        <p:spPr bwMode="auto">
          <a:xfrm>
            <a:off x="1752600" y="38195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>
            <a:off x="1524000" y="28575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3886200" y="22479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>
            <a:off x="3352800" y="2705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10"/>
          <p:cNvSpPr>
            <a:spLocks noChangeShapeType="1"/>
          </p:cNvSpPr>
          <p:nvPr/>
        </p:nvSpPr>
        <p:spPr bwMode="auto">
          <a:xfrm>
            <a:off x="3352800" y="30781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11"/>
          <p:cNvSpPr>
            <a:spLocks noChangeShapeType="1"/>
          </p:cNvSpPr>
          <p:nvPr/>
        </p:nvSpPr>
        <p:spPr bwMode="auto">
          <a:xfrm>
            <a:off x="3352800" y="3390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 rot="-5400000">
            <a:off x="3768725" y="26225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sp>
        <p:nvSpPr>
          <p:cNvPr id="39947" name="Line 17"/>
          <p:cNvSpPr>
            <a:spLocks noChangeShapeType="1"/>
          </p:cNvSpPr>
          <p:nvPr/>
        </p:nvSpPr>
        <p:spPr bwMode="auto">
          <a:xfrm>
            <a:off x="4876800" y="33909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8"/>
          <p:cNvSpPr>
            <a:spLocks noChangeShapeType="1"/>
          </p:cNvSpPr>
          <p:nvPr/>
        </p:nvSpPr>
        <p:spPr bwMode="auto">
          <a:xfrm>
            <a:off x="3322638" y="37417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9"/>
          <p:cNvSpPr>
            <a:spLocks noChangeShapeType="1"/>
          </p:cNvSpPr>
          <p:nvPr/>
        </p:nvSpPr>
        <p:spPr bwMode="auto">
          <a:xfrm>
            <a:off x="4876800" y="25765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20"/>
          <p:cNvSpPr>
            <a:spLocks noChangeArrowheads="1"/>
          </p:cNvSpPr>
          <p:nvPr/>
        </p:nvSpPr>
        <p:spPr bwMode="auto">
          <a:xfrm rot="-5400000">
            <a:off x="6324600" y="27051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9951" name="Line 21"/>
          <p:cNvSpPr>
            <a:spLocks noChangeShapeType="1"/>
          </p:cNvSpPr>
          <p:nvPr/>
        </p:nvSpPr>
        <p:spPr bwMode="auto">
          <a:xfrm>
            <a:off x="5105400" y="3390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2"/>
          <p:cNvSpPr>
            <a:spLocks noChangeShapeType="1"/>
          </p:cNvSpPr>
          <p:nvPr/>
        </p:nvSpPr>
        <p:spPr bwMode="auto">
          <a:xfrm>
            <a:off x="5105400" y="3771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3"/>
          <p:cNvSpPr>
            <a:spLocks noChangeShapeType="1"/>
          </p:cNvSpPr>
          <p:nvPr/>
        </p:nvSpPr>
        <p:spPr bwMode="auto">
          <a:xfrm>
            <a:off x="5105400" y="40767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4"/>
          <p:cNvSpPr>
            <a:spLocks noChangeShapeType="1"/>
          </p:cNvSpPr>
          <p:nvPr/>
        </p:nvSpPr>
        <p:spPr bwMode="auto">
          <a:xfrm>
            <a:off x="7848600" y="29940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25"/>
          <p:cNvSpPr>
            <a:spLocks noChangeShapeType="1"/>
          </p:cNvSpPr>
          <p:nvPr/>
        </p:nvSpPr>
        <p:spPr bwMode="auto">
          <a:xfrm flipV="1">
            <a:off x="8153400" y="17145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6"/>
          <p:cNvSpPr>
            <a:spLocks noChangeShapeType="1"/>
          </p:cNvSpPr>
          <p:nvPr/>
        </p:nvSpPr>
        <p:spPr bwMode="auto">
          <a:xfrm flipH="1">
            <a:off x="4149725" y="17145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27"/>
          <p:cNvSpPr>
            <a:spLocks noChangeShapeType="1"/>
          </p:cNvSpPr>
          <p:nvPr/>
        </p:nvSpPr>
        <p:spPr bwMode="auto">
          <a:xfrm>
            <a:off x="4149725" y="17145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Text Box 28"/>
          <p:cNvSpPr txBox="1">
            <a:spLocks noChangeArrowheads="1"/>
          </p:cNvSpPr>
          <p:nvPr/>
        </p:nvSpPr>
        <p:spPr bwMode="auto">
          <a:xfrm>
            <a:off x="3308350" y="36957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39959" name="Line 29"/>
          <p:cNvSpPr>
            <a:spLocks noChangeShapeType="1"/>
          </p:cNvSpPr>
          <p:nvPr/>
        </p:nvSpPr>
        <p:spPr bwMode="auto">
          <a:xfrm>
            <a:off x="1905000" y="28575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AutoShape 30"/>
          <p:cNvSpPr>
            <a:spLocks noChangeArrowheads="1"/>
          </p:cNvSpPr>
          <p:nvPr/>
        </p:nvSpPr>
        <p:spPr bwMode="auto">
          <a:xfrm>
            <a:off x="1143000" y="38322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Line 31"/>
          <p:cNvSpPr>
            <a:spLocks noChangeShapeType="1"/>
          </p:cNvSpPr>
          <p:nvPr/>
        </p:nvSpPr>
        <p:spPr bwMode="auto">
          <a:xfrm flipH="1">
            <a:off x="1524000" y="4216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Line 32"/>
          <p:cNvSpPr>
            <a:spLocks noChangeShapeType="1"/>
          </p:cNvSpPr>
          <p:nvPr/>
        </p:nvSpPr>
        <p:spPr bwMode="auto">
          <a:xfrm>
            <a:off x="3971925" y="37417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Line 33"/>
          <p:cNvSpPr>
            <a:spLocks noChangeShapeType="1"/>
          </p:cNvSpPr>
          <p:nvPr/>
        </p:nvSpPr>
        <p:spPr bwMode="auto">
          <a:xfrm flipH="1">
            <a:off x="1524000" y="4413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34"/>
          <p:cNvSpPr>
            <a:spLocks noChangeShapeType="1"/>
          </p:cNvSpPr>
          <p:nvPr/>
        </p:nvSpPr>
        <p:spPr bwMode="auto">
          <a:xfrm flipH="1">
            <a:off x="762000" y="4229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Line 35"/>
          <p:cNvSpPr>
            <a:spLocks noChangeShapeType="1"/>
          </p:cNvSpPr>
          <p:nvPr/>
        </p:nvSpPr>
        <p:spPr bwMode="auto">
          <a:xfrm flipV="1">
            <a:off x="762000" y="28575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36"/>
          <p:cNvSpPr>
            <a:spLocks noChangeShapeType="1"/>
          </p:cNvSpPr>
          <p:nvPr/>
        </p:nvSpPr>
        <p:spPr bwMode="auto">
          <a:xfrm>
            <a:off x="762000" y="28575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8053" name="Line 37"/>
          <p:cNvSpPr>
            <a:spLocks noChangeShapeType="1"/>
          </p:cNvSpPr>
          <p:nvPr/>
        </p:nvSpPr>
        <p:spPr bwMode="auto">
          <a:xfrm>
            <a:off x="1524000" y="28416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00425" y="2238375"/>
            <a:ext cx="400050" cy="3683000"/>
            <a:chOff x="2142" y="1154"/>
            <a:chExt cx="252" cy="2320"/>
          </a:xfrm>
        </p:grpSpPr>
        <p:sp>
          <p:nvSpPr>
            <p:cNvPr id="39995" name="Text Box 39"/>
            <p:cNvSpPr txBox="1">
              <a:spLocks noChangeArrowheads="1"/>
            </p:cNvSpPr>
            <p:nvPr/>
          </p:nvSpPr>
          <p:spPr bwMode="auto">
            <a:xfrm>
              <a:off x="2172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6" name="Text Box 40"/>
            <p:cNvSpPr txBox="1">
              <a:spLocks noChangeArrowheads="1"/>
            </p:cNvSpPr>
            <p:nvPr/>
          </p:nvSpPr>
          <p:spPr bwMode="auto">
            <a:xfrm>
              <a:off x="2172" y="139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7" name="Text Box 41"/>
            <p:cNvSpPr txBox="1">
              <a:spLocks noChangeArrowheads="1"/>
            </p:cNvSpPr>
            <p:nvPr/>
          </p:nvSpPr>
          <p:spPr bwMode="auto">
            <a:xfrm>
              <a:off x="2172" y="1154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64575" name="Text Box 42"/>
            <p:cNvSpPr txBox="1">
              <a:spLocks noChangeArrowheads="1"/>
            </p:cNvSpPr>
            <p:nvPr/>
          </p:nvSpPr>
          <p:spPr bwMode="auto">
            <a:xfrm rot="16200000">
              <a:off x="1783" y="2863"/>
              <a:ext cx="97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LW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018213" y="1898650"/>
            <a:ext cx="806450" cy="1101725"/>
            <a:chOff x="3791" y="940"/>
            <a:chExt cx="508" cy="694"/>
          </a:xfrm>
        </p:grpSpPr>
        <p:sp>
          <p:nvSpPr>
            <p:cNvPr id="39993" name="Text Box 44"/>
            <p:cNvSpPr txBox="1">
              <a:spLocks noChangeArrowheads="1"/>
            </p:cNvSpPr>
            <p:nvPr/>
          </p:nvSpPr>
          <p:spPr bwMode="auto">
            <a:xfrm>
              <a:off x="3791" y="940"/>
              <a:ext cx="5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+17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4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2049463"/>
            <a:ext cx="2295525" cy="2106612"/>
            <a:chOff x="2112" y="1035"/>
            <a:chExt cx="1446" cy="1327"/>
          </a:xfrm>
        </p:grpSpPr>
        <p:sp>
          <p:nvSpPr>
            <p:cNvPr id="39987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8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0" name="Text Box 50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39991" name="Text Box 51"/>
            <p:cNvSpPr txBox="1">
              <a:spLocks noChangeArrowheads="1"/>
            </p:cNvSpPr>
            <p:nvPr/>
          </p:nvSpPr>
          <p:spPr bwMode="auto">
            <a:xfrm>
              <a:off x="3033" y="1035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18069" name="Freeform 53"/>
          <p:cNvSpPr>
            <a:spLocks/>
          </p:cNvSpPr>
          <p:nvPr/>
        </p:nvSpPr>
        <p:spPr bwMode="auto">
          <a:xfrm>
            <a:off x="4191000" y="17018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7839075" y="2997200"/>
            <a:ext cx="400050" cy="1547813"/>
            <a:chOff x="4938" y="1632"/>
            <a:chExt cx="252" cy="975"/>
          </a:xfrm>
        </p:grpSpPr>
        <p:sp>
          <p:nvSpPr>
            <p:cNvPr id="39985" name="Line 55"/>
            <p:cNvSpPr>
              <a:spLocks noChangeShapeType="1"/>
            </p:cNvSpPr>
            <p:nvPr/>
          </p:nvSpPr>
          <p:spPr bwMode="auto">
            <a:xfrm>
              <a:off x="4944" y="1632"/>
              <a:ext cx="192" cy="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6" name="Text Box 56"/>
            <p:cNvSpPr txBox="1">
              <a:spLocks noChangeArrowheads="1"/>
            </p:cNvSpPr>
            <p:nvPr/>
          </p:nvSpPr>
          <p:spPr bwMode="auto">
            <a:xfrm rot="-5400000">
              <a:off x="4587" y="2004"/>
              <a:ext cx="9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MEM[r1+17]</a:t>
              </a:r>
              <a:endParaRPr lang="en-US" sz="2000">
                <a:latin typeface="Calibri" charset="0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865438"/>
            <a:ext cx="381000" cy="1363662"/>
            <a:chOff x="960" y="1549"/>
            <a:chExt cx="240" cy="859"/>
          </a:xfrm>
        </p:grpSpPr>
        <p:sp>
          <p:nvSpPr>
            <p:cNvPr id="39983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4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841625"/>
            <a:ext cx="762000" cy="1374775"/>
            <a:chOff x="480" y="1534"/>
            <a:chExt cx="480" cy="866"/>
          </a:xfrm>
        </p:grpSpPr>
        <p:sp>
          <p:nvSpPr>
            <p:cNvPr id="39980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75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lw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Instruction</a:t>
            </a:r>
          </a:p>
        </p:txBody>
      </p:sp>
      <p:sp>
        <p:nvSpPr>
          <p:cNvPr id="39976" name="Text Box 3"/>
          <p:cNvSpPr txBox="1">
            <a:spLocks noChangeArrowheads="1"/>
          </p:cNvSpPr>
          <p:nvPr/>
        </p:nvSpPr>
        <p:spPr bwMode="auto">
          <a:xfrm rot="-5400000">
            <a:off x="1089819" y="26439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  <p:sp>
        <p:nvSpPr>
          <p:cNvPr id="39977" name="Date Placeholder 6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043956-A967-AC43-BA67-8BBCE9411BA4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9978" name="Slide Number Placeholder 6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604C74-69C5-6E4C-8698-DA68FF17BC0E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1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8053" grpId="0" animBg="1"/>
      <p:bldP spid="25180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888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4749786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places in this diagram will need a multiplexor to select one from multiple inputs?</a:t>
            </a:r>
          </a:p>
          <a:p>
            <a:pPr marL="0" indent="0">
              <a:buNone/>
            </a:pPr>
            <a:r>
              <a:rPr lang="en-US" dirty="0" smtClean="0"/>
              <a:t>a) 0  		b) 1  		c) 2  		d) 3 		 e) 4 or more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41F16-D1BB-EC4C-A681-D017D6DB40DC}" type="datetime1">
              <a:rPr lang="en-US" smtClean="0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Fall 2011</a:t>
            </a:r>
            <a:r>
              <a:rPr lang="en-US" smtClean="0"/>
              <a:t> -- 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5" name="Picture 44" descr="Screen shot 2011-10-28 at 11.05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1" y="791633"/>
            <a:ext cx="8669867" cy="395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5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888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4749786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places in this diagram will need a multiplexor to select one from multiple inputs</a:t>
            </a:r>
          </a:p>
          <a:p>
            <a:pPr marL="0" indent="0">
              <a:buNone/>
            </a:pPr>
            <a:r>
              <a:rPr lang="en-US" dirty="0" smtClean="0"/>
              <a:t>a) 0  		b) 1  		c) 2  		d) 3 		 e) 4 or more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41F16-D1BB-EC4C-A681-D017D6DB40DC}" type="datetime1">
              <a:rPr lang="en-US" smtClean="0"/>
              <a:pPr>
                <a:defRPr/>
              </a:pPr>
              <a:t>10/28/11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Fall 2011</a:t>
            </a:r>
            <a:r>
              <a:rPr lang="en-US" smtClean="0"/>
              <a:t> -- 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 descr="Screen shot 2011-10-28 at 11.21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808574"/>
            <a:ext cx="7835900" cy="400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1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and Control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Datapath based on data transfers required to perform instructions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Controller causes the right transfers to happen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3200"/>
            <a:ext cx="7391400" cy="2927350"/>
            <a:chOff x="624" y="1804"/>
            <a:chExt cx="4656" cy="1844"/>
          </a:xfrm>
        </p:grpSpPr>
        <p:sp>
          <p:nvSpPr>
            <p:cNvPr id="42003" name="Rectangle 6"/>
            <p:cNvSpPr>
              <a:spLocks noChangeArrowheads="1"/>
            </p:cNvSpPr>
            <p:nvPr/>
          </p:nvSpPr>
          <p:spPr bwMode="auto">
            <a:xfrm>
              <a:off x="864" y="2140"/>
              <a:ext cx="240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Text Box 5"/>
            <p:cNvSpPr txBox="1">
              <a:spLocks noChangeArrowheads="1"/>
            </p:cNvSpPr>
            <p:nvPr/>
          </p:nvSpPr>
          <p:spPr bwMode="auto">
            <a:xfrm rot="-5400000">
              <a:off x="831" y="2389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PC</a:t>
              </a:r>
            </a:p>
          </p:txBody>
        </p:sp>
        <p:sp>
          <p:nvSpPr>
            <p:cNvPr id="42005" name="Rectangle 7"/>
            <p:cNvSpPr>
              <a:spLocks noChangeArrowheads="1"/>
            </p:cNvSpPr>
            <p:nvPr/>
          </p:nvSpPr>
          <p:spPr bwMode="auto">
            <a:xfrm rot="-5400000">
              <a:off x="1296" y="2332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06" name="AutoShape 8"/>
            <p:cNvSpPr>
              <a:spLocks noChangeArrowheads="1"/>
            </p:cNvSpPr>
            <p:nvPr/>
          </p:nvSpPr>
          <p:spPr bwMode="auto">
            <a:xfrm>
              <a:off x="1248" y="3042"/>
              <a:ext cx="231" cy="34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42007" name="Line 9"/>
            <p:cNvSpPr>
              <a:spLocks noChangeShapeType="1"/>
            </p:cNvSpPr>
            <p:nvPr/>
          </p:nvSpPr>
          <p:spPr bwMode="auto">
            <a:xfrm>
              <a:off x="1104" y="25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10"/>
            <p:cNvSpPr>
              <a:spLocks noChangeArrowheads="1"/>
            </p:cNvSpPr>
            <p:nvPr/>
          </p:nvSpPr>
          <p:spPr bwMode="auto">
            <a:xfrm>
              <a:off x="2592" y="2140"/>
              <a:ext cx="62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11"/>
            <p:cNvSpPr>
              <a:spLocks noChangeShapeType="1"/>
            </p:cNvSpPr>
            <p:nvPr/>
          </p:nvSpPr>
          <p:spPr bwMode="auto">
            <a:xfrm>
              <a:off x="2256" y="242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12"/>
            <p:cNvSpPr>
              <a:spLocks noChangeShapeType="1"/>
            </p:cNvSpPr>
            <p:nvPr/>
          </p:nvSpPr>
          <p:spPr bwMode="auto">
            <a:xfrm>
              <a:off x="2256" y="26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13"/>
            <p:cNvSpPr>
              <a:spLocks noChangeShapeType="1"/>
            </p:cNvSpPr>
            <p:nvPr/>
          </p:nvSpPr>
          <p:spPr bwMode="auto">
            <a:xfrm>
              <a:off x="2256" y="286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Text Box 14"/>
            <p:cNvSpPr txBox="1">
              <a:spLocks noChangeArrowheads="1"/>
            </p:cNvSpPr>
            <p:nvPr/>
          </p:nvSpPr>
          <p:spPr bwMode="auto">
            <a:xfrm>
              <a:off x="2251" y="259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rt</a:t>
              </a:r>
            </a:p>
          </p:txBody>
        </p:sp>
        <p:sp>
          <p:nvSpPr>
            <p:cNvPr id="42013" name="Text Box 15"/>
            <p:cNvSpPr txBox="1">
              <a:spLocks noChangeArrowheads="1"/>
            </p:cNvSpPr>
            <p:nvPr/>
          </p:nvSpPr>
          <p:spPr bwMode="auto">
            <a:xfrm>
              <a:off x="2251" y="24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rs</a:t>
              </a:r>
            </a:p>
          </p:txBody>
        </p:sp>
        <p:sp>
          <p:nvSpPr>
            <p:cNvPr id="42014" name="Text Box 16"/>
            <p:cNvSpPr txBox="1">
              <a:spLocks noChangeArrowheads="1"/>
            </p:cNvSpPr>
            <p:nvPr/>
          </p:nvSpPr>
          <p:spPr bwMode="auto">
            <a:xfrm>
              <a:off x="2251" y="2167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rd</a:t>
              </a:r>
            </a:p>
          </p:txBody>
        </p:sp>
        <p:sp>
          <p:nvSpPr>
            <p:cNvPr id="42015" name="Text Box 17"/>
            <p:cNvSpPr txBox="1">
              <a:spLocks noChangeArrowheads="1"/>
            </p:cNvSpPr>
            <p:nvPr/>
          </p:nvSpPr>
          <p:spPr bwMode="auto">
            <a:xfrm rot="-5400000">
              <a:off x="2517" y="2398"/>
              <a:ext cx="7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registers</a:t>
              </a:r>
            </a:p>
          </p:txBody>
        </p:sp>
        <p:sp>
          <p:nvSpPr>
            <p:cNvPr id="42016" name="Freeform 19"/>
            <p:cNvSpPr>
              <a:spLocks/>
            </p:cNvSpPr>
            <p:nvPr/>
          </p:nvSpPr>
          <p:spPr bwMode="auto">
            <a:xfrm>
              <a:off x="3648" y="217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Line 20"/>
            <p:cNvSpPr>
              <a:spLocks noChangeShapeType="1"/>
            </p:cNvSpPr>
            <p:nvPr/>
          </p:nvSpPr>
          <p:spPr bwMode="auto">
            <a:xfrm>
              <a:off x="4176" y="261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21"/>
            <p:cNvSpPr>
              <a:spLocks noChangeShapeType="1"/>
            </p:cNvSpPr>
            <p:nvPr/>
          </p:nvSpPr>
          <p:spPr bwMode="auto">
            <a:xfrm>
              <a:off x="3216" y="286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Line 22"/>
            <p:cNvSpPr>
              <a:spLocks noChangeShapeType="1"/>
            </p:cNvSpPr>
            <p:nvPr/>
          </p:nvSpPr>
          <p:spPr bwMode="auto">
            <a:xfrm>
              <a:off x="2237" y="3081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Line 23"/>
            <p:cNvSpPr>
              <a:spLocks noChangeShapeType="1"/>
            </p:cNvSpPr>
            <p:nvPr/>
          </p:nvSpPr>
          <p:spPr bwMode="auto">
            <a:xfrm>
              <a:off x="3216" y="2347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Rectangle 24"/>
            <p:cNvSpPr>
              <a:spLocks noChangeArrowheads="1"/>
            </p:cNvSpPr>
            <p:nvPr/>
          </p:nvSpPr>
          <p:spPr bwMode="auto">
            <a:xfrm rot="-5400000">
              <a:off x="4128" y="2428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22" name="Line 25"/>
            <p:cNvSpPr>
              <a:spLocks noChangeShapeType="1"/>
            </p:cNvSpPr>
            <p:nvPr/>
          </p:nvSpPr>
          <p:spPr bwMode="auto">
            <a:xfrm>
              <a:off x="3360" y="28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Line 26"/>
            <p:cNvSpPr>
              <a:spLocks noChangeShapeType="1"/>
            </p:cNvSpPr>
            <p:nvPr/>
          </p:nvSpPr>
          <p:spPr bwMode="auto">
            <a:xfrm>
              <a:off x="3360" y="310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Line 27"/>
            <p:cNvSpPr>
              <a:spLocks noChangeShapeType="1"/>
            </p:cNvSpPr>
            <p:nvPr/>
          </p:nvSpPr>
          <p:spPr bwMode="auto">
            <a:xfrm>
              <a:off x="3360" y="3292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Line 28"/>
            <p:cNvSpPr>
              <a:spLocks noChangeShapeType="1"/>
            </p:cNvSpPr>
            <p:nvPr/>
          </p:nvSpPr>
          <p:spPr bwMode="auto">
            <a:xfrm>
              <a:off x="5088" y="26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29"/>
            <p:cNvSpPr>
              <a:spLocks noChangeShapeType="1"/>
            </p:cNvSpPr>
            <p:nvPr/>
          </p:nvSpPr>
          <p:spPr bwMode="auto">
            <a:xfrm flipV="1">
              <a:off x="5280" y="1804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Line 30"/>
            <p:cNvSpPr>
              <a:spLocks noChangeShapeType="1"/>
            </p:cNvSpPr>
            <p:nvPr/>
          </p:nvSpPr>
          <p:spPr bwMode="auto">
            <a:xfrm flipH="1">
              <a:off x="2758" y="1804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Line 31"/>
            <p:cNvSpPr>
              <a:spLocks noChangeShapeType="1"/>
            </p:cNvSpPr>
            <p:nvPr/>
          </p:nvSpPr>
          <p:spPr bwMode="auto">
            <a:xfrm>
              <a:off x="2758" y="180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Text Box 32"/>
            <p:cNvSpPr txBox="1">
              <a:spLocks noChangeArrowheads="1"/>
            </p:cNvSpPr>
            <p:nvPr/>
          </p:nvSpPr>
          <p:spPr bwMode="auto">
            <a:xfrm>
              <a:off x="2228" y="3052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imm</a:t>
              </a:r>
            </a:p>
          </p:txBody>
        </p:sp>
        <p:sp>
          <p:nvSpPr>
            <p:cNvPr id="42030" name="Line 33"/>
            <p:cNvSpPr>
              <a:spLocks noChangeShapeType="1"/>
            </p:cNvSpPr>
            <p:nvPr/>
          </p:nvSpPr>
          <p:spPr bwMode="auto">
            <a:xfrm>
              <a:off x="1344" y="2524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AutoShape 34"/>
            <p:cNvSpPr>
              <a:spLocks noChangeArrowheads="1"/>
            </p:cNvSpPr>
            <p:nvPr/>
          </p:nvSpPr>
          <p:spPr bwMode="auto">
            <a:xfrm>
              <a:off x="864" y="3138"/>
              <a:ext cx="240" cy="5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35"/>
            <p:cNvSpPr>
              <a:spLocks noChangeShapeType="1"/>
            </p:cNvSpPr>
            <p:nvPr/>
          </p:nvSpPr>
          <p:spPr bwMode="auto">
            <a:xfrm flipH="1">
              <a:off x="1104" y="327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Line 36"/>
            <p:cNvSpPr>
              <a:spLocks noChangeShapeType="1"/>
            </p:cNvSpPr>
            <p:nvPr/>
          </p:nvSpPr>
          <p:spPr bwMode="auto">
            <a:xfrm>
              <a:off x="2646" y="3081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Line 37"/>
            <p:cNvSpPr>
              <a:spLocks noChangeShapeType="1"/>
            </p:cNvSpPr>
            <p:nvPr/>
          </p:nvSpPr>
          <p:spPr bwMode="auto">
            <a:xfrm flipH="1">
              <a:off x="1104" y="3504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Line 38"/>
            <p:cNvSpPr>
              <a:spLocks noChangeShapeType="1"/>
            </p:cNvSpPr>
            <p:nvPr/>
          </p:nvSpPr>
          <p:spPr bwMode="auto">
            <a:xfrm flipH="1">
              <a:off x="624" y="338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6" name="Line 39"/>
            <p:cNvSpPr>
              <a:spLocks noChangeShapeType="1"/>
            </p:cNvSpPr>
            <p:nvPr/>
          </p:nvSpPr>
          <p:spPr bwMode="auto">
            <a:xfrm flipV="1">
              <a:off x="624" y="2524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Line 40"/>
            <p:cNvSpPr>
              <a:spLocks noChangeShapeType="1"/>
            </p:cNvSpPr>
            <p:nvPr/>
          </p:nvSpPr>
          <p:spPr bwMode="auto">
            <a:xfrm>
              <a:off x="624" y="252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8" name="Text Box 18"/>
            <p:cNvSpPr txBox="1">
              <a:spLocks noChangeArrowheads="1"/>
            </p:cNvSpPr>
            <p:nvPr/>
          </p:nvSpPr>
          <p:spPr bwMode="auto">
            <a:xfrm>
              <a:off x="3723" y="252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14400" y="5105400"/>
            <a:ext cx="7391400" cy="1295400"/>
            <a:chOff x="576" y="3216"/>
            <a:chExt cx="4656" cy="816"/>
          </a:xfrm>
        </p:grpSpPr>
        <p:sp>
          <p:nvSpPr>
            <p:cNvPr id="42000" name="AutoShape 42"/>
            <p:cNvSpPr>
              <a:spLocks noChangeArrowheads="1"/>
            </p:cNvSpPr>
            <p:nvPr/>
          </p:nvSpPr>
          <p:spPr bwMode="auto">
            <a:xfrm>
              <a:off x="576" y="3696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</a:rPr>
                <a:t>Controller</a:t>
              </a:r>
              <a:endParaRPr lang="en-US" sz="2000"/>
            </a:p>
          </p:txBody>
        </p:sp>
        <p:sp>
          <p:nvSpPr>
            <p:cNvPr id="42001" name="Line 43"/>
            <p:cNvSpPr>
              <a:spLocks noChangeShapeType="1"/>
            </p:cNvSpPr>
            <p:nvPr/>
          </p:nvSpPr>
          <p:spPr bwMode="auto">
            <a:xfrm>
              <a:off x="1872" y="3216"/>
              <a:ext cx="0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Text Box 44"/>
            <p:cNvSpPr txBox="1">
              <a:spLocks noChangeArrowheads="1"/>
            </p:cNvSpPr>
            <p:nvPr/>
          </p:nvSpPr>
          <p:spPr bwMode="auto">
            <a:xfrm>
              <a:off x="1884" y="3447"/>
              <a:ext cx="10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opcode, funct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066800" y="4556125"/>
            <a:ext cx="6400800" cy="1363663"/>
            <a:chOff x="672" y="2870"/>
            <a:chExt cx="4032" cy="859"/>
          </a:xfrm>
        </p:grpSpPr>
        <p:sp>
          <p:nvSpPr>
            <p:cNvPr id="41993" name="Line 46"/>
            <p:cNvSpPr>
              <a:spLocks noChangeShapeType="1"/>
            </p:cNvSpPr>
            <p:nvPr/>
          </p:nvSpPr>
          <p:spPr bwMode="auto">
            <a:xfrm flipV="1">
              <a:off x="912" y="3572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47"/>
            <p:cNvSpPr>
              <a:spLocks noChangeShapeType="1"/>
            </p:cNvSpPr>
            <p:nvPr/>
          </p:nvSpPr>
          <p:spPr bwMode="auto">
            <a:xfrm flipV="1">
              <a:off x="672" y="2880"/>
              <a:ext cx="153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48"/>
            <p:cNvSpPr>
              <a:spLocks noChangeShapeType="1"/>
            </p:cNvSpPr>
            <p:nvPr/>
          </p:nvSpPr>
          <p:spPr bwMode="auto">
            <a:xfrm flipV="1">
              <a:off x="1296" y="331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49"/>
            <p:cNvSpPr>
              <a:spLocks noChangeShapeType="1"/>
            </p:cNvSpPr>
            <p:nvPr/>
          </p:nvSpPr>
          <p:spPr bwMode="auto">
            <a:xfrm flipV="1">
              <a:off x="1727" y="3202"/>
              <a:ext cx="0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50"/>
            <p:cNvSpPr>
              <a:spLocks noChangeShapeType="1"/>
            </p:cNvSpPr>
            <p:nvPr/>
          </p:nvSpPr>
          <p:spPr bwMode="auto">
            <a:xfrm flipV="1">
              <a:off x="3072" y="2870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51"/>
            <p:cNvSpPr>
              <a:spLocks noChangeShapeType="1"/>
            </p:cNvSpPr>
            <p:nvPr/>
          </p:nvSpPr>
          <p:spPr bwMode="auto">
            <a:xfrm flipV="1">
              <a:off x="3840" y="2903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52"/>
            <p:cNvSpPr>
              <a:spLocks noChangeShapeType="1"/>
            </p:cNvSpPr>
            <p:nvPr/>
          </p:nvSpPr>
          <p:spPr bwMode="auto">
            <a:xfrm flipV="1">
              <a:off x="4704" y="3312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0" name="Date Placeholder 5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B752F3-3D3B-A24E-AD55-9DB25C187B20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1991" name="Slide Number Placeholder 5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4C4505-6D7B-5746-A1C0-D6F9DE3AB5A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Hardware Is Needed? (1/2)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PC: a register that keeps track of address of the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next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 to be fetched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General Purpose Registers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Used in Stages 2 (Read) and 5 (Write)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MIPS has 32 of these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Memory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Used in Stages 1 (Fetch) and 4 (R/W)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Caches makes these stages as fast as the others (on average, otherwise multicycle stall)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7B927A-5AEB-BD4A-8A7A-9B212642EFBF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8B630C-6D69-8642-BCFC-07C9B129F5AF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Hardware Is Needed? (2/2)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ALU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Used in Stage 3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Performs all necessary functions: arithmetic, </a:t>
            </a:r>
            <a:r>
              <a:rPr lang="en-US" sz="2600" dirty="0" err="1">
                <a:latin typeface="Calibri" charset="0"/>
                <a:ea typeface="ＭＳ Ｐゴシック" charset="0"/>
              </a:rPr>
              <a:t>logicals</a:t>
            </a:r>
            <a:r>
              <a:rPr lang="en-US" sz="2600" dirty="0">
                <a:latin typeface="Calibri" charset="0"/>
                <a:ea typeface="ＭＳ Ｐゴシック" charset="0"/>
              </a:rPr>
              <a:t>, etc.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Miscellaneous Registers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One stage per clock cycle: Registers inserted between stages to hold intermediate data and control signals as they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travel </a:t>
            </a:r>
            <a:r>
              <a:rPr lang="en-US" sz="2600" dirty="0">
                <a:latin typeface="Calibri" charset="0"/>
                <a:ea typeface="ＭＳ Ｐゴシック" charset="0"/>
              </a:rPr>
              <a:t>from stage to stage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Note: Register is a general purpose term meaning something that stores bits. Realize that not all registers are in the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“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register file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”</a:t>
            </a:r>
            <a:endParaRPr lang="en-US" sz="2600" dirty="0">
              <a:latin typeface="Calibri" charset="0"/>
              <a:ea typeface="ＭＳ Ｐゴシック" charset="0"/>
            </a:endParaRPr>
          </a:p>
        </p:txBody>
      </p:sp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7642D0-E002-5D44-B029-CFF2920105D0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9807F6-56F5-B14F-9D33-67DAF9B6E20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(1/2)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For each instruction, how do we control the flow of information though the datapath?</a:t>
            </a: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Single Cycle CPU: All stages of an instruction completed within one long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cycle sufficiently long to allow each instruction to complete all stages without interruption within one cycle</a:t>
            </a:r>
          </a:p>
        </p:txBody>
      </p:sp>
      <p:sp>
        <p:nvSpPr>
          <p:cNvPr id="48131" name="Date Placeholder 2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4A0966-1B19-FB4E-9864-2ECBB9593785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48133" name="Slide Number Placeholder 2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C5FB92-881E-484A-879D-80700E63D35C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833938"/>
            <a:ext cx="1970088" cy="701675"/>
            <a:chOff x="481" y="2832"/>
            <a:chExt cx="1603" cy="442"/>
          </a:xfrm>
        </p:grpSpPr>
        <p:sp>
          <p:nvSpPr>
            <p:cNvPr id="48154" name="Text Box 6"/>
            <p:cNvSpPr txBox="1">
              <a:spLocks noChangeArrowheads="1"/>
            </p:cNvSpPr>
            <p:nvPr/>
          </p:nvSpPr>
          <p:spPr bwMode="auto">
            <a:xfrm>
              <a:off x="481" y="2832"/>
              <a:ext cx="13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48155" name="Line 7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67013" y="4529138"/>
            <a:ext cx="1917700" cy="1311275"/>
            <a:chOff x="610" y="2640"/>
            <a:chExt cx="1474" cy="826"/>
          </a:xfrm>
        </p:grpSpPr>
        <p:sp>
          <p:nvSpPr>
            <p:cNvPr id="48152" name="Text Box 9"/>
            <p:cNvSpPr txBox="1">
              <a:spLocks noChangeArrowheads="1"/>
            </p:cNvSpPr>
            <p:nvPr/>
          </p:nvSpPr>
          <p:spPr bwMode="auto">
            <a:xfrm>
              <a:off x="610" y="2640"/>
              <a:ext cx="108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48153" name="Line 10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3113" y="4833938"/>
            <a:ext cx="1725612" cy="549275"/>
            <a:chOff x="526" y="2832"/>
            <a:chExt cx="1558" cy="346"/>
          </a:xfrm>
        </p:grpSpPr>
        <p:sp>
          <p:nvSpPr>
            <p:cNvPr id="48150" name="Text Box 12"/>
            <p:cNvSpPr txBox="1">
              <a:spLocks noChangeArrowheads="1"/>
            </p:cNvSpPr>
            <p:nvPr/>
          </p:nvSpPr>
          <p:spPr bwMode="auto">
            <a:xfrm>
              <a:off x="526" y="2928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48151" name="Line 13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65825" y="4833938"/>
            <a:ext cx="1384300" cy="549275"/>
            <a:chOff x="37" y="2832"/>
            <a:chExt cx="2235" cy="346"/>
          </a:xfrm>
        </p:grpSpPr>
        <p:sp>
          <p:nvSpPr>
            <p:cNvPr id="48148" name="Text Box 15"/>
            <p:cNvSpPr txBox="1">
              <a:spLocks noChangeArrowheads="1"/>
            </p:cNvSpPr>
            <p:nvPr/>
          </p:nvSpPr>
          <p:spPr bwMode="auto">
            <a:xfrm>
              <a:off x="37" y="2928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48149" name="Line 16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61213" y="4833938"/>
            <a:ext cx="1285875" cy="701675"/>
            <a:chOff x="424" y="2832"/>
            <a:chExt cx="1660" cy="442"/>
          </a:xfrm>
        </p:grpSpPr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424" y="2832"/>
              <a:ext cx="145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Reg.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9" name="Line 20"/>
          <p:cNvSpPr>
            <a:spLocks noChangeShapeType="1"/>
          </p:cNvSpPr>
          <p:nvPr/>
        </p:nvSpPr>
        <p:spPr bwMode="auto">
          <a:xfrm>
            <a:off x="609600" y="6357938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21"/>
          <p:cNvSpPr>
            <a:spLocks noChangeShapeType="1"/>
          </p:cNvSpPr>
          <p:nvPr/>
        </p:nvSpPr>
        <p:spPr bwMode="auto">
          <a:xfrm flipV="1">
            <a:off x="9906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22"/>
          <p:cNvSpPr>
            <a:spLocks noChangeShapeType="1"/>
          </p:cNvSpPr>
          <p:nvPr/>
        </p:nvSpPr>
        <p:spPr bwMode="auto">
          <a:xfrm>
            <a:off x="990600" y="5824538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23"/>
          <p:cNvSpPr>
            <a:spLocks noChangeShapeType="1"/>
          </p:cNvSpPr>
          <p:nvPr/>
        </p:nvSpPr>
        <p:spPr bwMode="auto">
          <a:xfrm>
            <a:off x="45720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24"/>
          <p:cNvSpPr>
            <a:spLocks noChangeShapeType="1"/>
          </p:cNvSpPr>
          <p:nvPr/>
        </p:nvSpPr>
        <p:spPr bwMode="auto">
          <a:xfrm>
            <a:off x="4572000" y="6357938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25"/>
          <p:cNvSpPr>
            <a:spLocks noChangeShapeType="1"/>
          </p:cNvSpPr>
          <p:nvPr/>
        </p:nvSpPr>
        <p:spPr bwMode="auto">
          <a:xfrm flipV="1">
            <a:off x="84582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26"/>
          <p:cNvSpPr>
            <a:spLocks noChangeShapeType="1"/>
          </p:cNvSpPr>
          <p:nvPr/>
        </p:nvSpPr>
        <p:spPr bwMode="auto">
          <a:xfrm>
            <a:off x="8458200" y="58245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334" y="287866"/>
            <a:ext cx="4462463" cy="474663"/>
          </a:xfrm>
        </p:spPr>
        <p:txBody>
          <a:bodyPr/>
          <a:lstStyle/>
          <a:p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Review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68875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muxes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to select among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inputs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S </a:t>
            </a:r>
            <a:r>
              <a:rPr lang="en-US" dirty="0" smtClean="0">
                <a:latin typeface="Helvetica" charset="0"/>
                <a:ea typeface="ＭＳ Ｐゴシック" charset="0"/>
              </a:rPr>
              <a:t>control </a:t>
            </a:r>
            <a:r>
              <a:rPr lang="en-US" dirty="0">
                <a:latin typeface="Helvetica" charset="0"/>
                <a:ea typeface="ＭＳ Ｐゴシック" charset="0"/>
              </a:rPr>
              <a:t>bits </a:t>
            </a:r>
            <a:r>
              <a:rPr lang="en-US" dirty="0" smtClean="0">
                <a:latin typeface="Helvetica" charset="0"/>
                <a:ea typeface="ＭＳ Ｐゴシック" charset="0"/>
              </a:rPr>
              <a:t>selects from </a:t>
            </a:r>
            <a:r>
              <a:rPr lang="en-US" dirty="0">
                <a:latin typeface="Helvetica" charset="0"/>
                <a:ea typeface="ＭＳ Ｐゴシック" charset="0"/>
              </a:rPr>
              <a:t>2</a:t>
            </a:r>
            <a:r>
              <a:rPr lang="en-US" baseline="30000" dirty="0">
                <a:latin typeface="Helvetica" charset="0"/>
                <a:ea typeface="ＭＳ Ｐゴシック" charset="0"/>
              </a:rPr>
              <a:t>S</a:t>
            </a:r>
            <a:r>
              <a:rPr lang="en-US" dirty="0">
                <a:latin typeface="Helvetica" charset="0"/>
                <a:ea typeface="ＭＳ Ｐゴシック" charset="0"/>
              </a:rPr>
              <a:t> inputs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Each input can be n-bits wide, </a:t>
            </a:r>
            <a:r>
              <a:rPr lang="en-US" dirty="0" err="1">
                <a:latin typeface="Helvetica" charset="0"/>
                <a:ea typeface="ＭＳ Ｐゴシック" charset="0"/>
              </a:rPr>
              <a:t>indep</a:t>
            </a:r>
            <a:r>
              <a:rPr lang="en-US" dirty="0">
                <a:latin typeface="Helvetica" charset="0"/>
                <a:ea typeface="ＭＳ Ｐゴシック" charset="0"/>
              </a:rPr>
              <a:t> of S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Can implement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muxes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hierarchically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ALU can be implemented using a mux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Coupled with basic block elements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N-bit adder-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done using N 1-bit adders with XOR gates on input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XOR serves as conditional inverter</a:t>
            </a:r>
          </a:p>
        </p:txBody>
      </p:sp>
    </p:spTree>
    <p:extLst>
      <p:ext uri="{BB962C8B-B14F-4D97-AF65-F5344CB8AC3E}">
        <p14:creationId xmlns:p14="http://schemas.microsoft.com/office/powerpoint/2010/main" val="135198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756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(2/2)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Alternative multiple-cycle CPU: only one stage of instruction per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is made as long as the slowest stage</a:t>
            </a: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Several significant advantages over single cycle execution: Unused stages in a particular instruction can be skipped OR instructions can be pipelined (overlapped)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3132138"/>
            <a:ext cx="1638300" cy="701675"/>
            <a:chOff x="624" y="1920"/>
            <a:chExt cx="1032" cy="442"/>
          </a:xfrm>
        </p:grpSpPr>
        <p:sp>
          <p:nvSpPr>
            <p:cNvPr id="50221" name="Text Box 6"/>
            <p:cNvSpPr txBox="1">
              <a:spLocks noChangeArrowheads="1"/>
            </p:cNvSpPr>
            <p:nvPr/>
          </p:nvSpPr>
          <p:spPr bwMode="auto">
            <a:xfrm>
              <a:off x="624" y="1920"/>
              <a:ext cx="10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50222" name="Line 7"/>
            <p:cNvSpPr>
              <a:spLocks noChangeShapeType="1"/>
            </p:cNvSpPr>
            <p:nvPr/>
          </p:nvSpPr>
          <p:spPr bwMode="auto">
            <a:xfrm>
              <a:off x="720" y="1920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73338" y="2827338"/>
            <a:ext cx="1541462" cy="1311275"/>
            <a:chOff x="1621" y="1728"/>
            <a:chExt cx="971" cy="826"/>
          </a:xfrm>
        </p:grpSpPr>
        <p:sp>
          <p:nvSpPr>
            <p:cNvPr id="50219" name="Text Box 9"/>
            <p:cNvSpPr txBox="1">
              <a:spLocks noChangeArrowheads="1"/>
            </p:cNvSpPr>
            <p:nvPr/>
          </p:nvSpPr>
          <p:spPr bwMode="auto">
            <a:xfrm>
              <a:off x="1621" y="1728"/>
              <a:ext cx="89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50220" name="Line 10"/>
            <p:cNvSpPr>
              <a:spLocks noChangeShapeType="1"/>
            </p:cNvSpPr>
            <p:nvPr/>
          </p:nvSpPr>
          <p:spPr bwMode="auto">
            <a:xfrm>
              <a:off x="1634" y="1920"/>
              <a:ext cx="95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113213" y="3132138"/>
            <a:ext cx="1474787" cy="414337"/>
            <a:chOff x="572" y="2832"/>
            <a:chExt cx="1331" cy="261"/>
          </a:xfrm>
        </p:grpSpPr>
        <p:sp>
          <p:nvSpPr>
            <p:cNvPr id="50217" name="Text Box 12"/>
            <p:cNvSpPr txBox="1">
              <a:spLocks noChangeArrowheads="1"/>
            </p:cNvSpPr>
            <p:nvPr/>
          </p:nvSpPr>
          <p:spPr bwMode="auto">
            <a:xfrm>
              <a:off x="572" y="2843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50218" name="Line 13"/>
            <p:cNvSpPr>
              <a:spLocks noChangeShapeType="1"/>
            </p:cNvSpPr>
            <p:nvPr/>
          </p:nvSpPr>
          <p:spPr bwMode="auto">
            <a:xfrm>
              <a:off x="622" y="2832"/>
              <a:ext cx="128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56263" y="3132138"/>
            <a:ext cx="1541462" cy="414337"/>
            <a:chOff x="310" y="2832"/>
            <a:chExt cx="2489" cy="261"/>
          </a:xfrm>
        </p:grpSpPr>
        <p:sp>
          <p:nvSpPr>
            <p:cNvPr id="50215" name="Text Box 15"/>
            <p:cNvSpPr txBox="1">
              <a:spLocks noChangeArrowheads="1"/>
            </p:cNvSpPr>
            <p:nvPr/>
          </p:nvSpPr>
          <p:spPr bwMode="auto">
            <a:xfrm>
              <a:off x="310" y="2843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50216" name="Line 16"/>
            <p:cNvSpPr>
              <a:spLocks noChangeShapeType="1"/>
            </p:cNvSpPr>
            <p:nvPr/>
          </p:nvSpPr>
          <p:spPr bwMode="auto">
            <a:xfrm>
              <a:off x="374" y="2832"/>
              <a:ext cx="242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97725" y="3132138"/>
            <a:ext cx="1522413" cy="738187"/>
            <a:chOff x="472" y="2832"/>
            <a:chExt cx="1965" cy="465"/>
          </a:xfrm>
        </p:grpSpPr>
        <p:sp>
          <p:nvSpPr>
            <p:cNvPr id="50213" name="Text Box 18"/>
            <p:cNvSpPr txBox="1">
              <a:spLocks noChangeArrowheads="1"/>
            </p:cNvSpPr>
            <p:nvPr/>
          </p:nvSpPr>
          <p:spPr bwMode="auto">
            <a:xfrm>
              <a:off x="472" y="2851"/>
              <a:ext cx="184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50214" name="Line 19"/>
            <p:cNvSpPr>
              <a:spLocks noChangeShapeType="1"/>
            </p:cNvSpPr>
            <p:nvPr/>
          </p:nvSpPr>
          <p:spPr bwMode="auto">
            <a:xfrm>
              <a:off x="554" y="2832"/>
              <a:ext cx="188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4" name="Line 20"/>
          <p:cNvSpPr>
            <a:spLocks noChangeShapeType="1"/>
          </p:cNvSpPr>
          <p:nvPr/>
        </p:nvSpPr>
        <p:spPr bwMode="auto">
          <a:xfrm>
            <a:off x="914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21"/>
          <p:cNvSpPr>
            <a:spLocks noChangeShapeType="1"/>
          </p:cNvSpPr>
          <p:nvPr/>
        </p:nvSpPr>
        <p:spPr bwMode="auto">
          <a:xfrm flipV="1">
            <a:off x="114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22"/>
          <p:cNvSpPr>
            <a:spLocks noChangeShapeType="1"/>
          </p:cNvSpPr>
          <p:nvPr/>
        </p:nvSpPr>
        <p:spPr bwMode="auto">
          <a:xfrm>
            <a:off x="1143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23"/>
          <p:cNvSpPr>
            <a:spLocks noChangeShapeType="1"/>
          </p:cNvSpPr>
          <p:nvPr/>
        </p:nvSpPr>
        <p:spPr bwMode="auto">
          <a:xfrm>
            <a:off x="1981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24"/>
          <p:cNvSpPr>
            <a:spLocks noChangeShapeType="1"/>
          </p:cNvSpPr>
          <p:nvPr/>
        </p:nvSpPr>
        <p:spPr bwMode="auto">
          <a:xfrm>
            <a:off x="1981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25"/>
          <p:cNvSpPr>
            <a:spLocks noChangeShapeType="1"/>
          </p:cNvSpPr>
          <p:nvPr/>
        </p:nvSpPr>
        <p:spPr bwMode="auto">
          <a:xfrm>
            <a:off x="2438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26"/>
          <p:cNvSpPr>
            <a:spLocks noChangeShapeType="1"/>
          </p:cNvSpPr>
          <p:nvPr/>
        </p:nvSpPr>
        <p:spPr bwMode="auto">
          <a:xfrm flipV="1">
            <a:off x="2667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27"/>
          <p:cNvSpPr>
            <a:spLocks noChangeShapeType="1"/>
          </p:cNvSpPr>
          <p:nvPr/>
        </p:nvSpPr>
        <p:spPr bwMode="auto">
          <a:xfrm>
            <a:off x="2667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28"/>
          <p:cNvSpPr>
            <a:spLocks noChangeShapeType="1"/>
          </p:cNvSpPr>
          <p:nvPr/>
        </p:nvSpPr>
        <p:spPr bwMode="auto">
          <a:xfrm>
            <a:off x="3505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29"/>
          <p:cNvSpPr>
            <a:spLocks noChangeShapeType="1"/>
          </p:cNvSpPr>
          <p:nvPr/>
        </p:nvSpPr>
        <p:spPr bwMode="auto">
          <a:xfrm>
            <a:off x="3505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30"/>
          <p:cNvSpPr>
            <a:spLocks noChangeShapeType="1"/>
          </p:cNvSpPr>
          <p:nvPr/>
        </p:nvSpPr>
        <p:spPr bwMode="auto">
          <a:xfrm>
            <a:off x="3962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31"/>
          <p:cNvSpPr>
            <a:spLocks noChangeShapeType="1"/>
          </p:cNvSpPr>
          <p:nvPr/>
        </p:nvSpPr>
        <p:spPr bwMode="auto">
          <a:xfrm flipV="1">
            <a:off x="4191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32"/>
          <p:cNvSpPr>
            <a:spLocks noChangeShapeType="1"/>
          </p:cNvSpPr>
          <p:nvPr/>
        </p:nvSpPr>
        <p:spPr bwMode="auto">
          <a:xfrm>
            <a:off x="4191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33"/>
          <p:cNvSpPr>
            <a:spLocks noChangeShapeType="1"/>
          </p:cNvSpPr>
          <p:nvPr/>
        </p:nvSpPr>
        <p:spPr bwMode="auto">
          <a:xfrm>
            <a:off x="5029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34"/>
          <p:cNvSpPr>
            <a:spLocks noChangeShapeType="1"/>
          </p:cNvSpPr>
          <p:nvPr/>
        </p:nvSpPr>
        <p:spPr bwMode="auto">
          <a:xfrm>
            <a:off x="5029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35"/>
          <p:cNvSpPr>
            <a:spLocks noChangeShapeType="1"/>
          </p:cNvSpPr>
          <p:nvPr/>
        </p:nvSpPr>
        <p:spPr bwMode="auto">
          <a:xfrm>
            <a:off x="5486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Line 36"/>
          <p:cNvSpPr>
            <a:spLocks noChangeShapeType="1"/>
          </p:cNvSpPr>
          <p:nvPr/>
        </p:nvSpPr>
        <p:spPr bwMode="auto">
          <a:xfrm flipV="1">
            <a:off x="5715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Line 37"/>
          <p:cNvSpPr>
            <a:spLocks noChangeShapeType="1"/>
          </p:cNvSpPr>
          <p:nvPr/>
        </p:nvSpPr>
        <p:spPr bwMode="auto">
          <a:xfrm>
            <a:off x="5715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38"/>
          <p:cNvSpPr>
            <a:spLocks noChangeShapeType="1"/>
          </p:cNvSpPr>
          <p:nvPr/>
        </p:nvSpPr>
        <p:spPr bwMode="auto">
          <a:xfrm>
            <a:off x="6553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39"/>
          <p:cNvSpPr>
            <a:spLocks noChangeShapeType="1"/>
          </p:cNvSpPr>
          <p:nvPr/>
        </p:nvSpPr>
        <p:spPr bwMode="auto">
          <a:xfrm>
            <a:off x="6553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40"/>
          <p:cNvSpPr>
            <a:spLocks noChangeShapeType="1"/>
          </p:cNvSpPr>
          <p:nvPr/>
        </p:nvSpPr>
        <p:spPr bwMode="auto">
          <a:xfrm>
            <a:off x="7010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41"/>
          <p:cNvSpPr>
            <a:spLocks noChangeShapeType="1"/>
          </p:cNvSpPr>
          <p:nvPr/>
        </p:nvSpPr>
        <p:spPr bwMode="auto">
          <a:xfrm flipV="1">
            <a:off x="7239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42"/>
          <p:cNvSpPr>
            <a:spLocks noChangeShapeType="1"/>
          </p:cNvSpPr>
          <p:nvPr/>
        </p:nvSpPr>
        <p:spPr bwMode="auto">
          <a:xfrm>
            <a:off x="7239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43"/>
          <p:cNvSpPr>
            <a:spLocks noChangeShapeType="1"/>
          </p:cNvSpPr>
          <p:nvPr/>
        </p:nvSpPr>
        <p:spPr bwMode="auto">
          <a:xfrm>
            <a:off x="8077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44"/>
          <p:cNvSpPr>
            <a:spLocks noChangeShapeType="1"/>
          </p:cNvSpPr>
          <p:nvPr/>
        </p:nvSpPr>
        <p:spPr bwMode="auto">
          <a:xfrm>
            <a:off x="8077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45"/>
          <p:cNvSpPr>
            <a:spLocks noChangeShapeType="1"/>
          </p:cNvSpPr>
          <p:nvPr/>
        </p:nvSpPr>
        <p:spPr bwMode="auto">
          <a:xfrm>
            <a:off x="876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Date Placeholder 4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395EE3-CF35-4749-93E8-7E2CB10CFB69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0211" name="Slide Number Placeholder 4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1EA8B4-C80B-B643-9107-E066DFB52C00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Processor Design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Analyze instruction set architecture (ISA) 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to determine 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datapath requirements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Meaning of each instruction is given by register transfers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Datapath must include storage element for ISA registers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Datapath must support each register transfer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Select set of datapath components and establish clocking methodology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Assemble datapath components to meet requirements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Analyze each instruction to determine sequence of control point settings to implement the register transfer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Assemble the control logic to perform this sequencing</a:t>
            </a:r>
          </a:p>
        </p:txBody>
      </p:sp>
      <p:sp>
        <p:nvSpPr>
          <p:cNvPr id="5222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420376-501B-F348-90D3-2E6C0217F3CB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D1ACE5-2065-D84E-A6FF-622E5DD357D3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CPU design involves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Control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5 Stages for MIPS Instructions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Fetch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Decode &amp; Register Read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ALU (Execute)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Memory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Register Write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timing: single long clock cycle or one short clock cycle per stage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01CB19-22DB-FC41-9F11-BDA23599A7EA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101196-AE6C-4748-94C4-F2174029A5C9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/>
          <p:nvPr/>
        </p:nvSpPr>
        <p:spPr>
          <a:xfrm>
            <a:off x="4198938" y="2354263"/>
            <a:ext cx="644525" cy="2606675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843463" y="2878138"/>
            <a:ext cx="642937" cy="260826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486400" y="3403600"/>
            <a:ext cx="642938" cy="260826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556000" y="1811338"/>
            <a:ext cx="642938" cy="260826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 Level Parallelism</a:t>
            </a:r>
          </a:p>
        </p:txBody>
      </p:sp>
      <p:sp>
        <p:nvSpPr>
          <p:cNvPr id="5632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87258D-5133-0C48-957A-E62A5C04474B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563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85CD43-6AD4-4349-A2F7-9D01D7C8A1C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pSp>
        <p:nvGrpSpPr>
          <p:cNvPr id="56329" name="Group 46"/>
          <p:cNvGrpSpPr>
            <a:grpSpLocks/>
          </p:cNvGrpSpPr>
          <p:nvPr/>
        </p:nvGrpSpPr>
        <p:grpSpPr bwMode="auto">
          <a:xfrm>
            <a:off x="982663" y="1338263"/>
            <a:ext cx="642937" cy="4740275"/>
            <a:chOff x="778944" y="1337732"/>
            <a:chExt cx="643456" cy="4741331"/>
          </a:xfrm>
        </p:grpSpPr>
        <p:sp>
          <p:nvSpPr>
            <p:cNvPr id="7" name="Rectangle 6"/>
            <p:cNvSpPr/>
            <p:nvPr/>
          </p:nvSpPr>
          <p:spPr>
            <a:xfrm>
              <a:off x="778944" y="1726756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9" name="TextBox 21"/>
            <p:cNvSpPr txBox="1">
              <a:spLocks noChangeArrowheads="1"/>
            </p:cNvSpPr>
            <p:nvPr/>
          </p:nvSpPr>
          <p:spPr bwMode="auto">
            <a:xfrm>
              <a:off x="863614" y="1337732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</a:t>
              </a:r>
            </a:p>
          </p:txBody>
        </p:sp>
      </p:grpSp>
      <p:sp>
        <p:nvSpPr>
          <p:cNvPr id="56330" name="TextBox 30"/>
          <p:cNvSpPr txBox="1">
            <a:spLocks noChangeArrowheads="1"/>
          </p:cNvSpPr>
          <p:nvPr/>
        </p:nvSpPr>
        <p:spPr bwMode="auto">
          <a:xfrm>
            <a:off x="271463" y="1879600"/>
            <a:ext cx="77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Instr 1</a:t>
            </a:r>
          </a:p>
        </p:txBody>
      </p:sp>
      <p:grpSp>
        <p:nvGrpSpPr>
          <p:cNvPr id="56331" name="Group 45"/>
          <p:cNvGrpSpPr>
            <a:grpSpLocks/>
          </p:cNvGrpSpPr>
          <p:nvPr/>
        </p:nvGrpSpPr>
        <p:grpSpPr bwMode="auto">
          <a:xfrm>
            <a:off x="982663" y="1811338"/>
            <a:ext cx="3216275" cy="525462"/>
            <a:chOff x="778948" y="1811867"/>
            <a:chExt cx="3217319" cy="524933"/>
          </a:xfrm>
        </p:grpSpPr>
        <p:sp>
          <p:nvSpPr>
            <p:cNvPr id="30" name="Rectangle 29"/>
            <p:cNvSpPr/>
            <p:nvPr/>
          </p:nvSpPr>
          <p:spPr>
            <a:xfrm>
              <a:off x="778948" y="1811867"/>
              <a:ext cx="3217319" cy="524933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3" name="TextBox 31"/>
            <p:cNvSpPr txBox="1">
              <a:spLocks noChangeArrowheads="1"/>
            </p:cNvSpPr>
            <p:nvPr/>
          </p:nvSpPr>
          <p:spPr bwMode="auto">
            <a:xfrm>
              <a:off x="914413" y="1879598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IF</a:t>
              </a:r>
            </a:p>
          </p:txBody>
        </p:sp>
        <p:sp>
          <p:nvSpPr>
            <p:cNvPr id="56444" name="TextBox 32"/>
            <p:cNvSpPr txBox="1">
              <a:spLocks noChangeArrowheads="1"/>
            </p:cNvSpPr>
            <p:nvPr/>
          </p:nvSpPr>
          <p:spPr bwMode="auto">
            <a:xfrm>
              <a:off x="1574817" y="1879598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ID</a:t>
              </a:r>
            </a:p>
          </p:txBody>
        </p:sp>
        <p:sp>
          <p:nvSpPr>
            <p:cNvPr id="56445" name="TextBox 33"/>
            <p:cNvSpPr txBox="1">
              <a:spLocks noChangeArrowheads="1"/>
            </p:cNvSpPr>
            <p:nvPr/>
          </p:nvSpPr>
          <p:spPr bwMode="auto">
            <a:xfrm>
              <a:off x="2099757" y="1879598"/>
              <a:ext cx="5584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ALU</a:t>
              </a:r>
            </a:p>
          </p:txBody>
        </p:sp>
        <p:sp>
          <p:nvSpPr>
            <p:cNvPr id="56446" name="TextBox 34"/>
            <p:cNvSpPr txBox="1">
              <a:spLocks noChangeArrowheads="1"/>
            </p:cNvSpPr>
            <p:nvPr/>
          </p:nvSpPr>
          <p:spPr bwMode="auto">
            <a:xfrm>
              <a:off x="2692430" y="1879598"/>
              <a:ext cx="692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MEM</a:t>
              </a:r>
            </a:p>
          </p:txBody>
        </p:sp>
        <p:sp>
          <p:nvSpPr>
            <p:cNvPr id="56447" name="TextBox 35"/>
            <p:cNvSpPr txBox="1">
              <a:spLocks noChangeArrowheads="1"/>
            </p:cNvSpPr>
            <p:nvPr/>
          </p:nvSpPr>
          <p:spPr bwMode="auto">
            <a:xfrm>
              <a:off x="3437499" y="1879598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WR</a:t>
              </a:r>
            </a:p>
          </p:txBody>
        </p:sp>
      </p:grpSp>
      <p:grpSp>
        <p:nvGrpSpPr>
          <p:cNvPr id="56332" name="Group 47"/>
          <p:cNvGrpSpPr>
            <a:grpSpLocks/>
          </p:cNvGrpSpPr>
          <p:nvPr/>
        </p:nvGrpSpPr>
        <p:grpSpPr bwMode="auto">
          <a:xfrm>
            <a:off x="1625600" y="1338263"/>
            <a:ext cx="642938" cy="4740275"/>
            <a:chOff x="1422401" y="1337735"/>
            <a:chExt cx="643456" cy="4741331"/>
          </a:xfrm>
        </p:grpSpPr>
        <p:sp>
          <p:nvSpPr>
            <p:cNvPr id="38" name="Rectangle 37"/>
            <p:cNvSpPr/>
            <p:nvPr/>
          </p:nvSpPr>
          <p:spPr>
            <a:xfrm>
              <a:off x="1422401" y="1726759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1" name="TextBox 38"/>
            <p:cNvSpPr txBox="1">
              <a:spLocks noChangeArrowheads="1"/>
            </p:cNvSpPr>
            <p:nvPr/>
          </p:nvSpPr>
          <p:spPr bwMode="auto">
            <a:xfrm>
              <a:off x="1507071" y="1337735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2</a:t>
              </a:r>
            </a:p>
          </p:txBody>
        </p:sp>
      </p:grpSp>
      <p:grpSp>
        <p:nvGrpSpPr>
          <p:cNvPr id="56333" name="Group 48"/>
          <p:cNvGrpSpPr>
            <a:grpSpLocks/>
          </p:cNvGrpSpPr>
          <p:nvPr/>
        </p:nvGrpSpPr>
        <p:grpSpPr bwMode="auto">
          <a:xfrm>
            <a:off x="2268538" y="1338263"/>
            <a:ext cx="644525" cy="4740275"/>
            <a:chOff x="2065858" y="1337738"/>
            <a:chExt cx="643456" cy="4741331"/>
          </a:xfrm>
        </p:grpSpPr>
        <p:sp>
          <p:nvSpPr>
            <p:cNvPr id="40" name="Rectangle 39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9" name="TextBox 40"/>
            <p:cNvSpPr txBox="1">
              <a:spLocks noChangeArrowheads="1"/>
            </p:cNvSpPr>
            <p:nvPr/>
          </p:nvSpPr>
          <p:spPr bwMode="auto">
            <a:xfrm>
              <a:off x="2150528" y="1337738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3</a:t>
              </a:r>
            </a:p>
          </p:txBody>
        </p:sp>
      </p:grpSp>
      <p:grpSp>
        <p:nvGrpSpPr>
          <p:cNvPr id="56334" name="Group 49"/>
          <p:cNvGrpSpPr>
            <a:grpSpLocks/>
          </p:cNvGrpSpPr>
          <p:nvPr/>
        </p:nvGrpSpPr>
        <p:grpSpPr bwMode="auto">
          <a:xfrm>
            <a:off x="2913063" y="1338263"/>
            <a:ext cx="642937" cy="4740275"/>
            <a:chOff x="2709315" y="1337741"/>
            <a:chExt cx="643456" cy="4741331"/>
          </a:xfrm>
        </p:grpSpPr>
        <p:sp>
          <p:nvSpPr>
            <p:cNvPr id="42" name="Rectangle 41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7" name="TextBox 42"/>
            <p:cNvSpPr txBox="1">
              <a:spLocks noChangeArrowheads="1"/>
            </p:cNvSpPr>
            <p:nvPr/>
          </p:nvSpPr>
          <p:spPr bwMode="auto">
            <a:xfrm>
              <a:off x="2793985" y="1337741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4</a:t>
              </a:r>
            </a:p>
          </p:txBody>
        </p:sp>
      </p:grpSp>
      <p:grpSp>
        <p:nvGrpSpPr>
          <p:cNvPr id="56335" name="Group 50"/>
          <p:cNvGrpSpPr>
            <a:grpSpLocks/>
          </p:cNvGrpSpPr>
          <p:nvPr/>
        </p:nvGrpSpPr>
        <p:grpSpPr bwMode="auto">
          <a:xfrm>
            <a:off x="3556000" y="1338263"/>
            <a:ext cx="642938" cy="4740275"/>
            <a:chOff x="3352772" y="1337744"/>
            <a:chExt cx="643456" cy="4741331"/>
          </a:xfrm>
        </p:grpSpPr>
        <p:sp>
          <p:nvSpPr>
            <p:cNvPr id="44" name="Rectangle 43"/>
            <p:cNvSpPr/>
            <p:nvPr/>
          </p:nvSpPr>
          <p:spPr>
            <a:xfrm>
              <a:off x="3352772" y="1726768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5" name="TextBox 44"/>
            <p:cNvSpPr txBox="1">
              <a:spLocks noChangeArrowheads="1"/>
            </p:cNvSpPr>
            <p:nvPr/>
          </p:nvSpPr>
          <p:spPr bwMode="auto">
            <a:xfrm>
              <a:off x="3437442" y="1337744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5</a:t>
              </a:r>
            </a:p>
          </p:txBody>
        </p:sp>
      </p:grpSp>
      <p:grpSp>
        <p:nvGrpSpPr>
          <p:cNvPr id="56336" name="Group 51"/>
          <p:cNvGrpSpPr>
            <a:grpSpLocks/>
          </p:cNvGrpSpPr>
          <p:nvPr/>
        </p:nvGrpSpPr>
        <p:grpSpPr bwMode="auto">
          <a:xfrm>
            <a:off x="4198938" y="1338263"/>
            <a:ext cx="644525" cy="4740275"/>
            <a:chOff x="778944" y="1337732"/>
            <a:chExt cx="643456" cy="4741331"/>
          </a:xfrm>
        </p:grpSpPr>
        <p:sp>
          <p:nvSpPr>
            <p:cNvPr id="53" name="Rectangle 52"/>
            <p:cNvSpPr/>
            <p:nvPr/>
          </p:nvSpPr>
          <p:spPr>
            <a:xfrm>
              <a:off x="778944" y="1726756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3" name="TextBox 53"/>
            <p:cNvSpPr txBox="1">
              <a:spLocks noChangeArrowheads="1"/>
            </p:cNvSpPr>
            <p:nvPr/>
          </p:nvSpPr>
          <p:spPr bwMode="auto">
            <a:xfrm>
              <a:off x="863614" y="1337732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6</a:t>
              </a:r>
            </a:p>
          </p:txBody>
        </p:sp>
      </p:grpSp>
      <p:grpSp>
        <p:nvGrpSpPr>
          <p:cNvPr id="56337" name="Group 54"/>
          <p:cNvGrpSpPr>
            <a:grpSpLocks/>
          </p:cNvGrpSpPr>
          <p:nvPr/>
        </p:nvGrpSpPr>
        <p:grpSpPr bwMode="auto">
          <a:xfrm>
            <a:off x="4843463" y="1338263"/>
            <a:ext cx="642937" cy="4740275"/>
            <a:chOff x="1422401" y="1337735"/>
            <a:chExt cx="643456" cy="4741331"/>
          </a:xfrm>
        </p:grpSpPr>
        <p:sp>
          <p:nvSpPr>
            <p:cNvPr id="56" name="Rectangle 55"/>
            <p:cNvSpPr/>
            <p:nvPr/>
          </p:nvSpPr>
          <p:spPr>
            <a:xfrm>
              <a:off x="1422401" y="1726759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1" name="TextBox 56"/>
            <p:cNvSpPr txBox="1">
              <a:spLocks noChangeArrowheads="1"/>
            </p:cNvSpPr>
            <p:nvPr/>
          </p:nvSpPr>
          <p:spPr bwMode="auto">
            <a:xfrm>
              <a:off x="1507071" y="1337735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7</a:t>
              </a:r>
            </a:p>
          </p:txBody>
        </p:sp>
      </p:grpSp>
      <p:grpSp>
        <p:nvGrpSpPr>
          <p:cNvPr id="56338" name="Group 57"/>
          <p:cNvGrpSpPr>
            <a:grpSpLocks/>
          </p:cNvGrpSpPr>
          <p:nvPr/>
        </p:nvGrpSpPr>
        <p:grpSpPr bwMode="auto">
          <a:xfrm>
            <a:off x="5486400" y="1338263"/>
            <a:ext cx="642938" cy="4740275"/>
            <a:chOff x="2065858" y="1337738"/>
            <a:chExt cx="643456" cy="4741331"/>
          </a:xfrm>
        </p:grpSpPr>
        <p:sp>
          <p:nvSpPr>
            <p:cNvPr id="59" name="Rectangle 58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9" name="TextBox 59"/>
            <p:cNvSpPr txBox="1">
              <a:spLocks noChangeArrowheads="1"/>
            </p:cNvSpPr>
            <p:nvPr/>
          </p:nvSpPr>
          <p:spPr bwMode="auto">
            <a:xfrm>
              <a:off x="2150528" y="1337738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8</a:t>
              </a:r>
            </a:p>
          </p:txBody>
        </p:sp>
      </p:grpSp>
      <p:grpSp>
        <p:nvGrpSpPr>
          <p:cNvPr id="56339" name="Group 60"/>
          <p:cNvGrpSpPr>
            <a:grpSpLocks/>
          </p:cNvGrpSpPr>
          <p:nvPr/>
        </p:nvGrpSpPr>
        <p:grpSpPr bwMode="auto">
          <a:xfrm>
            <a:off x="6129338" y="1338263"/>
            <a:ext cx="644525" cy="4740275"/>
            <a:chOff x="2709315" y="1337741"/>
            <a:chExt cx="643456" cy="4741331"/>
          </a:xfrm>
        </p:grpSpPr>
        <p:sp>
          <p:nvSpPr>
            <p:cNvPr id="62" name="Rectangle 61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7" name="TextBox 62"/>
            <p:cNvSpPr txBox="1">
              <a:spLocks noChangeArrowheads="1"/>
            </p:cNvSpPr>
            <p:nvPr/>
          </p:nvSpPr>
          <p:spPr bwMode="auto">
            <a:xfrm>
              <a:off x="2793985" y="1337741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9</a:t>
              </a:r>
            </a:p>
          </p:txBody>
        </p:sp>
      </p:grpSp>
      <p:grpSp>
        <p:nvGrpSpPr>
          <p:cNvPr id="56340" name="Group 63"/>
          <p:cNvGrpSpPr>
            <a:grpSpLocks/>
          </p:cNvGrpSpPr>
          <p:nvPr/>
        </p:nvGrpSpPr>
        <p:grpSpPr bwMode="auto">
          <a:xfrm>
            <a:off x="6773863" y="1338263"/>
            <a:ext cx="642937" cy="4740275"/>
            <a:chOff x="3352772" y="1337744"/>
            <a:chExt cx="643456" cy="4741331"/>
          </a:xfrm>
        </p:grpSpPr>
        <p:sp>
          <p:nvSpPr>
            <p:cNvPr id="65" name="Rectangle 64"/>
            <p:cNvSpPr/>
            <p:nvPr/>
          </p:nvSpPr>
          <p:spPr>
            <a:xfrm>
              <a:off x="3352772" y="1726768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5" name="TextBox 65"/>
            <p:cNvSpPr txBox="1">
              <a:spLocks noChangeArrowheads="1"/>
            </p:cNvSpPr>
            <p:nvPr/>
          </p:nvSpPr>
          <p:spPr bwMode="auto">
            <a:xfrm>
              <a:off x="3386643" y="1337744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10</a:t>
              </a:r>
            </a:p>
          </p:txBody>
        </p:sp>
      </p:grpSp>
      <p:grpSp>
        <p:nvGrpSpPr>
          <p:cNvPr id="56341" name="Group 66"/>
          <p:cNvGrpSpPr>
            <a:grpSpLocks/>
          </p:cNvGrpSpPr>
          <p:nvPr/>
        </p:nvGrpSpPr>
        <p:grpSpPr bwMode="auto">
          <a:xfrm>
            <a:off x="7416800" y="1338263"/>
            <a:ext cx="642938" cy="4740275"/>
            <a:chOff x="2065858" y="1337738"/>
            <a:chExt cx="643456" cy="4741331"/>
          </a:xfrm>
        </p:grpSpPr>
        <p:sp>
          <p:nvSpPr>
            <p:cNvPr id="68" name="Rectangle 67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3" name="TextBox 68"/>
            <p:cNvSpPr txBox="1">
              <a:spLocks noChangeArrowheads="1"/>
            </p:cNvSpPr>
            <p:nvPr/>
          </p:nvSpPr>
          <p:spPr bwMode="auto">
            <a:xfrm>
              <a:off x="2099729" y="1337738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11</a:t>
              </a:r>
            </a:p>
          </p:txBody>
        </p:sp>
      </p:grpSp>
      <p:grpSp>
        <p:nvGrpSpPr>
          <p:cNvPr id="56342" name="Group 69"/>
          <p:cNvGrpSpPr>
            <a:grpSpLocks/>
          </p:cNvGrpSpPr>
          <p:nvPr/>
        </p:nvGrpSpPr>
        <p:grpSpPr bwMode="auto">
          <a:xfrm>
            <a:off x="8059738" y="1338263"/>
            <a:ext cx="644525" cy="4740275"/>
            <a:chOff x="2709315" y="1337741"/>
            <a:chExt cx="643456" cy="4741331"/>
          </a:xfrm>
        </p:grpSpPr>
        <p:sp>
          <p:nvSpPr>
            <p:cNvPr id="71" name="Rectangle 70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1" name="TextBox 71"/>
            <p:cNvSpPr txBox="1">
              <a:spLocks noChangeArrowheads="1"/>
            </p:cNvSpPr>
            <p:nvPr/>
          </p:nvSpPr>
          <p:spPr bwMode="auto">
            <a:xfrm>
              <a:off x="2760119" y="1337741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12</a:t>
              </a:r>
            </a:p>
          </p:txBody>
        </p:sp>
      </p:grpSp>
      <p:grpSp>
        <p:nvGrpSpPr>
          <p:cNvPr id="19" name="Group 83"/>
          <p:cNvGrpSpPr>
            <a:grpSpLocks/>
          </p:cNvGrpSpPr>
          <p:nvPr/>
        </p:nvGrpSpPr>
        <p:grpSpPr bwMode="auto">
          <a:xfrm>
            <a:off x="254000" y="2336800"/>
            <a:ext cx="7162800" cy="525463"/>
            <a:chOff x="0" y="2336802"/>
            <a:chExt cx="7162801" cy="524933"/>
          </a:xfrm>
        </p:grpSpPr>
        <p:sp>
          <p:nvSpPr>
            <p:cNvPr id="56412" name="TextBox 75"/>
            <p:cNvSpPr txBox="1">
              <a:spLocks noChangeArrowheads="1"/>
            </p:cNvSpPr>
            <p:nvPr/>
          </p:nvSpPr>
          <p:spPr bwMode="auto">
            <a:xfrm>
              <a:off x="0" y="2421468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2</a:t>
              </a:r>
            </a:p>
          </p:txBody>
        </p:sp>
        <p:grpSp>
          <p:nvGrpSpPr>
            <p:cNvPr id="56413" name="Group 76"/>
            <p:cNvGrpSpPr>
              <a:grpSpLocks/>
            </p:cNvGrpSpPr>
            <p:nvPr/>
          </p:nvGrpSpPr>
          <p:grpSpPr bwMode="auto">
            <a:xfrm>
              <a:off x="3945482" y="2336802"/>
              <a:ext cx="3217319" cy="524933"/>
              <a:chOff x="778948" y="1811867"/>
              <a:chExt cx="3217319" cy="524933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778405" y="1811867"/>
                <a:ext cx="3217862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15" name="TextBox 78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16" name="TextBox 79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17" name="TextBox 80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18" name="TextBox 81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19" name="TextBox 82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</p:grpSp>
      <p:grpSp>
        <p:nvGrpSpPr>
          <p:cNvPr id="21" name="Group 92"/>
          <p:cNvGrpSpPr>
            <a:grpSpLocks/>
          </p:cNvGrpSpPr>
          <p:nvPr/>
        </p:nvGrpSpPr>
        <p:grpSpPr bwMode="auto">
          <a:xfrm>
            <a:off x="254000" y="2336800"/>
            <a:ext cx="4589463" cy="525463"/>
            <a:chOff x="3" y="2336800"/>
            <a:chExt cx="4588931" cy="524933"/>
          </a:xfrm>
        </p:grpSpPr>
        <p:grpSp>
          <p:nvGrpSpPr>
            <p:cNvPr id="56404" name="Group 84"/>
            <p:cNvGrpSpPr>
              <a:grpSpLocks/>
            </p:cNvGrpSpPr>
            <p:nvPr/>
          </p:nvGrpSpPr>
          <p:grpSpPr bwMode="auto">
            <a:xfrm>
              <a:off x="1371615" y="2336800"/>
              <a:ext cx="3217319" cy="524933"/>
              <a:chOff x="778948" y="1811867"/>
              <a:chExt cx="3217319" cy="524933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778777" y="1811867"/>
                <a:ext cx="3217490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07" name="TextBox 86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08" name="TextBox 87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09" name="TextBox 88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10" name="TextBox 89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11" name="TextBox 90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405" name="TextBox 91"/>
            <p:cNvSpPr txBox="1">
              <a:spLocks noChangeArrowheads="1"/>
            </p:cNvSpPr>
            <p:nvPr/>
          </p:nvSpPr>
          <p:spPr bwMode="auto">
            <a:xfrm>
              <a:off x="3" y="2421471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2</a:t>
              </a:r>
            </a:p>
          </p:txBody>
        </p:sp>
      </p:grpSp>
      <p:grpSp>
        <p:nvGrpSpPr>
          <p:cNvPr id="23" name="Group 101"/>
          <p:cNvGrpSpPr>
            <a:grpSpLocks/>
          </p:cNvGrpSpPr>
          <p:nvPr/>
        </p:nvGrpSpPr>
        <p:grpSpPr bwMode="auto">
          <a:xfrm>
            <a:off x="254000" y="2862263"/>
            <a:ext cx="5232400" cy="523875"/>
            <a:chOff x="14" y="2861733"/>
            <a:chExt cx="5232366" cy="524933"/>
          </a:xfrm>
        </p:grpSpPr>
        <p:sp>
          <p:nvSpPr>
            <p:cNvPr id="56396" name="TextBox 93"/>
            <p:cNvSpPr txBox="1">
              <a:spLocks noChangeArrowheads="1"/>
            </p:cNvSpPr>
            <p:nvPr/>
          </p:nvSpPr>
          <p:spPr bwMode="auto">
            <a:xfrm>
              <a:off x="14" y="2963330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3</a:t>
              </a:r>
            </a:p>
          </p:txBody>
        </p:sp>
        <p:grpSp>
          <p:nvGrpSpPr>
            <p:cNvPr id="56397" name="Group 94"/>
            <p:cNvGrpSpPr>
              <a:grpSpLocks/>
            </p:cNvGrpSpPr>
            <p:nvPr/>
          </p:nvGrpSpPr>
          <p:grpSpPr bwMode="auto">
            <a:xfrm>
              <a:off x="2015061" y="2861733"/>
              <a:ext cx="3217319" cy="524933"/>
              <a:chOff x="778948" y="1811867"/>
              <a:chExt cx="3217319" cy="524933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778426" y="1811867"/>
                <a:ext cx="3217841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99" name="TextBox 96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00" name="TextBox 97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01" name="TextBox 98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02" name="TextBox 99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03" name="TextBox 100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</p:grpSp>
      <p:grpSp>
        <p:nvGrpSpPr>
          <p:cNvPr id="25" name="Group 110"/>
          <p:cNvGrpSpPr>
            <a:grpSpLocks/>
          </p:cNvGrpSpPr>
          <p:nvPr/>
        </p:nvGrpSpPr>
        <p:grpSpPr bwMode="auto">
          <a:xfrm>
            <a:off x="254000" y="3386138"/>
            <a:ext cx="5875338" cy="525462"/>
            <a:chOff x="0" y="3386669"/>
            <a:chExt cx="5875868" cy="524933"/>
          </a:xfrm>
        </p:grpSpPr>
        <p:grpSp>
          <p:nvGrpSpPr>
            <p:cNvPr id="56388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779702" y="1811867"/>
                <a:ext cx="3216565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91" name="TextBox 104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92" name="TextBox 105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93" name="TextBox 106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94" name="TextBox 107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95" name="TextBox 108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89" name="TextBox 109"/>
            <p:cNvSpPr txBox="1">
              <a:spLocks noChangeArrowheads="1"/>
            </p:cNvSpPr>
            <p:nvPr/>
          </p:nvSpPr>
          <p:spPr bwMode="auto">
            <a:xfrm>
              <a:off x="0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4</a:t>
              </a:r>
            </a:p>
          </p:txBody>
        </p:sp>
      </p:grpSp>
      <p:grpSp>
        <p:nvGrpSpPr>
          <p:cNvPr id="27" name="Group 111"/>
          <p:cNvGrpSpPr>
            <a:grpSpLocks/>
          </p:cNvGrpSpPr>
          <p:nvPr/>
        </p:nvGrpSpPr>
        <p:grpSpPr bwMode="auto">
          <a:xfrm>
            <a:off x="254000" y="3911600"/>
            <a:ext cx="6519863" cy="525463"/>
            <a:chOff x="-643454" y="3386669"/>
            <a:chExt cx="6519322" cy="524933"/>
          </a:xfrm>
        </p:grpSpPr>
        <p:grpSp>
          <p:nvGrpSpPr>
            <p:cNvPr id="56380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778671" y="1811867"/>
                <a:ext cx="3217596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83" name="TextBox 115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84" name="TextBox 116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85" name="TextBox 117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86" name="TextBox 118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87" name="TextBox 119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81" name="TextBox 113"/>
            <p:cNvSpPr txBox="1">
              <a:spLocks noChangeArrowheads="1"/>
            </p:cNvSpPr>
            <p:nvPr/>
          </p:nvSpPr>
          <p:spPr bwMode="auto">
            <a:xfrm>
              <a:off x="-643454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5</a:t>
              </a:r>
            </a:p>
          </p:txBody>
        </p:sp>
      </p:grpSp>
      <p:grpSp>
        <p:nvGrpSpPr>
          <p:cNvPr id="29" name="Group 120"/>
          <p:cNvGrpSpPr>
            <a:grpSpLocks/>
          </p:cNvGrpSpPr>
          <p:nvPr/>
        </p:nvGrpSpPr>
        <p:grpSpPr bwMode="auto">
          <a:xfrm>
            <a:off x="254000" y="4437063"/>
            <a:ext cx="7162800" cy="523875"/>
            <a:chOff x="-1286908" y="3386669"/>
            <a:chExt cx="7162776" cy="524933"/>
          </a:xfrm>
        </p:grpSpPr>
        <p:grpSp>
          <p:nvGrpSpPr>
            <p:cNvPr id="56372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778416" y="1811867"/>
                <a:ext cx="3217851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75" name="TextBox 124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76" name="TextBox 125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77" name="TextBox 126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78" name="TextBox 127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79" name="TextBox 128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73" name="TextBox 122"/>
            <p:cNvSpPr txBox="1">
              <a:spLocks noChangeArrowheads="1"/>
            </p:cNvSpPr>
            <p:nvPr/>
          </p:nvSpPr>
          <p:spPr bwMode="auto">
            <a:xfrm>
              <a:off x="-1286908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6</a:t>
              </a:r>
            </a:p>
          </p:txBody>
        </p:sp>
      </p:grpSp>
      <p:grpSp>
        <p:nvGrpSpPr>
          <p:cNvPr id="32" name="Group 129"/>
          <p:cNvGrpSpPr>
            <a:grpSpLocks/>
          </p:cNvGrpSpPr>
          <p:nvPr/>
        </p:nvGrpSpPr>
        <p:grpSpPr bwMode="auto">
          <a:xfrm>
            <a:off x="254000" y="4960938"/>
            <a:ext cx="7805738" cy="525462"/>
            <a:chOff x="-1930362" y="3386669"/>
            <a:chExt cx="7806230" cy="524933"/>
          </a:xfrm>
        </p:grpSpPr>
        <p:grpSp>
          <p:nvGrpSpPr>
            <p:cNvPr id="56364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778201" y="1811867"/>
                <a:ext cx="3218066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67" name="TextBox 133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68" name="TextBox 134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69" name="TextBox 135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70" name="TextBox 136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71" name="TextBox 137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65" name="TextBox 131"/>
            <p:cNvSpPr txBox="1">
              <a:spLocks noChangeArrowheads="1"/>
            </p:cNvSpPr>
            <p:nvPr/>
          </p:nvSpPr>
          <p:spPr bwMode="auto">
            <a:xfrm>
              <a:off x="-1930362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7</a:t>
              </a:r>
            </a:p>
          </p:txBody>
        </p:sp>
      </p:grpSp>
      <p:grpSp>
        <p:nvGrpSpPr>
          <p:cNvPr id="34" name="Group 138"/>
          <p:cNvGrpSpPr>
            <a:grpSpLocks/>
          </p:cNvGrpSpPr>
          <p:nvPr/>
        </p:nvGrpSpPr>
        <p:grpSpPr bwMode="auto">
          <a:xfrm>
            <a:off x="271463" y="5486400"/>
            <a:ext cx="8432800" cy="525463"/>
            <a:chOff x="-2556883" y="3386669"/>
            <a:chExt cx="8432751" cy="524933"/>
          </a:xfrm>
        </p:grpSpPr>
        <p:grpSp>
          <p:nvGrpSpPr>
            <p:cNvPr id="56356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778423" y="1811867"/>
                <a:ext cx="3217844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59" name="TextBox 142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60" name="TextBox 143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61" name="TextBox 144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62" name="TextBox 145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63" name="TextBox 146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57" name="TextBox 140"/>
            <p:cNvSpPr txBox="1">
              <a:spLocks noChangeArrowheads="1"/>
            </p:cNvSpPr>
            <p:nvPr/>
          </p:nvSpPr>
          <p:spPr bwMode="auto">
            <a:xfrm>
              <a:off x="-2556883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8</a:t>
              </a: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10096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65100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2923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273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562350" y="1790700"/>
            <a:ext cx="633413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49" grpId="1" animBg="1"/>
      <p:bldP spid="150" grpId="0" animBg="1"/>
      <p:bldP spid="150" grpId="1" animBg="1"/>
      <p:bldP spid="151" grpId="0" animBg="1"/>
      <p:bldP spid="148" grpId="0" animBg="1"/>
      <p:bldP spid="148" grpId="1" animBg="1"/>
      <p:bldP spid="152" grpId="0" animBg="1"/>
      <p:bldP spid="153" grpId="0" animBg="1"/>
      <p:bldP spid="154" grpId="0" animBg="1"/>
      <p:bldP spid="155" grpId="0" animBg="1"/>
      <p:bldP spid="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Stages of the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Instruction Walkthroughs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  <p:sp>
        <p:nvSpPr>
          <p:cNvPr id="16387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B9D742-F79D-444A-B674-64F9DB9F2D46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E2F2F3-DCF6-B841-8610-F9D4A92C72B6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Five Components of a Computer</a:t>
            </a:r>
          </a:p>
        </p:txBody>
      </p:sp>
      <p:sp>
        <p:nvSpPr>
          <p:cNvPr id="17410" name="Date Placeholder 2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7ECDA9-896D-3D43-9B34-6B62E625CB95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17412" name="Slide Number Placeholder 2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832A57-580C-8642-8142-2832D8471299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483203" name="Rectangle 3"/>
          <p:cNvSpPr>
            <a:spLocks noChangeArrowheads="1"/>
          </p:cNvSpPr>
          <p:nvPr/>
        </p:nvSpPr>
        <p:spPr bwMode="auto">
          <a:xfrm>
            <a:off x="381000" y="1524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4" name="Rectangle 4"/>
          <p:cNvSpPr>
            <a:spLocks noChangeArrowheads="1"/>
          </p:cNvSpPr>
          <p:nvPr/>
        </p:nvSpPr>
        <p:spPr bwMode="auto">
          <a:xfrm>
            <a:off x="762000" y="2159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735013" y="2405063"/>
            <a:ext cx="20081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 Processor</a:t>
            </a:r>
          </a:p>
        </p:txBody>
      </p:sp>
      <p:sp>
        <p:nvSpPr>
          <p:cNvPr id="2483206" name="Rectangle 6"/>
          <p:cNvSpPr>
            <a:spLocks noChangeArrowheads="1"/>
          </p:cNvSpPr>
          <p:nvPr/>
        </p:nvSpPr>
        <p:spPr bwMode="auto">
          <a:xfrm>
            <a:off x="28194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7" name="Rectangle 7"/>
          <p:cNvSpPr>
            <a:spLocks noChangeArrowheads="1"/>
          </p:cNvSpPr>
          <p:nvPr/>
        </p:nvSpPr>
        <p:spPr bwMode="auto">
          <a:xfrm>
            <a:off x="48006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3068638" y="1663700"/>
            <a:ext cx="1692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Computer</a:t>
            </a:r>
          </a:p>
        </p:txBody>
      </p:sp>
      <p:sp>
        <p:nvSpPr>
          <p:cNvPr id="2483209" name="AutoShape 9"/>
          <p:cNvSpPr>
            <a:spLocks noChangeArrowheads="1"/>
          </p:cNvSpPr>
          <p:nvPr/>
        </p:nvSpPr>
        <p:spPr bwMode="auto">
          <a:xfrm>
            <a:off x="914400" y="2971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0" name="AutoShape 10"/>
          <p:cNvSpPr>
            <a:spLocks noChangeArrowheads="1"/>
          </p:cNvSpPr>
          <p:nvPr/>
        </p:nvSpPr>
        <p:spPr bwMode="auto">
          <a:xfrm>
            <a:off x="914400" y="4191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995363" y="3200400"/>
            <a:ext cx="1406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Control</a:t>
            </a: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874713" y="4419600"/>
            <a:ext cx="16637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rgbClr val="FF0000"/>
                </a:solidFill>
                <a:latin typeface="18 VAG Rounded Bold   07390" charset="0"/>
              </a:rPr>
              <a:t>Datapath</a:t>
            </a: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819400" y="2286000"/>
            <a:ext cx="196215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(passive)</a:t>
            </a: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(where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when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running)</a:t>
            </a:r>
            <a:endParaRPr lang="en-US" sz="2800" b="1">
              <a:latin typeface="18 VAG Rounded Bold   07390" charset="0"/>
            </a:endParaRP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4933950" y="2133600"/>
            <a:ext cx="1333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Devices</a:t>
            </a:r>
          </a:p>
        </p:txBody>
      </p:sp>
      <p:sp>
        <p:nvSpPr>
          <p:cNvPr id="2483215" name="AutoShape 15"/>
          <p:cNvSpPr>
            <a:spLocks noChangeArrowheads="1"/>
          </p:cNvSpPr>
          <p:nvPr/>
        </p:nvSpPr>
        <p:spPr bwMode="auto">
          <a:xfrm>
            <a:off x="4927600" y="2667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6" name="AutoShape 16"/>
          <p:cNvSpPr>
            <a:spLocks noChangeArrowheads="1"/>
          </p:cNvSpPr>
          <p:nvPr/>
        </p:nvSpPr>
        <p:spPr bwMode="auto">
          <a:xfrm>
            <a:off x="4927600" y="3632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4984750" y="2838450"/>
            <a:ext cx="9747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Input</a:t>
            </a: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4984750" y="3803650"/>
            <a:ext cx="12573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Output</a:t>
            </a:r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6858000" y="1600200"/>
            <a:ext cx="1800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Keyboard, </a:t>
            </a:r>
            <a:br>
              <a:rPr lang="en-US" sz="2800" b="1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Mouse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0" name="Text Box 20"/>
          <p:cNvSpPr txBox="1">
            <a:spLocks noChangeArrowheads="1"/>
          </p:cNvSpPr>
          <p:nvPr/>
        </p:nvSpPr>
        <p:spPr bwMode="auto">
          <a:xfrm>
            <a:off x="7086600" y="4876800"/>
            <a:ext cx="1403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Display</a:t>
            </a:r>
            <a:r>
              <a:rPr lang="en-US" sz="2800">
                <a:latin typeface="18 VAG Rounded Bold   07390" charset="0"/>
              </a:rPr>
              <a:t>, </a:t>
            </a:r>
            <a:br>
              <a:rPr lang="en-US" sz="2800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Printer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>
            <a:off x="6400800" y="4267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H="1">
            <a:off x="6096000" y="2286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23"/>
          <p:cNvSpPr txBox="1">
            <a:spLocks noChangeArrowheads="1"/>
          </p:cNvSpPr>
          <p:nvPr/>
        </p:nvSpPr>
        <p:spPr bwMode="auto">
          <a:xfrm>
            <a:off x="6858000" y="2438400"/>
            <a:ext cx="18891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Disk</a:t>
            </a:r>
            <a:r>
              <a:rPr lang="en-US" sz="2800">
                <a:latin typeface="18 VAG Rounded Bold   07390" charset="0"/>
              </a:rPr>
              <a:t> </a:t>
            </a:r>
            <a:br>
              <a:rPr lang="en-US" sz="2800">
                <a:latin typeface="18 VAG Rounded Bold   07390" charset="0"/>
              </a:rPr>
            </a:br>
            <a:r>
              <a:rPr lang="en-US" sz="2800">
                <a:latin typeface="18 VAG Rounded Bold   07390" charset="0"/>
              </a:rPr>
              <a:t>(where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when not running)</a:t>
            </a:r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H="1" flipV="1">
            <a:off x="6096000" y="3048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5"/>
          <p:cNvSpPr>
            <a:spLocks noChangeShapeType="1"/>
          </p:cNvSpPr>
          <p:nvPr/>
        </p:nvSpPr>
        <p:spPr bwMode="auto">
          <a:xfrm flipV="1">
            <a:off x="6400800" y="3733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3226" name="AutoShape 26"/>
          <p:cNvSpPr>
            <a:spLocks noChangeArrowheads="1"/>
          </p:cNvSpPr>
          <p:nvPr/>
        </p:nvSpPr>
        <p:spPr bwMode="auto">
          <a:xfrm>
            <a:off x="685800" y="1862138"/>
            <a:ext cx="2035175" cy="375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18 VAG Rounded Bold   07390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32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CPU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9272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Processor </a:t>
            </a:r>
            <a:r>
              <a:rPr lang="en-US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(CPU)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the active part of the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computer 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does all the work (data manipulation and decision-making)</a:t>
            </a:r>
          </a:p>
          <a:p>
            <a:r>
              <a:rPr lang="en-US" dirty="0" err="1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portion of the processor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contains hardware necessary to perform operations required by the processor (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brawn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Control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portion of the processor (also in hardware)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tells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what needs to be done (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brain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: Overview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531"/>
            <a:ext cx="8229600" cy="4525962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Problem: a single, atomic block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“executes an instruction” (performs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 necessary operations beginning with fetching the instruction) would be too bulky and inefficient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Solution: break up the process of “executing an instruction” into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stages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and then connect the stages to create the whole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smaller stages are easier to design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easy to optimize (change) one stage without touching the others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Five Stages of the Datapath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1: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Instruction Fetch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2: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Instruction Decode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3: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ALU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(Arithmetic-Logic Unit)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4: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Memory Access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5: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Register Write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89B370-68FA-D24A-B707-A924A9010032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10/28/11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9EEB0A-2E47-C54D-949B-0BDC2F58C9D2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(1/5)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There is a wide variety of MIPS instructions: so what general steps do they have in common?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1: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Instruction Fetch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no matter what the instruction, the 32-bit instruction word must first be fetched from memory (the cache-memory hierarchy)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also, this is where we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Increment PC </a:t>
            </a:r>
            <a:r>
              <a:rPr lang="en-US" dirty="0">
                <a:latin typeface="Calibri" charset="0"/>
                <a:ea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</a:rPr>
              <a:t>(that is, PC = PC + 4, to point to the next instruction: byte addressing so + 4)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18657</TotalTime>
  <Words>2051</Words>
  <Application>Microsoft Macintosh PowerPoint</Application>
  <PresentationFormat>On-screen Show (4:3)</PresentationFormat>
  <Paragraphs>460</Paragraphs>
  <Slides>33</Slides>
  <Notes>28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ＭＳ Ｐゴシック</vt:lpstr>
      <vt:lpstr>Calibri</vt:lpstr>
      <vt:lpstr>18 VAG Rounded Bold   07390</vt:lpstr>
      <vt:lpstr>Courier New</vt:lpstr>
      <vt:lpstr>Times</vt:lpstr>
      <vt:lpstr>Courier</vt:lpstr>
      <vt:lpstr>Symbol</vt:lpstr>
      <vt:lpstr>Office Theme</vt:lpstr>
      <vt:lpstr>61C In the News</vt:lpstr>
      <vt:lpstr>CS 61C: Great Ideas in Computer Architecture (Machine Structures) Lecture 27:  Single-Cycle CPU Datapath Design</vt:lpstr>
      <vt:lpstr>Review</vt:lpstr>
      <vt:lpstr>Agenda</vt:lpstr>
      <vt:lpstr>Five Components of a Computer</vt:lpstr>
      <vt:lpstr>The CPU</vt:lpstr>
      <vt:lpstr>Stages of the Datapath : Overview</vt:lpstr>
      <vt:lpstr>Five Stages of the Datapath</vt:lpstr>
      <vt:lpstr>Stages of the Datapath (1/5)</vt:lpstr>
      <vt:lpstr>Stages of the Datapath (2/5)</vt:lpstr>
      <vt:lpstr>Stages of the Datapath (3/5)</vt:lpstr>
      <vt:lpstr>Stages of the Datapath (4/5)</vt:lpstr>
      <vt:lpstr>Stages of the Datapath (5/5)</vt:lpstr>
      <vt:lpstr>Generic Steps of Datapath</vt:lpstr>
      <vt:lpstr>Datapath Walkthroughs (1/3)</vt:lpstr>
      <vt:lpstr>Example: add Instruction</vt:lpstr>
      <vt:lpstr>Datapath Walkthroughs (2/3)</vt:lpstr>
      <vt:lpstr>Example: slti Instruction</vt:lpstr>
      <vt:lpstr>Datapath Walkthroughs (3/3)</vt:lpstr>
      <vt:lpstr>Example: sw Instruction</vt:lpstr>
      <vt:lpstr>Why Five Stages? (1/2)</vt:lpstr>
      <vt:lpstr>Why Five Stages? (2/2)</vt:lpstr>
      <vt:lpstr>Example: lw Instruction</vt:lpstr>
      <vt:lpstr>Peer Instruction </vt:lpstr>
      <vt:lpstr>Peer Instruction </vt:lpstr>
      <vt:lpstr>Datapath and Control</vt:lpstr>
      <vt:lpstr>What Hardware Is Needed? (1/2)</vt:lpstr>
      <vt:lpstr>What Hardware Is Needed? (2/2)</vt:lpstr>
      <vt:lpstr>CPU Clocking (1/2)</vt:lpstr>
      <vt:lpstr>CPU Clocking (2/2)</vt:lpstr>
      <vt:lpstr>Processor Design</vt:lpstr>
      <vt:lpstr>Summary</vt:lpstr>
      <vt:lpstr>Instruction Level Parallelism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 Franklin</cp:lastModifiedBy>
  <cp:revision>155</cp:revision>
  <cp:lastPrinted>2011-10-28T17:49:35Z</cp:lastPrinted>
  <dcterms:created xsi:type="dcterms:W3CDTF">2010-10-25T22:47:27Z</dcterms:created>
  <dcterms:modified xsi:type="dcterms:W3CDTF">2011-10-28T20:56:10Z</dcterms:modified>
</cp:coreProperties>
</file>