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529" r:id="rId2"/>
    <p:sldId id="463" r:id="rId3"/>
    <p:sldId id="510" r:id="rId4"/>
    <p:sldId id="531" r:id="rId5"/>
    <p:sldId id="530" r:id="rId6"/>
    <p:sldId id="483" r:id="rId7"/>
    <p:sldId id="498" r:id="rId8"/>
    <p:sldId id="502" r:id="rId9"/>
    <p:sldId id="503" r:id="rId10"/>
    <p:sldId id="504" r:id="rId11"/>
    <p:sldId id="486" r:id="rId12"/>
    <p:sldId id="505" r:id="rId13"/>
    <p:sldId id="506" r:id="rId14"/>
    <p:sldId id="507" r:id="rId15"/>
    <p:sldId id="508" r:id="rId16"/>
    <p:sldId id="509" r:id="rId17"/>
    <p:sldId id="512" r:id="rId18"/>
    <p:sldId id="513" r:id="rId19"/>
    <p:sldId id="514" r:id="rId20"/>
    <p:sldId id="515" r:id="rId21"/>
    <p:sldId id="516" r:id="rId22"/>
    <p:sldId id="517" r:id="rId23"/>
    <p:sldId id="492" r:id="rId24"/>
    <p:sldId id="518" r:id="rId25"/>
    <p:sldId id="519" r:id="rId26"/>
    <p:sldId id="520" r:id="rId27"/>
    <p:sldId id="534" r:id="rId28"/>
    <p:sldId id="522" r:id="rId29"/>
    <p:sldId id="523" r:id="rId30"/>
    <p:sldId id="528" r:id="rId31"/>
    <p:sldId id="533" r:id="rId32"/>
    <p:sldId id="524" r:id="rId33"/>
    <p:sldId id="525" r:id="rId34"/>
    <p:sldId id="526" r:id="rId35"/>
    <p:sldId id="52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975" autoAdjust="0"/>
    <p:restoredTop sz="84825" autoAdjust="0"/>
  </p:normalViewPr>
  <p:slideViewPr>
    <p:cSldViewPr snapToGrid="0">
      <p:cViewPr>
        <p:scale>
          <a:sx n="100" d="100"/>
          <a:sy n="100" d="100"/>
        </p:scale>
        <p:origin x="-7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88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99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5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8963"/>
            <a:ext cx="4549775" cy="34131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2" y="4342778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pPr algn="l"/>
            <a:endParaRPr lang="en-US" sz="9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C02895-6F48-D340-B5BB-D4911E35C3BB}" type="datetime3">
              <a:rPr lang="en-US"/>
              <a:pPr/>
              <a:t>17 October 2011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EF71F-A33A-3449-8F2D-D74D15AC6BB3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18F1186-07F9-BE4F-B429-B3DCD1EEC475}" type="datetime3">
              <a:rPr lang="en-US"/>
              <a:pPr/>
              <a:t>17 October 2011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18F1186-07F9-BE4F-B429-B3DCD1EEC475}" type="datetime3">
              <a:rPr lang="en-US"/>
              <a:pPr/>
              <a:t>17 October 2011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D3B64-7D94-6142-B4FD-26C2CFB32C7A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58220-A737-4B44-B112-4A17D8614C1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C67E9-8545-3141-BC2C-1B549B746B23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DC9B5-8DBF-A94C-BC56-C95D26CB22DF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9AF-B366-1144-91FD-4401A3EE1ED0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6E85-A093-E24F-B1B0-04E1253FF151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6426-B246-8C4E-92CC-500DD0F566BA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C525-A764-FC48-9B7D-C168BF51462B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D7D8-5FC0-1A40-8360-B21409EB2110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B111-AB6E-2F4F-AD7B-DB46CECF049D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5DF-066B-7B48-9734-9B721306943D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6F6D-A8DA-F14D-A779-4C3156191C9D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ED0D-64A5-2E4F-BEFD-F2C30B926B91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8041-96F6-F446-B424-EC86F15427FD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CD950-2726-7B45-A654-925F8838DD1D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ing.llnl.gov/tutorials/openMP/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nmp.or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0500" y="3726240"/>
            <a:ext cx="876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Jaguar's days as a CPU-only supercomputer are numbered. Over the next year, the</a:t>
            </a:r>
            <a:r>
              <a:rPr lang="en-US" sz="2400" dirty="0">
                <a:solidFill>
                  <a:srgbClr val="FF0000"/>
                </a:solidFill>
              </a:rPr>
              <a:t> 2.3 </a:t>
            </a:r>
            <a:r>
              <a:rPr lang="en-US" sz="2400" dirty="0" err="1">
                <a:solidFill>
                  <a:srgbClr val="FF0000"/>
                </a:solidFill>
              </a:rPr>
              <a:t>petaflop</a:t>
            </a:r>
            <a:r>
              <a:rPr lang="en-US" sz="2400" dirty="0"/>
              <a:t> machine at </a:t>
            </a:r>
            <a:r>
              <a:rPr lang="en-US" sz="2400" dirty="0" smtClean="0"/>
              <a:t>the Oak Ridge National Lab (ORNL) will be upgraded by Cray with the </a:t>
            </a:r>
            <a:r>
              <a:rPr lang="en-US" sz="2400" dirty="0"/>
              <a:t>new NVIDIA "</a:t>
            </a:r>
            <a:r>
              <a:rPr lang="en-US" sz="2400" dirty="0" err="1"/>
              <a:t>Kepler</a:t>
            </a:r>
            <a:r>
              <a:rPr lang="en-US" sz="2400" dirty="0"/>
              <a:t>" GPUs, </a:t>
            </a:r>
            <a:r>
              <a:rPr lang="en-US" sz="2400" dirty="0" smtClean="0"/>
              <a:t>[…] </a:t>
            </a:r>
            <a:r>
              <a:rPr lang="en-US" sz="2400" dirty="0"/>
              <a:t>The transformed supercomputer will be renamed Titan and should deliver in the </a:t>
            </a:r>
            <a:r>
              <a:rPr lang="en-US" sz="2400" dirty="0" smtClean="0"/>
              <a:t>neighborhood </a:t>
            </a:r>
            <a:r>
              <a:rPr lang="en-US" sz="2400" dirty="0"/>
              <a:t>of </a:t>
            </a:r>
            <a:r>
              <a:rPr lang="en-US" sz="2400" dirty="0">
                <a:solidFill>
                  <a:srgbClr val="FF0000"/>
                </a:solidFill>
              </a:rPr>
              <a:t>20 peak </a:t>
            </a:r>
            <a:r>
              <a:rPr lang="en-US" sz="2400" dirty="0" err="1">
                <a:solidFill>
                  <a:srgbClr val="FF0000"/>
                </a:solidFill>
              </a:rPr>
              <a:t>petaflops</a:t>
            </a:r>
            <a:r>
              <a:rPr lang="en-US" sz="2400" dirty="0"/>
              <a:t> sometime in late 2012.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27793" b="21529"/>
          <a:stretch/>
        </p:blipFill>
        <p:spPr>
          <a:xfrm>
            <a:off x="3825799" y="1803400"/>
            <a:ext cx="5203901" cy="207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462"/>
            <a:ext cx="8229600" cy="1143000"/>
          </a:xfrm>
        </p:spPr>
        <p:txBody>
          <a:bodyPr/>
          <a:lstStyle/>
          <a:p>
            <a:r>
              <a:rPr lang="en-US" dirty="0" smtClean="0"/>
              <a:t>61C In the News</a:t>
            </a:r>
            <a:endParaRPr lang="en-US" dirty="0"/>
          </a:p>
        </p:txBody>
      </p:sp>
      <p:pic>
        <p:nvPicPr>
          <p:cNvPr id="7" name="Content Placeholder 6" descr="Screen shot 2011-10-16 at 10.42.15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" r="351" b="34333"/>
          <a:stretch/>
        </p:blipFill>
        <p:spPr>
          <a:xfrm>
            <a:off x="7012532" y="152401"/>
            <a:ext cx="2004468" cy="72389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000" y="4699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October 11, 2011</a:t>
            </a:r>
          </a:p>
          <a:p>
            <a:r>
              <a:rPr lang="en-US" sz="2800" dirty="0"/>
              <a:t>GPUs Will Morph ORNL's Jaguar Into 20-Petaflop Titan</a:t>
            </a:r>
          </a:p>
          <a:p>
            <a:r>
              <a:rPr lang="en-US" dirty="0"/>
              <a:t>Michael Feldman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600" y="2055336"/>
            <a:ext cx="3810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current Jaguar </a:t>
            </a:r>
            <a:r>
              <a:rPr lang="en-US" sz="2400" dirty="0" smtClean="0"/>
              <a:t>system</a:t>
            </a:r>
            <a:r>
              <a:rPr lang="en-US" sz="2400" dirty="0"/>
              <a:t> </a:t>
            </a:r>
            <a:r>
              <a:rPr lang="en-US" sz="2400" dirty="0" smtClean="0"/>
              <a:t>… currently </a:t>
            </a:r>
            <a:r>
              <a:rPr lang="en-US" sz="2400" dirty="0"/>
              <a:t>sits at number three on the TOP500 </a:t>
            </a:r>
            <a:r>
              <a:rPr lang="en-US" sz="2400" dirty="0" smtClean="0"/>
              <a:t>list...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14300" y="1469936"/>
            <a:ext cx="9423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err="1" smtClean="0"/>
              <a:t>www.hpcwire.com</a:t>
            </a:r>
            <a:r>
              <a:rPr lang="de-DE" sz="1600" dirty="0"/>
              <a:t>/</a:t>
            </a:r>
            <a:r>
              <a:rPr lang="de-DE" sz="1600" dirty="0" err="1"/>
              <a:t>hpcwire</a:t>
            </a:r>
            <a:r>
              <a:rPr lang="de-DE" sz="1600" dirty="0"/>
              <a:t>/2011-10-11/gpus_will_morph_ornl_s_jaguar_into_20-petaflop_titan.html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153051" y="5797034"/>
            <a:ext cx="539823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"It's all about power efficiency"</a:t>
            </a:r>
          </a:p>
        </p:txBody>
      </p:sp>
    </p:spTree>
    <p:extLst>
      <p:ext uri="{BB962C8B-B14F-4D97-AF65-F5344CB8AC3E}">
        <p14:creationId xmlns:p14="http://schemas.microsoft.com/office/powerpoint/2010/main" val="219642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Lock/Unlock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Lock (aka busy wait):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  ; t1 = 1 means Locked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Loop:	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$t0,lock($s0)   ; load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	       	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 ; loop if locked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Lock:	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$t1,lock($s0)   ; Unlocked, so lock</a:t>
            </a:r>
            <a:endParaRPr lang="en-US" sz="2000" dirty="0" smtClean="0"/>
          </a:p>
          <a:p>
            <a:endParaRPr lang="en-US" dirty="0" smtClean="0"/>
          </a:p>
          <a:p>
            <a:r>
              <a:rPr lang="en-US" dirty="0" smtClean="0"/>
              <a:t>Unlock: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					  </a:t>
            </a:r>
            <a:r>
              <a:rPr lang="en-US" sz="2000" dirty="0" err="1" smtClean="0">
                <a:latin typeface="Courier New"/>
                <a:cs typeface="Courier New"/>
              </a:rPr>
              <a:t>sw</a:t>
            </a:r>
            <a:r>
              <a:rPr lang="en-US" sz="2000" dirty="0" smtClean="0">
                <a:latin typeface="Courier New"/>
                <a:cs typeface="Courier New"/>
              </a:rPr>
              <a:t> $zero,lock($s0)</a:t>
            </a:r>
          </a:p>
          <a:p>
            <a:r>
              <a:rPr lang="en-US" dirty="0" smtClean="0">
                <a:latin typeface="+mj-lt"/>
                <a:cs typeface="Courier New"/>
              </a:rPr>
              <a:t>Any problems with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EDCB-07A4-BE46-8933-26FB9053392B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9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" y="602192"/>
            <a:ext cx="9017000" cy="6357408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400" dirty="0" smtClean="0"/>
              <a:t>		addiu $t1,$zero, 1 		; t1 = 1 means locked 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400" dirty="0" smtClean="0"/>
              <a:t>Loop: 	lw $t0, lock($s0) 		; load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400" dirty="0" smtClean="0"/>
              <a:t>	              	</a:t>
            </a:r>
            <a:r>
              <a:rPr lang="en-US" sz="2400" dirty="0" err="1" smtClean="0"/>
              <a:t>bne</a:t>
            </a:r>
            <a:r>
              <a:rPr lang="en-US" sz="2400" dirty="0" smtClean="0"/>
              <a:t> $t0, $zero, Loop 	; loop if lock &lt;&gt; 0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400" dirty="0" smtClean="0"/>
              <a:t>Lock:	sw $t1, lock($s0)		; set lock and continue 			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; </a:t>
            </a:r>
            <a:r>
              <a:rPr lang="en-US" sz="2400" dirty="0" smtClean="0"/>
              <a:t>to critical </a:t>
            </a:r>
            <a:r>
              <a:rPr lang="en-US" sz="2400" dirty="0" smtClean="0"/>
              <a:t>section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Times" charset="0"/>
              <a:buAutoNum type="romanUcPeriod"/>
            </a:pPr>
            <a:r>
              <a:rPr lang="en-US" sz="2800" dirty="0" smtClean="0"/>
              <a:t>It works great! Ensures that at most one thread enters the  critical section at a time.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Times" charset="0"/>
              <a:buAutoNum type="romanUcPeriod"/>
            </a:pPr>
            <a:r>
              <a:rPr lang="en-US" sz="2800" dirty="0" smtClean="0"/>
              <a:t>Infinite Loop, since no change to lock before </a:t>
            </a:r>
            <a:r>
              <a:rPr lang="en-US" sz="2800" dirty="0" err="1" smtClean="0">
                <a:solidFill>
                  <a:srgbClr val="FF0000"/>
                </a:solidFill>
              </a:rPr>
              <a:t>bne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Times" charset="0"/>
              <a:buAutoNum type="romanUcPeriod"/>
            </a:pPr>
            <a:r>
              <a:rPr lang="en-US" sz="2800" dirty="0" smtClean="0"/>
              <a:t>Doesn’t work because a different thread on </a:t>
            </a:r>
            <a:r>
              <a:rPr lang="en-US" sz="2800" dirty="0" smtClean="0">
                <a:solidFill>
                  <a:srgbClr val="FF0000"/>
                </a:solidFill>
              </a:rPr>
              <a:t>another core</a:t>
            </a:r>
            <a:r>
              <a:rPr lang="en-US" sz="2800" dirty="0" smtClean="0"/>
              <a:t> could see lock == 0 before </a:t>
            </a:r>
            <a:r>
              <a:rPr lang="en-US" sz="2800" dirty="0" smtClean="0">
                <a:solidFill>
                  <a:srgbClr val="FF0000"/>
                </a:solidFill>
              </a:rPr>
              <a:t>sw</a:t>
            </a:r>
            <a:r>
              <a:rPr lang="en-US" sz="2800" dirty="0" smtClean="0"/>
              <a:t> changes it to 1; so both go to critical section</a:t>
            </a:r>
          </a:p>
          <a:p>
            <a:pPr marL="514350" indent="-514350">
              <a:lnSpc>
                <a:spcPct val="110000"/>
              </a:lnSpc>
              <a:buFont typeface="Times" charset="0"/>
              <a:buAutoNum type="romanUcPeriod"/>
            </a:pPr>
            <a:r>
              <a:rPr lang="en-US" sz="2800" dirty="0"/>
              <a:t>Doesn’t work because </a:t>
            </a:r>
            <a:r>
              <a:rPr lang="en-US" sz="2800" dirty="0" smtClean="0"/>
              <a:t>a different </a:t>
            </a:r>
            <a:r>
              <a:rPr lang="en-US" sz="2800" dirty="0"/>
              <a:t>thread on </a:t>
            </a:r>
            <a:r>
              <a:rPr lang="en-US" sz="2800" dirty="0" smtClean="0">
                <a:solidFill>
                  <a:srgbClr val="FF0000"/>
                </a:solidFill>
              </a:rPr>
              <a:t>this same </a:t>
            </a:r>
            <a:r>
              <a:rPr lang="en-US" sz="2800" dirty="0">
                <a:solidFill>
                  <a:srgbClr val="FF0000"/>
                </a:solidFill>
              </a:rPr>
              <a:t>core</a:t>
            </a:r>
            <a:r>
              <a:rPr lang="en-US" sz="2800" dirty="0"/>
              <a:t> could see lock == 0 before </a:t>
            </a:r>
            <a:r>
              <a:rPr lang="en-US" sz="2800" dirty="0" err="1">
                <a:solidFill>
                  <a:srgbClr val="FF0000"/>
                </a:solidFill>
              </a:rPr>
              <a:t>sw</a:t>
            </a:r>
            <a:r>
              <a:rPr lang="en-US" sz="2800" dirty="0"/>
              <a:t> changes it to 1; so both go to critical </a:t>
            </a:r>
            <a:r>
              <a:rPr lang="en-US" sz="2800" dirty="0" smtClean="0"/>
              <a:t>section</a:t>
            </a:r>
          </a:p>
          <a:p>
            <a:pPr>
              <a:lnSpc>
                <a:spcPct val="65000"/>
              </a:lnSpc>
              <a:buFont typeface="Times" charset="0"/>
              <a:buNone/>
            </a:pPr>
            <a:endParaRPr lang="en-US" sz="2800" dirty="0" smtClean="0"/>
          </a:p>
          <a:p>
            <a:pPr>
              <a:lnSpc>
                <a:spcPct val="65000"/>
              </a:lnSpc>
              <a:buFont typeface="Times" charset="0"/>
              <a:buNone/>
            </a:pP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r>
              <a:rPr lang="en-US" sz="2800" dirty="0" smtClean="0"/>
              <a:t>I only   (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) II only   (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) III only  (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) IV only  (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) III and IV</a:t>
            </a:r>
            <a:endParaRPr lang="en-US" sz="28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599" y="211138"/>
            <a:ext cx="7958667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Peer </a:t>
            </a:r>
            <a:r>
              <a:rPr lang="en-US" dirty="0" smtClean="0"/>
              <a:t>Instruction: What Happens?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81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Lock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6154" y="1600200"/>
            <a:ext cx="4269646" cy="4525963"/>
          </a:xfrm>
        </p:spPr>
        <p:txBody>
          <a:bodyPr/>
          <a:lstStyle/>
          <a:p>
            <a:r>
              <a:rPr lang="en-US" dirty="0" smtClean="0"/>
              <a:t>Thread 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$t0,lock($s0)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$t1,lock($s0)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Thread 2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$t0,lock($s0)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$t1,lock($s0)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65A-B686-B549-8CEA-A748D17B5FA7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357373" y="3992165"/>
            <a:ext cx="398346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5974" y="5879528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14436" y="5896924"/>
            <a:ext cx="4044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Both threads think they have set the lock</a:t>
            </a:r>
          </a:p>
          <a:p>
            <a:r>
              <a:rPr lang="en-US" i="1" dirty="0" smtClean="0"/>
              <a:t>Exclusive access not guaranteed!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27894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Help! Hardware Synchronization</a:t>
            </a:r>
            <a:endParaRPr lang="en-AU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Hardware </a:t>
            </a:r>
            <a:r>
              <a:rPr lang="en-AU" dirty="0"/>
              <a:t>support </a:t>
            </a:r>
            <a:r>
              <a:rPr lang="en-AU" dirty="0" smtClean="0"/>
              <a:t>required to prevent interloper (either thread on other core or thread on same core) from changing the value </a:t>
            </a:r>
          </a:p>
          <a:p>
            <a:pPr lvl="1">
              <a:buClr>
                <a:schemeClr val="tx1"/>
              </a:buClr>
            </a:pPr>
            <a:r>
              <a:rPr lang="en-AU" i="1" dirty="0">
                <a:solidFill>
                  <a:srgbClr val="FF0000"/>
                </a:solidFill>
              </a:rPr>
              <a:t>Atomic </a:t>
            </a:r>
            <a:r>
              <a:rPr lang="en-AU" dirty="0"/>
              <a:t>read/write memory operation</a:t>
            </a:r>
          </a:p>
          <a:p>
            <a:pPr lvl="1"/>
            <a:r>
              <a:rPr lang="en-AU" dirty="0"/>
              <a:t>No other access to the location allowed between the read and write</a:t>
            </a:r>
          </a:p>
          <a:p>
            <a:r>
              <a:rPr lang="en-AU" dirty="0"/>
              <a:t>Could be a single instruction</a:t>
            </a:r>
          </a:p>
          <a:p>
            <a:pPr lvl="1"/>
            <a:r>
              <a:rPr lang="en-AU" dirty="0"/>
              <a:t>E.g., atomic swap of register </a:t>
            </a:r>
            <a:r>
              <a:rPr lang="en-AU" dirty="0">
                <a:ea typeface="Arial" charset="0"/>
                <a:cs typeface="Arial" charset="0"/>
              </a:rPr>
              <a:t>↔ memory</a:t>
            </a:r>
          </a:p>
          <a:p>
            <a:pPr lvl="1"/>
            <a:r>
              <a:rPr lang="en-AU" dirty="0">
                <a:ea typeface="Arial" charset="0"/>
                <a:cs typeface="Arial" charset="0"/>
              </a:rPr>
              <a:t>Or an atomic pair of instructions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B9FD-680F-3744-BD08-EA9298196F0E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9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180" y="6356350"/>
            <a:ext cx="2133600" cy="365125"/>
          </a:xfrm>
        </p:spPr>
        <p:txBody>
          <a:bodyPr/>
          <a:lstStyle/>
          <a:p>
            <a:fld id="{B6564724-55B0-1645-9252-6DF4BAEFB8BF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68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AU" dirty="0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4034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AU" sz="2800" dirty="0"/>
              <a:t>Load linked:</a:t>
            </a:r>
            <a:r>
              <a:rPr lang="en-AU" sz="2800" dirty="0" smtClean="0"/>
              <a:t>             </a:t>
            </a:r>
            <a:r>
              <a:rPr lang="en-AU" sz="2800" dirty="0" err="1" smtClean="0">
                <a:latin typeface="Courier New"/>
                <a:cs typeface="Courier New"/>
              </a:rPr>
              <a:t>ll</a:t>
            </a:r>
            <a:r>
              <a:rPr lang="en-AU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rt</a:t>
            </a:r>
            <a:r>
              <a:rPr lang="en-US" sz="2800" dirty="0" err="1" smtClean="0">
                <a:latin typeface="Courier New"/>
                <a:cs typeface="Courier New"/>
              </a:rPr>
              <a:t>,offset</a:t>
            </a:r>
            <a:r>
              <a:rPr lang="en-US" sz="2800" dirty="0" err="1">
                <a:latin typeface="Courier New"/>
                <a:cs typeface="Courier New"/>
              </a:rPr>
              <a:t>(rs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Store conditional:</a:t>
            </a:r>
            <a:r>
              <a:rPr lang="en-AU" sz="2800" dirty="0" smtClean="0"/>
              <a:t>   </a:t>
            </a:r>
            <a:r>
              <a:rPr lang="en-AU" sz="2800" dirty="0" smtClean="0">
                <a:latin typeface="Courier New"/>
                <a:cs typeface="Courier New"/>
              </a:rPr>
              <a:t>sc </a:t>
            </a:r>
            <a:r>
              <a:rPr lang="en-AU" sz="2800" dirty="0" err="1">
                <a:latin typeface="Courier New"/>
                <a:cs typeface="Courier New"/>
              </a:rPr>
              <a:t>rt</a:t>
            </a:r>
            <a:r>
              <a:rPr lang="en-AU" sz="2800" dirty="0" smtClean="0">
                <a:latin typeface="Courier New"/>
                <a:cs typeface="Courier New"/>
              </a:rPr>
              <a:t>,</a:t>
            </a:r>
            <a:r>
              <a:rPr lang="en-US" sz="2800" dirty="0" err="1" smtClean="0">
                <a:latin typeface="Courier New"/>
                <a:cs typeface="Courier New"/>
              </a:rPr>
              <a:t>offset</a:t>
            </a:r>
            <a:r>
              <a:rPr lang="en-US" sz="2800" dirty="0" err="1">
                <a:latin typeface="Courier New"/>
                <a:cs typeface="Courier New"/>
              </a:rPr>
              <a:t>(rs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Succeeds if location not changed since the </a:t>
            </a:r>
            <a:r>
              <a:rPr lang="en-AU" sz="2400" dirty="0" err="1" smtClean="0">
                <a:latin typeface="Courier New"/>
                <a:cs typeface="Courier New"/>
              </a:rPr>
              <a:t>ll</a:t>
            </a:r>
            <a:endParaRPr lang="en-AU" sz="2400" dirty="0" smtClean="0">
              <a:latin typeface="Courier New"/>
              <a:cs typeface="Courier New"/>
            </a:endParaRPr>
          </a:p>
          <a:p>
            <a:pPr lvl="2">
              <a:lnSpc>
                <a:spcPct val="90000"/>
              </a:lnSpc>
            </a:pPr>
            <a:r>
              <a:rPr lang="en-AU" sz="2000" dirty="0"/>
              <a:t>Returns 1 in </a:t>
            </a:r>
            <a:r>
              <a:rPr lang="en-AU" sz="2000" dirty="0" err="1" smtClean="0"/>
              <a:t>rt</a:t>
            </a:r>
            <a:r>
              <a:rPr lang="en-AU" sz="2000" dirty="0" smtClean="0"/>
              <a:t> (clobbers register value being stored)</a:t>
            </a:r>
          </a:p>
          <a:p>
            <a:pPr lvl="1">
              <a:lnSpc>
                <a:spcPct val="90000"/>
              </a:lnSpc>
            </a:pPr>
            <a:r>
              <a:rPr lang="en-AU" sz="2400" dirty="0" smtClean="0"/>
              <a:t>Fails </a:t>
            </a:r>
            <a:r>
              <a:rPr lang="en-AU" sz="2400" dirty="0"/>
              <a:t>if location</a:t>
            </a:r>
            <a:r>
              <a:rPr lang="en-AU" sz="2400" dirty="0" smtClean="0"/>
              <a:t> has changed</a:t>
            </a:r>
            <a:endParaRPr lang="en-AU" sz="2400" dirty="0"/>
          </a:p>
          <a:p>
            <a:pPr lvl="2">
              <a:lnSpc>
                <a:spcPct val="90000"/>
              </a:lnSpc>
            </a:pPr>
            <a:r>
              <a:rPr lang="en-AU" sz="2000" dirty="0"/>
              <a:t>Returns 0 in </a:t>
            </a:r>
            <a:r>
              <a:rPr lang="en-AU" sz="2000" dirty="0" err="1" smtClean="0"/>
              <a:t>rt</a:t>
            </a:r>
            <a:r>
              <a:rPr lang="en-AU" sz="2000" dirty="0" smtClean="0"/>
              <a:t> (clobbers register value being stored)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Example: atomic swap (to test/set lock variable</a:t>
            </a:r>
            <a:r>
              <a:rPr lang="en-AU" sz="28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AU" sz="2800" dirty="0" smtClean="0"/>
              <a:t>	Exchange contents of </a:t>
            </a:r>
            <a:r>
              <a:rPr lang="en-AU" sz="2800" dirty="0" err="1" smtClean="0"/>
              <a:t>reg</a:t>
            </a:r>
            <a:r>
              <a:rPr lang="en-AU" sz="2800" dirty="0" smtClean="0"/>
              <a:t> and </a:t>
            </a:r>
            <a:r>
              <a:rPr lang="en-AU" sz="2800" dirty="0" err="1" smtClean="0"/>
              <a:t>mem</a:t>
            </a:r>
            <a:r>
              <a:rPr lang="en-AU" sz="2800" dirty="0" smtClean="0"/>
              <a:t>: $s4 </a:t>
            </a:r>
            <a:r>
              <a:rPr lang="en-US" sz="2800" dirty="0" err="1" smtClean="0">
                <a:sym typeface="Wingdings"/>
              </a:rPr>
              <a:t></a:t>
            </a:r>
            <a:r>
              <a:rPr lang="en-US" sz="2800" dirty="0" smtClean="0">
                <a:sym typeface="Wingdings"/>
              </a:rPr>
              <a:t> </a:t>
            </a:r>
            <a:r>
              <a:rPr lang="en-AU" sz="2800" dirty="0" smtClean="0"/>
              <a:t>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Courier New"/>
                <a:cs typeface="Courier New"/>
              </a:rPr>
              <a:t>try: add $t0,$zero,$s4 ;copy exchange value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Courier New"/>
                <a:cs typeface="Courier New"/>
              </a:rPr>
              <a:t>     ll  $t1,0($s1)    ;load </a:t>
            </a:r>
            <a:r>
              <a:rPr lang="en-AU" sz="2200" dirty="0" smtClean="0">
                <a:latin typeface="Courier New"/>
                <a:cs typeface="Courier New"/>
              </a:rPr>
              <a:t>linked</a:t>
            </a:r>
            <a:endParaRPr lang="en-AU" sz="2200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Courier New"/>
                <a:cs typeface="Courier New"/>
              </a:rPr>
              <a:t>     sc  $t0,0($s1)    ;store conditional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Courier New"/>
                <a:cs typeface="Courier New"/>
              </a:rPr>
              <a:t>     beq $t0,$zero,try ;branch store fails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Courier New"/>
                <a:cs typeface="Courier New"/>
              </a:rPr>
              <a:t>     add $s4,$zero,$t1 ;put load value in $s4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5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12" cy="1143000"/>
          </a:xfrm>
        </p:spPr>
        <p:txBody>
          <a:bodyPr/>
          <a:lstStyle/>
          <a:p>
            <a:r>
              <a:rPr lang="en-US" dirty="0" smtClean="0"/>
              <a:t>Test-and-Set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79362" cy="452596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In a single atomic operation: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to see if a memory location is set (contains a 1)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Set </a:t>
            </a:r>
            <a:r>
              <a:rPr lang="en-US" dirty="0" smtClean="0"/>
              <a:t>it (to 1) If it isn’t (it contained a zero when tested)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Otherwise indicate that the Set failed, so the program can try again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No other instruction can modify the memory location, including another Test-and-Set instruction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Useful for implementing lock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5878-1852-484B-8E46-E96598F4D495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-63500"/>
            <a:ext cx="2667000" cy="692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67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1-03-06 at 6.40.2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3FA-6BF3-D744-A33F-60C5629D4C2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272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AU" dirty="0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14037" cy="1143000"/>
          </a:xfrm>
        </p:spPr>
        <p:txBody>
          <a:bodyPr/>
          <a:lstStyle/>
          <a:p>
            <a:r>
              <a:rPr lang="en-AU" dirty="0" smtClean="0"/>
              <a:t>Test-and-Set </a:t>
            </a:r>
            <a:r>
              <a:rPr lang="en-AU" dirty="0"/>
              <a:t>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6431788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800" dirty="0" smtClean="0"/>
              <a:t>Single atomic operation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Example</a:t>
            </a:r>
            <a:r>
              <a:rPr lang="en-AU" sz="2800" dirty="0"/>
              <a:t>:</a:t>
            </a:r>
            <a:r>
              <a:rPr lang="en-AU" sz="2800" dirty="0" smtClean="0"/>
              <a:t> MIPS sequence for implementing a T&amp;S at 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Try: </a:t>
            </a:r>
            <a:r>
              <a:rPr lang="en-AU" sz="2200" dirty="0" err="1" smtClean="0">
                <a:latin typeface="Courier New"/>
                <a:cs typeface="Courier New"/>
              </a:rPr>
              <a:t>addiu</a:t>
            </a:r>
            <a:r>
              <a:rPr lang="en-AU" sz="2200" dirty="0" smtClean="0">
                <a:latin typeface="Courier New"/>
                <a:cs typeface="Courier New"/>
              </a:rPr>
              <a:t> $t0,$zero,1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ll</a:t>
            </a:r>
            <a:r>
              <a:rPr lang="en-AU" sz="2200" dirty="0" smtClean="0">
                <a:latin typeface="Courier New"/>
                <a:cs typeface="Courier New"/>
              </a:rPr>
              <a:t>  $t1,0($s1)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bne</a:t>
            </a:r>
            <a:r>
              <a:rPr lang="en-AU" sz="2200" dirty="0" smtClean="0">
                <a:latin typeface="Courier New"/>
                <a:cs typeface="Courier New"/>
              </a:rPr>
              <a:t> $t1,$zero,Try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sc  $t0,0($s1)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beq</a:t>
            </a:r>
            <a:r>
              <a:rPr lang="en-AU" sz="2200" dirty="0" smtClean="0">
                <a:latin typeface="Courier New"/>
                <a:cs typeface="Courier New"/>
              </a:rPr>
              <a:t> $t0,$zero,try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Locked: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critical section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AU" sz="2200" dirty="0" smtClean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sw</a:t>
            </a:r>
            <a:r>
              <a:rPr lang="en-AU" sz="2200" dirty="0" smtClean="0">
                <a:latin typeface="Courier New"/>
                <a:cs typeface="Courier New"/>
              </a:rPr>
              <a:t> $zero,0($s1)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88398" y="887148"/>
            <a:ext cx="2139761" cy="2052617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84231" y="2122197"/>
            <a:ext cx="2387478" cy="1248289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905794" y="2957159"/>
            <a:ext cx="2157158" cy="869754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05794" y="4244393"/>
            <a:ext cx="2400708" cy="22613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3401" y="5979743"/>
            <a:ext cx="1952569" cy="14331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38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OpenMP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API used for multi-threaded, shared memory parallelism</a:t>
            </a:r>
          </a:p>
          <a:p>
            <a:pPr lvl="1"/>
            <a:r>
              <a:rPr lang="en-US" dirty="0" smtClean="0"/>
              <a:t>Compiler Directives</a:t>
            </a:r>
          </a:p>
          <a:p>
            <a:pPr lvl="1"/>
            <a:r>
              <a:rPr lang="en-US" dirty="0" smtClean="0"/>
              <a:t>Runtime Library Routines</a:t>
            </a:r>
          </a:p>
          <a:p>
            <a:pPr lvl="1"/>
            <a:r>
              <a:rPr lang="en-US" dirty="0" smtClean="0"/>
              <a:t>Environment Variables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http://www.openmp.org/</a:t>
            </a:r>
            <a:r>
              <a:rPr lang="en-US" dirty="0" smtClean="0"/>
              <a:t>,  </a:t>
            </a:r>
            <a:r>
              <a:rPr lang="en-US" dirty="0" smtClean="0">
                <a:hlinkClick r:id="rId3"/>
              </a:rPr>
              <a:t>http://computing.llnl.gov/tutorials/openMP/</a:t>
            </a:r>
            <a:r>
              <a:rPr lang="en-US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727C-6E3E-5344-8B55-464F510508A0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pic>
        <p:nvPicPr>
          <p:cNvPr id="9" name="Picture 8" descr="Screen shot 2011-03-15 at 9.07.32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0265" y="2116667"/>
            <a:ext cx="2827640" cy="301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1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Specification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3312-1F7F-0E48-9BCA-0090279D730C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141" y="1974623"/>
            <a:ext cx="8654143" cy="399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221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Memory Model with Explicit Thread-based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Shared memory process consists of multiple threads, explicit programming model with full programmer control over parallelization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Takes advantage of shared memory, programmer need not worry (that much) about data placement</a:t>
            </a:r>
          </a:p>
          <a:p>
            <a:pPr lvl="1"/>
            <a:r>
              <a:rPr lang="en-US" dirty="0" smtClean="0"/>
              <a:t>Programming model is “serial-like” and thus conceptually simpler than alternatives (e.g., message passing/MPI)</a:t>
            </a:r>
          </a:p>
          <a:p>
            <a:pPr lvl="1"/>
            <a:r>
              <a:rPr lang="en-US" dirty="0" smtClean="0"/>
              <a:t>Compiler directives are generally simple and easy to use</a:t>
            </a:r>
          </a:p>
          <a:p>
            <a:pPr lvl="1"/>
            <a:r>
              <a:rPr lang="en-US" dirty="0" smtClean="0"/>
              <a:t>Legacy serial code does not need to be rewritten</a:t>
            </a:r>
          </a:p>
          <a:p>
            <a:r>
              <a:rPr lang="en-US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Codes can only be run in shared memory environments!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Compiler must support </a:t>
            </a:r>
            <a:r>
              <a:rPr lang="en-US" sz="2839" dirty="0" err="1" smtClean="0"/>
              <a:t>OpenMP</a:t>
            </a:r>
            <a:r>
              <a:rPr lang="en-US" sz="2839" dirty="0" smtClean="0"/>
              <a:t> (e.g., </a:t>
            </a:r>
            <a:r>
              <a:rPr lang="en-US" sz="2839" dirty="0" err="1" smtClean="0"/>
              <a:t>gcc</a:t>
            </a:r>
            <a:r>
              <a:rPr lang="en-US" sz="2839" dirty="0" smtClean="0"/>
              <a:t> 4.2)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EEBE-6F52-F648-BD46-94907776A151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3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Lecture 22  </a:t>
            </a:r>
            <a:br>
              <a:rPr lang="en-US" i="1" dirty="0" smtClean="0"/>
            </a:br>
            <a:r>
              <a:rPr lang="en-US" i="1" dirty="0" smtClean="0"/>
              <a:t>Thread Level Parallelism III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128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Michael Franklin</a:t>
            </a:r>
          </a:p>
          <a:p>
            <a:r>
              <a:rPr lang="en-US" dirty="0" smtClean="0"/>
              <a:t>Dan Garcia</a:t>
            </a:r>
          </a:p>
          <a:p>
            <a:r>
              <a:rPr lang="en-US" dirty="0" smtClean="0"/>
              <a:t>http://inst.eecs.Berkeley.edu/~cs61c/Fa11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89340"/>
            <a:ext cx="2895600" cy="365125"/>
          </a:xfrm>
        </p:spPr>
        <p:txBody>
          <a:bodyPr/>
          <a:lstStyle/>
          <a:p>
            <a:r>
              <a:rPr lang="en-US" dirty="0" smtClean="0"/>
              <a:t>Fall 2011 -- Lecture </a:t>
            </a:r>
            <a:r>
              <a:rPr lang="en-US" dirty="0" smtClean="0"/>
              <a:t>#22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2E0E-1016-E240-BABD-75DBEE14406E}" type="datetime1">
              <a:rPr lang="en-US" smtClean="0"/>
              <a:pPr/>
              <a:t>10/17/11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5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3938" y="1486887"/>
            <a:ext cx="6023726" cy="203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32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Fork - Join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err="1" smtClean="0"/>
              <a:t>OpenMP</a:t>
            </a:r>
            <a:r>
              <a:rPr lang="en-US" dirty="0" smtClean="0"/>
              <a:t> programs begin as single process: </a:t>
            </a:r>
            <a:r>
              <a:rPr lang="en-US" i="1" dirty="0" smtClean="0">
                <a:solidFill>
                  <a:srgbClr val="FF0000"/>
                </a:solidFill>
              </a:rPr>
              <a:t>master thread</a:t>
            </a:r>
            <a:r>
              <a:rPr lang="en-US" dirty="0" smtClean="0"/>
              <a:t>; Executes sequentially until the first parallel region construct is encountered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FORK: the master thread then creates a team of parallel threads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Statements in program that are enclosed by the parallel region construct are executed in parallel among the various team threads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JOIN: When the team threads complete the statements in the parallel region construct, they synchronize and terminate, leaving only the master thread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6CE9-D59B-FF42-94D4-A5EBC481483A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8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E93F-B65B-FD49-A8AC-589AEA9DF801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814" y="1714500"/>
            <a:ext cx="24892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379" y="1714500"/>
            <a:ext cx="24892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9068" y="1714500"/>
            <a:ext cx="24892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78343" y="5579657"/>
            <a:ext cx="2144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shares iterations of a </a:t>
            </a:r>
            <a:br>
              <a:rPr lang="en-US" dirty="0" smtClean="0"/>
            </a:br>
            <a:r>
              <a:rPr lang="en-US" dirty="0" smtClean="0"/>
              <a:t>loop across the team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70741" y="5579657"/>
            <a:ext cx="2257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section executed</a:t>
            </a:r>
            <a:br>
              <a:rPr lang="en-US" dirty="0" smtClean="0"/>
            </a:br>
            <a:r>
              <a:rPr lang="en-US" dirty="0" smtClean="0"/>
              <a:t>by a separate thread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49698" y="5601207"/>
            <a:ext cx="2359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serializes the execution</a:t>
            </a:r>
            <a:br>
              <a:rPr lang="en-US" dirty="0" smtClean="0"/>
            </a:br>
            <a:r>
              <a:rPr lang="en-US" dirty="0" smtClean="0"/>
              <a:t>of a thread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5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Block: C </a:t>
            </a:r>
            <a:r>
              <a:rPr lang="en-US" dirty="0" smtClean="0">
                <a:latin typeface="Courier New"/>
                <a:cs typeface="Courier New"/>
              </a:rPr>
              <a:t>for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717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for (i=0; i&lt;max; i++) zero[i] = 0;</a:t>
            </a:r>
          </a:p>
          <a:p>
            <a:endParaRPr lang="en-US" dirty="0" smtClean="0"/>
          </a:p>
          <a:p>
            <a:r>
              <a:rPr lang="en-US" dirty="0" smtClean="0"/>
              <a:t>Break </a:t>
            </a:r>
            <a:r>
              <a:rPr lang="en-US" i="1" dirty="0" smtClean="0"/>
              <a:t>for loop </a:t>
            </a:r>
            <a:r>
              <a:rPr lang="en-US" dirty="0" smtClean="0"/>
              <a:t>into chunks, and allocate each to a separate thread</a:t>
            </a:r>
          </a:p>
          <a:p>
            <a:pPr lvl="1"/>
            <a:r>
              <a:rPr lang="en-US" dirty="0" smtClean="0"/>
              <a:t>E.g., if max = 100, with two threads, </a:t>
            </a:r>
            <a:br>
              <a:rPr lang="en-US" dirty="0" smtClean="0"/>
            </a:br>
            <a:r>
              <a:rPr lang="en-US" dirty="0" smtClean="0"/>
              <a:t>assign 0-49 to thread 0, 50-99 to thread 1</a:t>
            </a:r>
          </a:p>
          <a:p>
            <a:r>
              <a:rPr lang="en-US" dirty="0" smtClean="0"/>
              <a:t>Must have relatively simple “shape” for an </a:t>
            </a:r>
            <a:r>
              <a:rPr lang="en-US" dirty="0" err="1" smtClean="0"/>
              <a:t>OpenMP</a:t>
            </a:r>
            <a:r>
              <a:rPr lang="en-US" dirty="0" smtClean="0"/>
              <a:t>-aware compiler to be able to parallelize it</a:t>
            </a:r>
          </a:p>
          <a:p>
            <a:pPr lvl="1"/>
            <a:r>
              <a:rPr lang="en-US" dirty="0" smtClean="0"/>
              <a:t>Necessary for the run-time system to be able to determine how many of the loop iterations to assign to each thread</a:t>
            </a:r>
          </a:p>
          <a:p>
            <a:r>
              <a:rPr lang="en-US" dirty="0" smtClean="0"/>
              <a:t>No premature exits from the loop allowed</a:t>
            </a:r>
          </a:p>
          <a:p>
            <a:pPr lvl="1"/>
            <a:r>
              <a:rPr lang="en-US" dirty="0" smtClean="0"/>
              <a:t>i.e., No break, return, exit, goto statements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A964-7E28-4845-A572-66A4F6D00456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4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 Extends C with Pragmas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Pragmas are a mechanism C provides for language extensions</a:t>
            </a:r>
          </a:p>
          <a:p>
            <a:r>
              <a:rPr lang="en-US" dirty="0" smtClean="0"/>
              <a:t>Commonly implemented </a:t>
            </a:r>
            <a:r>
              <a:rPr lang="en-US" dirty="0" err="1" smtClean="0"/>
              <a:t>pragmas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: Parallel </a:t>
            </a:r>
            <a:r>
              <a:rPr lang="en-US" dirty="0" smtClean="0">
                <a:latin typeface="Courier New"/>
                <a:cs typeface="Courier New"/>
              </a:rPr>
              <a:t>for</a:t>
            </a:r>
            <a:r>
              <a:rPr lang="en-US" dirty="0" smtClean="0">
                <a:cs typeface="Courier New"/>
              </a:rPr>
              <a:t> </a:t>
            </a:r>
            <a:r>
              <a:rPr lang="en-US" i="1" dirty="0" smtClean="0"/>
              <a:t>pragma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3" y="1511300"/>
            <a:ext cx="7014638" cy="50376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#pragma omp parallel for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for (i=0; i&lt;max; i++) zero[i] = 0;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sz="3613" dirty="0" smtClean="0"/>
              <a:t>Master thread creates additional threads, each with a separate execution context</a:t>
            </a:r>
          </a:p>
          <a:p>
            <a:r>
              <a:rPr lang="en-US" sz="3613" dirty="0" smtClean="0"/>
              <a:t>All variables declared outside for loop are shared by default, except for loop index which is </a:t>
            </a:r>
            <a:r>
              <a:rPr lang="en-US" sz="3613" i="1" dirty="0" smtClean="0">
                <a:solidFill>
                  <a:srgbClr val="FF0000"/>
                </a:solidFill>
              </a:rPr>
              <a:t>private </a:t>
            </a:r>
            <a:r>
              <a:rPr lang="en-US" sz="3613" dirty="0" smtClean="0"/>
              <a:t>per thread (Why?)</a:t>
            </a:r>
          </a:p>
          <a:p>
            <a:r>
              <a:rPr lang="en-US" sz="3613" dirty="0" smtClean="0"/>
              <a:t>Implicit synchronization at end of for loop</a:t>
            </a:r>
          </a:p>
          <a:p>
            <a:r>
              <a:rPr lang="en-US" sz="3613" dirty="0" smtClean="0"/>
              <a:t>Divide index regions sequentially per thread</a:t>
            </a:r>
          </a:p>
          <a:p>
            <a:pPr lvl="1"/>
            <a:r>
              <a:rPr lang="en-US" sz="3097" dirty="0" smtClean="0"/>
              <a:t>Thread 0 gets 0, 1, …, (max/n)-1; </a:t>
            </a:r>
          </a:p>
          <a:p>
            <a:pPr lvl="1"/>
            <a:r>
              <a:rPr lang="en-US" sz="3097" dirty="0" smtClean="0"/>
              <a:t>Thread 1 gets max/</a:t>
            </a:r>
            <a:r>
              <a:rPr lang="en-US" sz="3097" dirty="0" err="1" smtClean="0"/>
              <a:t>n</a:t>
            </a:r>
            <a:r>
              <a:rPr lang="en-US" sz="3097" dirty="0" smtClean="0"/>
              <a:t>, max/n+1, …, 2*(max/n)-1</a:t>
            </a:r>
          </a:p>
          <a:p>
            <a:pPr lvl="1"/>
            <a:r>
              <a:rPr lang="en-US" sz="3097" dirty="0" smtClean="0"/>
              <a:t>Why?</a:t>
            </a:r>
            <a:endParaRPr lang="en-US" sz="3097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048-D164-224E-B8AB-B9B0D5EE2D1F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/>
          <a:srcRect r="29469"/>
          <a:stretch/>
        </p:blipFill>
        <p:spPr bwMode="auto">
          <a:xfrm>
            <a:off x="7594600" y="2590800"/>
            <a:ext cx="1397000" cy="28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661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Creation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How many threads will OpenMP create?</a:t>
            </a:r>
          </a:p>
          <a:p>
            <a:r>
              <a:rPr lang="en-US" dirty="0" smtClean="0"/>
              <a:t>Defined by </a:t>
            </a:r>
            <a:r>
              <a:rPr lang="en-US" dirty="0" smtClean="0">
                <a:solidFill>
                  <a:srgbClr val="FF0000"/>
                </a:solidFill>
              </a:rPr>
              <a:t>OMP_NUM_THREADS</a:t>
            </a:r>
            <a:r>
              <a:rPr lang="en-US" dirty="0" smtClean="0"/>
              <a:t> environment variable (or in code procedure call)	</a:t>
            </a:r>
          </a:p>
          <a:p>
            <a:r>
              <a:rPr lang="en-US" dirty="0" smtClean="0"/>
              <a:t>Set this variable to the maximum number of threads you want OpenMP to use</a:t>
            </a:r>
          </a:p>
          <a:p>
            <a:r>
              <a:rPr lang="en-US" dirty="0" smtClean="0"/>
              <a:t>Usually equals the number of cores in the underlying HW on which the program is run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C03E-4D53-1E4E-B5E1-293D0BCC0BFD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6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OMP_NUM_THREADS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0133" y="1600200"/>
            <a:ext cx="8923867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Shell command to set number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export OMP_NUM_THREADS=</a:t>
            </a:r>
            <a:r>
              <a:rPr lang="en-US" sz="2800" i="1" dirty="0" err="1" smtClean="0">
                <a:latin typeface="Courier New"/>
                <a:cs typeface="Courier New"/>
              </a:rPr>
              <a:t>x</a:t>
            </a:r>
            <a:endParaRPr lang="en-US" sz="2800" i="1" dirty="0" smtClean="0">
              <a:latin typeface="Courier New"/>
              <a:cs typeface="Courier New"/>
            </a:endParaRPr>
          </a:p>
          <a:p>
            <a:r>
              <a:rPr lang="en-US" dirty="0" smtClean="0"/>
              <a:t>Shell command check number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echo $OMP_NUM_THREADS</a:t>
            </a:r>
          </a:p>
          <a:p>
            <a:r>
              <a:rPr lang="en-US" sz="3243" dirty="0" err="1" smtClean="0">
                <a:latin typeface="+mj-lt"/>
                <a:cs typeface="Courier New"/>
              </a:rPr>
              <a:t>OpenMP</a:t>
            </a:r>
            <a:r>
              <a:rPr lang="en-US" sz="3243" dirty="0" smtClean="0">
                <a:latin typeface="+mj-lt"/>
                <a:cs typeface="Courier New"/>
              </a:rPr>
              <a:t> intrinsic to set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omp_num_threads(x</a:t>
            </a:r>
            <a:r>
              <a:rPr lang="en-US" sz="2800" dirty="0" smtClean="0">
                <a:latin typeface="Courier New"/>
                <a:cs typeface="Courier New"/>
              </a:rPr>
              <a:t>);</a:t>
            </a:r>
            <a:endParaRPr lang="en-US" sz="2800" dirty="0" smtClean="0">
              <a:latin typeface="+mj-lt"/>
              <a:cs typeface="Courier New"/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intrinsic to get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num_th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latin typeface="Courier New"/>
                <a:cs typeface="Courier New"/>
              </a:rPr>
              <a:t>omp_get_num_threads</a:t>
            </a:r>
            <a:r>
              <a:rPr lang="en-US" sz="2800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th_ID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latin typeface="Courier New"/>
                <a:cs typeface="Courier New"/>
              </a:rPr>
              <a:t>omp_get_thread_num</a:t>
            </a:r>
            <a:r>
              <a:rPr lang="en-US" sz="28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6F89-F33D-C44D-8DF5-7DE86DB09469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6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06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Parallel Threads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6600"/>
            <a:ext cx="9144000" cy="53975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Each thread executes a copy of the code within the structured </a:t>
            </a:r>
            <a:r>
              <a:rPr lang="en-US" sz="6000" dirty="0" smtClean="0"/>
              <a:t>block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#include &lt;</a:t>
            </a:r>
            <a:r>
              <a:rPr lang="en-US" sz="3700" dirty="0" err="1">
                <a:latin typeface="Courier"/>
                <a:cs typeface="Courier"/>
              </a:rPr>
              <a:t>omp.h</a:t>
            </a:r>
            <a:r>
              <a:rPr lang="en-US" sz="3700" dirty="0" smtClean="0">
                <a:latin typeface="Courier"/>
                <a:cs typeface="Courier"/>
              </a:rPr>
              <a:t>&gt;</a:t>
            </a:r>
            <a:endParaRPr lang="en-US" sz="37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main ()  {</a:t>
            </a:r>
          </a:p>
          <a:p>
            <a:pPr marL="0" indent="0">
              <a:buNone/>
            </a:pPr>
            <a:endParaRPr lang="en-US" sz="37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700" dirty="0" err="1">
                <a:latin typeface="Courier"/>
                <a:cs typeface="Courier"/>
              </a:rPr>
              <a:t>int</a:t>
            </a:r>
            <a:r>
              <a:rPr lang="en-US" sz="3700" dirty="0">
                <a:latin typeface="Courier"/>
                <a:cs typeface="Courier"/>
              </a:rPr>
              <a:t> </a:t>
            </a:r>
            <a:r>
              <a:rPr lang="en-US" sz="3700" dirty="0" err="1">
                <a:latin typeface="Courier"/>
                <a:cs typeface="Courier"/>
              </a:rPr>
              <a:t>nthreads</a:t>
            </a:r>
            <a:r>
              <a:rPr lang="en-US" sz="3700" dirty="0">
                <a:latin typeface="Courier"/>
                <a:cs typeface="Courier"/>
              </a:rPr>
              <a:t>, </a:t>
            </a:r>
            <a:r>
              <a:rPr lang="en-US" sz="3700" dirty="0" err="1">
                <a:latin typeface="Courier"/>
                <a:cs typeface="Courier"/>
              </a:rPr>
              <a:t>tid</a:t>
            </a:r>
            <a:r>
              <a:rPr lang="en-US" sz="37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sz="37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/* Fork a team of threads with each thread having a private </a:t>
            </a:r>
            <a:r>
              <a:rPr lang="en-US" sz="3700" dirty="0" err="1">
                <a:latin typeface="Courier"/>
                <a:cs typeface="Courier"/>
              </a:rPr>
              <a:t>tid</a:t>
            </a:r>
            <a:r>
              <a:rPr lang="en-US" sz="3700" dirty="0">
                <a:latin typeface="Courier"/>
                <a:cs typeface="Courier"/>
              </a:rPr>
              <a:t> variable */</a:t>
            </a:r>
          </a:p>
          <a:p>
            <a:pPr marL="0" indent="0">
              <a:buNone/>
            </a:pPr>
            <a:r>
              <a:rPr lang="es-ES_tradnl" sz="3700" dirty="0">
                <a:solidFill>
                  <a:srgbClr val="FF0000"/>
                </a:solidFill>
                <a:latin typeface="Courier"/>
                <a:cs typeface="Courier"/>
              </a:rPr>
              <a:t>#</a:t>
            </a:r>
            <a:r>
              <a:rPr lang="es-ES_tradnl" sz="3700" dirty="0" err="1">
                <a:solidFill>
                  <a:srgbClr val="FF0000"/>
                </a:solidFill>
                <a:latin typeface="Courier"/>
                <a:cs typeface="Courier"/>
              </a:rPr>
              <a:t>pragma</a:t>
            </a:r>
            <a:r>
              <a:rPr lang="es-ES_tradnl" sz="37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s-ES_tradnl" sz="3700" dirty="0" err="1">
                <a:solidFill>
                  <a:srgbClr val="FF0000"/>
                </a:solidFill>
                <a:latin typeface="Courier"/>
                <a:cs typeface="Courier"/>
              </a:rPr>
              <a:t>omp</a:t>
            </a:r>
            <a:r>
              <a:rPr lang="es-ES_tradnl" sz="37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s-ES_tradnl" sz="3700" dirty="0" err="1">
                <a:solidFill>
                  <a:srgbClr val="FF0000"/>
                </a:solidFill>
                <a:latin typeface="Courier"/>
                <a:cs typeface="Courier"/>
              </a:rPr>
              <a:t>parallel</a:t>
            </a:r>
            <a:r>
              <a:rPr lang="es-ES_tradnl" sz="37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s-ES_tradnl" sz="3700" dirty="0" err="1">
                <a:solidFill>
                  <a:srgbClr val="FF0000"/>
                </a:solidFill>
                <a:latin typeface="Courier"/>
                <a:cs typeface="Courier"/>
              </a:rPr>
              <a:t>private</a:t>
            </a:r>
            <a:r>
              <a:rPr lang="es-ES_tradnl" sz="3700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s-ES_tradnl" sz="3700" dirty="0" err="1">
                <a:solidFill>
                  <a:srgbClr val="FF0000"/>
                </a:solidFill>
                <a:latin typeface="Courier"/>
                <a:cs typeface="Courier"/>
              </a:rPr>
              <a:t>tid</a:t>
            </a:r>
            <a:r>
              <a:rPr lang="es-ES_tradnl" sz="3700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</a:t>
            </a:r>
            <a:r>
              <a:rPr lang="en-US" sz="3700" dirty="0" smtClean="0">
                <a:latin typeface="Courier"/>
                <a:cs typeface="Courier"/>
              </a:rPr>
              <a:t>{</a:t>
            </a:r>
            <a:endParaRPr lang="en-US" sz="37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/* Obtain and print thread id */</a:t>
            </a: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</a:t>
            </a:r>
            <a:r>
              <a:rPr lang="en-US" sz="3700" dirty="0" err="1">
                <a:latin typeface="Courier"/>
                <a:cs typeface="Courier"/>
              </a:rPr>
              <a:t>tid</a:t>
            </a:r>
            <a:r>
              <a:rPr lang="en-US" sz="3700" dirty="0">
                <a:latin typeface="Courier"/>
                <a:cs typeface="Courier"/>
              </a:rPr>
              <a:t> = </a:t>
            </a:r>
            <a:r>
              <a:rPr lang="en-US" sz="3700" dirty="0" err="1">
                <a:latin typeface="Courier"/>
                <a:cs typeface="Courier"/>
              </a:rPr>
              <a:t>omp_get_thread_num</a:t>
            </a:r>
            <a:r>
              <a:rPr lang="en-US" sz="37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</a:t>
            </a:r>
            <a:r>
              <a:rPr lang="en-US" sz="3700" dirty="0" err="1">
                <a:latin typeface="Courier"/>
                <a:cs typeface="Courier"/>
              </a:rPr>
              <a:t>printf</a:t>
            </a:r>
            <a:r>
              <a:rPr lang="en-US" sz="3700" dirty="0">
                <a:latin typeface="Courier"/>
                <a:cs typeface="Courier"/>
              </a:rPr>
              <a:t>("Hello World from thread = %d\n", </a:t>
            </a:r>
            <a:r>
              <a:rPr lang="en-US" sz="3700" dirty="0" err="1">
                <a:latin typeface="Courier"/>
                <a:cs typeface="Courier"/>
              </a:rPr>
              <a:t>tid</a:t>
            </a:r>
            <a:r>
              <a:rPr lang="en-US" sz="37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37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/* Only master thread does this */</a:t>
            </a: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if (</a:t>
            </a:r>
            <a:r>
              <a:rPr lang="en-US" sz="3700" dirty="0" err="1">
                <a:latin typeface="Courier"/>
                <a:cs typeface="Courier"/>
              </a:rPr>
              <a:t>tid</a:t>
            </a:r>
            <a:r>
              <a:rPr lang="en-US" sz="3700" dirty="0">
                <a:latin typeface="Courier"/>
                <a:cs typeface="Courier"/>
              </a:rPr>
              <a:t> == 0) </a:t>
            </a: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  {</a:t>
            </a: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  </a:t>
            </a:r>
            <a:r>
              <a:rPr lang="en-US" sz="3700" dirty="0" err="1">
                <a:latin typeface="Courier"/>
                <a:cs typeface="Courier"/>
              </a:rPr>
              <a:t>nthreads</a:t>
            </a:r>
            <a:r>
              <a:rPr lang="en-US" sz="3700" dirty="0">
                <a:latin typeface="Courier"/>
                <a:cs typeface="Courier"/>
              </a:rPr>
              <a:t> = </a:t>
            </a:r>
            <a:r>
              <a:rPr lang="en-US" sz="3700" dirty="0" err="1">
                <a:latin typeface="Courier"/>
                <a:cs typeface="Courier"/>
              </a:rPr>
              <a:t>omp_get_num_threads</a:t>
            </a:r>
            <a:r>
              <a:rPr lang="en-US" sz="37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  </a:t>
            </a:r>
            <a:r>
              <a:rPr lang="en-US" sz="3700" dirty="0" err="1">
                <a:latin typeface="Courier"/>
                <a:cs typeface="Courier"/>
              </a:rPr>
              <a:t>printf</a:t>
            </a:r>
            <a:r>
              <a:rPr lang="en-US" sz="3700" dirty="0">
                <a:latin typeface="Courier"/>
                <a:cs typeface="Courier"/>
              </a:rPr>
              <a:t>("Number of threads = %d\n", </a:t>
            </a:r>
            <a:r>
              <a:rPr lang="en-US" sz="3700" dirty="0" err="1">
                <a:latin typeface="Courier"/>
                <a:cs typeface="Courier"/>
              </a:rPr>
              <a:t>nthreads</a:t>
            </a:r>
            <a:r>
              <a:rPr lang="en-US" sz="37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  </a:t>
            </a:r>
            <a:r>
              <a:rPr lang="en-US" sz="3700" dirty="0" smtClean="0">
                <a:latin typeface="Courier"/>
                <a:cs typeface="Courier"/>
              </a:rPr>
              <a:t>}</a:t>
            </a:r>
            <a:endParaRPr lang="en-US" sz="37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  }  /* All threads join master thread and terminate *</a:t>
            </a:r>
            <a:r>
              <a:rPr lang="en-US" sz="3700" dirty="0" smtClean="0">
                <a:latin typeface="Courier"/>
                <a:cs typeface="Courier"/>
              </a:rPr>
              <a:t>/</a:t>
            </a:r>
            <a:endParaRPr lang="en-US" sz="37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700" dirty="0">
                <a:latin typeface="Courier"/>
                <a:cs typeface="Courier"/>
              </a:rPr>
              <a:t>}</a:t>
            </a:r>
            <a:endParaRPr lang="en-US" sz="3700" dirty="0" smtClean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A28-9BB7-7C41-A91E-502F58C949DB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17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Multiply in 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4" y="1337733"/>
            <a:ext cx="8229600" cy="5520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private(tmp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k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r>
              <a:rPr lang="en-US" sz="2000" b="1" dirty="0" smtClean="0">
                <a:latin typeface="Courier New"/>
                <a:cs typeface="Courier New"/>
              </a:rPr>
              <a:t> 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  for (</a:t>
            </a:r>
            <a:r>
              <a:rPr lang="en-US" sz="2000" b="1" dirty="0" err="1" smtClean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Mdim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  for( </a:t>
            </a:r>
            <a:r>
              <a:rPr lang="en-US" sz="2000" b="1" dirty="0" err="1" smtClean="0">
                <a:latin typeface="Courier New"/>
                <a:cs typeface="Courier New"/>
              </a:rPr>
              <a:t>k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k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k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	  /* </a:t>
            </a:r>
            <a:r>
              <a:rPr lang="en-US" sz="2000" b="1" dirty="0" err="1" smtClean="0">
                <a:latin typeface="Courier New"/>
                <a:cs typeface="Courier New"/>
              </a:rPr>
              <a:t>C(i,j</a:t>
            </a:r>
            <a:r>
              <a:rPr lang="en-US" sz="2000" b="1" dirty="0" smtClean="0">
                <a:latin typeface="Courier New"/>
                <a:cs typeface="Courier New"/>
              </a:rPr>
              <a:t>) = </a:t>
            </a:r>
            <a:r>
              <a:rPr lang="en-US" sz="2000" b="1" dirty="0" err="1" smtClean="0">
                <a:latin typeface="Courier New"/>
                <a:cs typeface="Courier New"/>
              </a:rPr>
              <a:t>sum(over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k</a:t>
            </a:r>
            <a:r>
              <a:rPr lang="en-US" sz="2000" b="1" dirty="0" smtClean="0">
                <a:latin typeface="Courier New"/>
                <a:cs typeface="Courier New"/>
              </a:rPr>
              <a:t>) </a:t>
            </a:r>
            <a:r>
              <a:rPr lang="en-US" sz="2000" b="1" dirty="0" err="1" smtClean="0">
                <a:latin typeface="Courier New"/>
                <a:cs typeface="Courier New"/>
              </a:rPr>
              <a:t>A(i,k</a:t>
            </a:r>
            <a:r>
              <a:rPr lang="en-US" sz="2000" b="1" dirty="0" smtClean="0">
                <a:latin typeface="Courier New"/>
                <a:cs typeface="Courier New"/>
              </a:rPr>
              <a:t>) * </a:t>
            </a:r>
            <a:r>
              <a:rPr lang="en-US" sz="2000" b="1" dirty="0" err="1" smtClean="0">
                <a:latin typeface="Courier New"/>
                <a:cs typeface="Courier New"/>
              </a:rPr>
              <a:t>B(k,j</a:t>
            </a:r>
            <a:r>
              <a:rPr lang="en-US" sz="2000" b="1" dirty="0" smtClean="0">
                <a:latin typeface="Courier New"/>
                <a:cs typeface="Courier New"/>
              </a:rPr>
              <a:t>) 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	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</a:t>
            </a:r>
            <a:r>
              <a:rPr lang="en-US" sz="2000" b="1" dirty="0" err="1" smtClean="0">
                <a:latin typeface="Courier New"/>
                <a:cs typeface="Courier New"/>
              </a:rPr>
              <a:t>A+(i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Ndim+k</a:t>
            </a:r>
            <a:r>
              <a:rPr lang="en-US" sz="2000" b="1" dirty="0" smtClean="0">
                <a:latin typeface="Courier New"/>
                <a:cs typeface="Courier New"/>
              </a:rPr>
              <a:t>)) *  *(</a:t>
            </a:r>
            <a:r>
              <a:rPr lang="en-US" sz="2000" b="1" dirty="0" err="1" smtClean="0">
                <a:latin typeface="Courier New"/>
                <a:cs typeface="Courier New"/>
              </a:rPr>
              <a:t>B+(k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Pdim+j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*(</a:t>
            </a:r>
            <a:r>
              <a:rPr lang="en-US" sz="2000" b="1" dirty="0" err="1" smtClean="0">
                <a:latin typeface="Courier New"/>
                <a:cs typeface="Courier New"/>
              </a:rPr>
              <a:t>C+(i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0D8-FF2D-DA47-8001-2087E1B16C04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1988" y="2133599"/>
            <a:ext cx="4419608" cy="1015663"/>
            <a:chOff x="3776133" y="1557866"/>
            <a:chExt cx="4639014" cy="1015663"/>
          </a:xfrm>
        </p:grpSpPr>
        <p:sp>
          <p:nvSpPr>
            <p:cNvPr id="8" name="TextBox 7"/>
            <p:cNvSpPr txBox="1"/>
            <p:nvPr/>
          </p:nvSpPr>
          <p:spPr>
            <a:xfrm>
              <a:off x="5073641" y="1557866"/>
              <a:ext cx="3341506" cy="1015663"/>
            </a:xfrm>
            <a:prstGeom prst="rect">
              <a:avLst/>
            </a:prstGeom>
            <a:noFill/>
            <a:ln w="19050" cmpd="sng"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Note: Outer loop spread across N threads; inner loops inside a thread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 flipV="1">
              <a:off x="3776133" y="1744134"/>
              <a:ext cx="1270000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6853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Matrix Multiply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More performance optimizations available</a:t>
            </a:r>
          </a:p>
          <a:p>
            <a:r>
              <a:rPr lang="en-US" dirty="0" smtClean="0"/>
              <a:t>Higher compiler optimization (-O2, -O3) to reduce number of instructions executed</a:t>
            </a:r>
          </a:p>
          <a:p>
            <a:r>
              <a:rPr lang="en-US" dirty="0" smtClean="0"/>
              <a:t>Cache blocking to improve memory performance</a:t>
            </a:r>
          </a:p>
          <a:p>
            <a:r>
              <a:rPr lang="en-US" dirty="0" smtClean="0"/>
              <a:t>Using SIMD SSE3 Instructions to raise floating point computation rate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B8-729F-C04A-ACE2-8101743DB3C9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2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30867"/>
            <a:ext cx="8724899" cy="48514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</a:p>
          <a:p>
            <a:r>
              <a:rPr lang="en-US" dirty="0" smtClean="0"/>
              <a:t>Multiprocessor (Multicore) uses Shared Memory (single address space)</a:t>
            </a:r>
          </a:p>
          <a:p>
            <a:r>
              <a:rPr lang="en-US" dirty="0" smtClean="0"/>
              <a:t>Cache coherency implements shared memory even with multiple copies in multiple caches</a:t>
            </a:r>
          </a:p>
          <a:p>
            <a:pPr lvl="1"/>
            <a:r>
              <a:rPr lang="en-US" dirty="0" smtClean="0"/>
              <a:t>False sharing a concern</a:t>
            </a:r>
          </a:p>
          <a:p>
            <a:r>
              <a:rPr lang="en-US" dirty="0" smtClean="0"/>
              <a:t>MOESI Protocol ensures cache consistency and has optimizations for common cases.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CC3B-9128-C049-A458-144FC16E21DC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4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smtClean="0"/>
              <a:t>in Conclusion,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30867"/>
            <a:ext cx="8229600" cy="485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</a:p>
          <a:p>
            <a:r>
              <a:rPr lang="en-US" dirty="0" smtClean="0"/>
              <a:t>Multiprocessor/Multicore uses Shared Memory</a:t>
            </a:r>
          </a:p>
          <a:p>
            <a:pPr lvl="1"/>
            <a:r>
              <a:rPr lang="en-US" dirty="0" smtClean="0"/>
              <a:t>Cache coherency implements shared memory even with multiple copies in multiple caches</a:t>
            </a:r>
          </a:p>
          <a:p>
            <a:pPr lvl="1"/>
            <a:r>
              <a:rPr lang="en-US" dirty="0" smtClean="0"/>
              <a:t>False sharing a concern; watch block size!</a:t>
            </a:r>
          </a:p>
          <a:p>
            <a:r>
              <a:rPr lang="en-US" dirty="0" smtClean="0"/>
              <a:t>Data races lead to subtle parallel bugs</a:t>
            </a:r>
          </a:p>
          <a:p>
            <a:r>
              <a:rPr lang="en-US" dirty="0" smtClean="0"/>
              <a:t>Synchronization via atomic operations:</a:t>
            </a:r>
          </a:p>
          <a:p>
            <a:pPr lvl="1"/>
            <a:r>
              <a:rPr lang="en-US" dirty="0" smtClean="0"/>
              <a:t>MIPS does it with Load Linked + Store Conditional</a:t>
            </a:r>
          </a:p>
          <a:p>
            <a:r>
              <a:rPr lang="en-US" dirty="0" smtClean="0"/>
              <a:t>OpenMP as simple parallel extension to C</a:t>
            </a:r>
          </a:p>
          <a:p>
            <a:pPr lvl="1"/>
            <a:r>
              <a:rPr lang="en-US" dirty="0" smtClean="0"/>
              <a:t>Threads, Parallel for, private, critical sections, …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379-31DB-E44E-90C2-E46B34D6FA0B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0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9AF-B366-1144-91FD-4401A3EE1ED0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Fall 2011</a:t>
            </a:r>
            <a:r>
              <a:rPr lang="en-US" smtClean="0"/>
              <a:t>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92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Pitfall #1: </a:t>
            </a:r>
            <a:br>
              <a:rPr lang="en-US" dirty="0" smtClean="0"/>
            </a:br>
            <a:r>
              <a:rPr lang="en-US" dirty="0" smtClean="0"/>
              <a:t>Data Dependencies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following code: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a[0] = 1;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for(i</a:t>
            </a:r>
            <a:r>
              <a:rPr lang="en-US" dirty="0" smtClean="0">
                <a:latin typeface="Courier New"/>
                <a:cs typeface="Courier New"/>
              </a:rPr>
              <a:t>=1;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&lt;5;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 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a[i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a[i-1]; 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There are dependencies between loop iterations </a:t>
            </a:r>
          </a:p>
          <a:p>
            <a:r>
              <a:rPr lang="en-US" dirty="0" smtClean="0"/>
              <a:t>Sections of loops split between threads will not necessarily execute in order</a:t>
            </a:r>
          </a:p>
          <a:p>
            <a:r>
              <a:rPr lang="en-US" dirty="0" smtClean="0"/>
              <a:t>Out of order loop execution will result in undefined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EDE-C367-724D-AAF9-2523FD5E255F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2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38" y="13917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MP Pitfall #2: Avoiding Dependencies by Using Private Variables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7004"/>
            <a:ext cx="8229600" cy="4525963"/>
          </a:xfrm>
        </p:spPr>
        <p:txBody>
          <a:bodyPr>
            <a:noAutofit/>
          </a:bodyPr>
          <a:lstStyle/>
          <a:p>
            <a:pPr marL="0">
              <a:lnSpc>
                <a:spcPct val="85000"/>
              </a:lnSpc>
              <a:spcBef>
                <a:spcPts val="0"/>
              </a:spcBef>
            </a:pPr>
            <a:r>
              <a:rPr lang="en-US" dirty="0" smtClean="0"/>
              <a:t>Consider the following loop: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/>
                <a:cs typeface="Courier New"/>
              </a:rPr>
              <a:t>	#</a:t>
            </a:r>
            <a:r>
              <a:rPr lang="en-US" sz="2000" dirty="0" err="1" smtClean="0">
                <a:latin typeface="Courier New"/>
                <a:cs typeface="Courier New"/>
              </a:rPr>
              <a:t>pragma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omp</a:t>
            </a:r>
            <a:r>
              <a:rPr lang="en-US" sz="2000" dirty="0" smtClean="0">
                <a:latin typeface="Courier New"/>
                <a:cs typeface="Courier New"/>
              </a:rPr>
              <a:t> parallel for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/>
                <a:cs typeface="Courier New"/>
              </a:rPr>
              <a:t>	{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/>
                <a:cs typeface="Courier New"/>
              </a:rPr>
              <a:t>			</a:t>
            </a:r>
            <a:r>
              <a:rPr lang="en-US" sz="2000" dirty="0" err="1" smtClean="0">
                <a:latin typeface="Courier New"/>
                <a:cs typeface="Courier New"/>
              </a:rPr>
              <a:t>for(i</a:t>
            </a:r>
            <a:r>
              <a:rPr lang="en-US" sz="2000" dirty="0" smtClean="0">
                <a:latin typeface="Courier New"/>
                <a:cs typeface="Courier New"/>
              </a:rPr>
              <a:t>=0; 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&lt;</a:t>
            </a:r>
            <a:r>
              <a:rPr lang="en-US" sz="2000" dirty="0" err="1" smtClean="0">
                <a:latin typeface="Courier New"/>
                <a:cs typeface="Courier New"/>
              </a:rPr>
              <a:t>n</a:t>
            </a:r>
            <a:r>
              <a:rPr lang="en-US" sz="2000" dirty="0" smtClean="0">
                <a:latin typeface="Courier New"/>
                <a:cs typeface="Courier New"/>
              </a:rPr>
              <a:t>; 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++){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/>
                <a:cs typeface="Courier New"/>
              </a:rPr>
              <a:t>				temp = 2.0*</a:t>
            </a:r>
            <a:r>
              <a:rPr lang="en-US" sz="2000" dirty="0" err="1" smtClean="0">
                <a:latin typeface="Courier New"/>
                <a:cs typeface="Courier New"/>
              </a:rPr>
              <a:t>a[i</a:t>
            </a:r>
            <a:r>
              <a:rPr lang="en-US" sz="2000" dirty="0" smtClean="0">
                <a:latin typeface="Courier New"/>
                <a:cs typeface="Courier New"/>
              </a:rPr>
              <a:t>];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/>
                <a:cs typeface="Courier New"/>
              </a:rPr>
              <a:t>				</a:t>
            </a:r>
            <a:r>
              <a:rPr lang="en-US" sz="2000" dirty="0" err="1" smtClean="0">
                <a:latin typeface="Courier New"/>
                <a:cs typeface="Courier New"/>
              </a:rPr>
              <a:t>a[i</a:t>
            </a:r>
            <a:r>
              <a:rPr lang="en-US" sz="2000" dirty="0" smtClean="0">
                <a:latin typeface="Courier New"/>
                <a:cs typeface="Courier New"/>
              </a:rPr>
              <a:t>] = temp;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/>
                <a:cs typeface="Courier New"/>
              </a:rPr>
              <a:t>				</a:t>
            </a:r>
            <a:r>
              <a:rPr lang="en-US" sz="2000" dirty="0" err="1" smtClean="0">
                <a:latin typeface="Courier New"/>
                <a:cs typeface="Courier New"/>
              </a:rPr>
              <a:t>b[i</a:t>
            </a:r>
            <a:r>
              <a:rPr lang="en-US" sz="2000" dirty="0" smtClean="0">
                <a:latin typeface="Courier New"/>
                <a:cs typeface="Courier New"/>
              </a:rPr>
              <a:t>] = </a:t>
            </a:r>
            <a:r>
              <a:rPr lang="en-US" sz="2000" dirty="0" err="1" smtClean="0">
                <a:latin typeface="Courier New"/>
                <a:cs typeface="Courier New"/>
              </a:rPr>
              <a:t>c[i</a:t>
            </a:r>
            <a:r>
              <a:rPr lang="en-US" sz="2000" dirty="0" smtClean="0">
                <a:latin typeface="Courier New"/>
                <a:cs typeface="Courier New"/>
              </a:rPr>
              <a:t>]/temp;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/>
                <a:cs typeface="Courier New"/>
              </a:rPr>
              <a:t>			}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/>
                <a:cs typeface="Courier New"/>
              </a:rPr>
              <a:t>	} </a:t>
            </a:r>
          </a:p>
          <a:p>
            <a:pPr marL="347472">
              <a:lnSpc>
                <a:spcPct val="85000"/>
              </a:lnSpc>
              <a:spcBef>
                <a:spcPts val="0"/>
              </a:spcBef>
            </a:pPr>
            <a:r>
              <a:rPr lang="en-US" dirty="0" smtClean="0"/>
              <a:t>Threads share common address space:  will be modifying temp simultaneously; solution: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#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pragma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omp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parallel for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private(temp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{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for(i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=0;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++){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		temp = 2.0*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];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] = temp;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b[i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c[i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]/temp;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	} </a:t>
            </a:r>
          </a:p>
          <a:p>
            <a:pPr marL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}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6414-999B-2444-971E-833A35FF7209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8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Pitfall #3: Updating Shared Variables Simultaneously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Now consider a global sum: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for(i</a:t>
            </a:r>
            <a:r>
              <a:rPr lang="en-US" dirty="0" smtClean="0">
                <a:latin typeface="Courier New"/>
                <a:cs typeface="Courier New"/>
              </a:rPr>
              <a:t>=0;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   sum = sum + </a:t>
            </a:r>
            <a:r>
              <a:rPr lang="en-US" dirty="0" err="1" smtClean="0">
                <a:latin typeface="Courier New"/>
                <a:cs typeface="Courier New"/>
              </a:rPr>
              <a:t>a[i</a:t>
            </a:r>
            <a:r>
              <a:rPr lang="en-US" dirty="0" smtClean="0">
                <a:latin typeface="Courier New"/>
                <a:cs typeface="Courier New"/>
              </a:rPr>
              <a:t>]; </a:t>
            </a:r>
          </a:p>
          <a:p>
            <a:r>
              <a:rPr lang="en-US" dirty="0" smtClean="0"/>
              <a:t>This can be done by surrounding the summation by a critical section, but for convenience, </a:t>
            </a:r>
            <a:r>
              <a:rPr lang="en-US" dirty="0" err="1" smtClean="0"/>
              <a:t>OpenMP</a:t>
            </a:r>
            <a:r>
              <a:rPr lang="en-US" dirty="0" smtClean="0"/>
              <a:t> also provides the reduction clause: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#</a:t>
            </a:r>
            <a:r>
              <a:rPr lang="en-US" dirty="0" err="1" smtClean="0">
                <a:latin typeface="Courier New"/>
                <a:cs typeface="Courier New"/>
              </a:rPr>
              <a:t>pragma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omp</a:t>
            </a:r>
            <a:r>
              <a:rPr lang="en-US" dirty="0" smtClean="0">
                <a:latin typeface="Courier New"/>
                <a:cs typeface="Courier New"/>
              </a:rPr>
              <a:t> parallel for </a:t>
            </a:r>
            <a:r>
              <a:rPr lang="en-US" dirty="0" err="1" smtClean="0">
                <a:latin typeface="Courier New"/>
                <a:cs typeface="Courier New"/>
              </a:rPr>
              <a:t>reduction(+:sum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for(i</a:t>
            </a:r>
            <a:r>
              <a:rPr lang="en-US" dirty="0" smtClean="0">
                <a:latin typeface="Courier New"/>
                <a:cs typeface="Courier New"/>
              </a:rPr>
              <a:t>=0;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      sum = sum + </a:t>
            </a:r>
            <a:r>
              <a:rPr lang="en-US" dirty="0" err="1" smtClean="0">
                <a:latin typeface="Courier New"/>
                <a:cs typeface="Courier New"/>
              </a:rPr>
              <a:t>a[i</a:t>
            </a:r>
            <a:r>
              <a:rPr lang="en-US" dirty="0" smtClean="0">
                <a:latin typeface="Courier New"/>
                <a:cs typeface="Courier New"/>
              </a:rPr>
              <a:t>];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r>
              <a:rPr lang="en-US" dirty="0" smtClean="0">
                <a:latin typeface="+mj-lt"/>
                <a:cs typeface="Courier New"/>
              </a:rPr>
              <a:t>Compiler can generate highly efficient code for reduction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9DF0-A273-404E-8F24-721491110E1D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09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Pitfall #3: Parallel Overhead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Spawning and releasing threads results in significant overhead</a:t>
            </a:r>
          </a:p>
          <a:p>
            <a:r>
              <a:rPr lang="en-US" dirty="0" smtClean="0"/>
              <a:t>Therefore, you want to make your parallel regions as large as possible </a:t>
            </a:r>
          </a:p>
          <a:p>
            <a:pPr lvl="1"/>
            <a:r>
              <a:rPr lang="en-US" dirty="0" smtClean="0"/>
              <a:t>Parallelize over the largest loop that you can (even though it will involve more work to declare all of the private variables and eliminate dependencies)</a:t>
            </a:r>
          </a:p>
          <a:p>
            <a:pPr lvl="1"/>
            <a:r>
              <a:rPr lang="en-US" dirty="0" smtClean="0"/>
              <a:t>Coarse granularity is your friend!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EDA0-77D5-324A-B1F0-7D032B8A4BF6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2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509000" cy="54483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thread of execution</a:t>
            </a:r>
            <a:r>
              <a:rPr lang="en-US" dirty="0" smtClean="0"/>
              <a:t>: smallest unit of processing scheduled by operating system</a:t>
            </a:r>
          </a:p>
          <a:p>
            <a:r>
              <a:rPr lang="en-US" dirty="0" smtClean="0"/>
              <a:t>Threads have their </a:t>
            </a:r>
            <a:r>
              <a:rPr lang="en-US" dirty="0" smtClean="0"/>
              <a:t>own </a:t>
            </a:r>
            <a:r>
              <a:rPr lang="en-US" i="1" dirty="0" smtClean="0">
                <a:solidFill>
                  <a:srgbClr val="3366FF"/>
                </a:solidFill>
              </a:rPr>
              <a:t>state </a:t>
            </a:r>
            <a:r>
              <a:rPr lang="en-US" dirty="0"/>
              <a:t>or</a:t>
            </a:r>
            <a:r>
              <a:rPr lang="en-US" i="1" dirty="0" smtClean="0">
                <a:solidFill>
                  <a:srgbClr val="3366FF"/>
                </a:solidFill>
              </a:rPr>
              <a:t> context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Program counter, </a:t>
            </a:r>
            <a:r>
              <a:rPr lang="en-US" dirty="0" smtClean="0"/>
              <a:t>Register file, Stack pointer,</a:t>
            </a:r>
          </a:p>
          <a:p>
            <a:r>
              <a:rPr lang="en-US" dirty="0" smtClean="0"/>
              <a:t>Threads share: a memory address space</a:t>
            </a:r>
          </a:p>
          <a:p>
            <a:r>
              <a:rPr lang="en-US" dirty="0"/>
              <a:t>Note: A “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” is a heavier-weight construct, which has its own address space.   A process typically contains one or more threads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 to be confused with a </a:t>
            </a:r>
            <a:r>
              <a:rPr lang="en-US" dirty="0" smtClean="0">
                <a:solidFill>
                  <a:srgbClr val="FF0000"/>
                </a:solidFill>
              </a:rPr>
              <a:t>processor</a:t>
            </a:r>
            <a:r>
              <a:rPr lang="en-US" dirty="0" smtClean="0"/>
              <a:t>, which is a physical device (i.e., a core)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EB35-DD18-1C4C-AA1C-5BBDBDFD0980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0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 for Multi-threading</a:t>
            </a:r>
            <a:endParaRPr lang="en-US" dirty="0"/>
          </a:p>
        </p:txBody>
      </p:sp>
      <p:pic>
        <p:nvPicPr>
          <p:cNvPr id="7" name="Content Placeholder 6" descr="Screen shot 2011-10-13 at 11.34.1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10" r="44437"/>
          <a:stretch/>
        </p:blipFill>
        <p:spPr>
          <a:xfrm>
            <a:off x="2349500" y="1409700"/>
            <a:ext cx="454660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2800" y="5930900"/>
            <a:ext cx="767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BE SPECIFIED IN A LANGUAGE WITH MIMD SUPPORT – SUCH AS </a:t>
            </a:r>
            <a:r>
              <a:rPr lang="en-US" sz="2400" dirty="0" smtClean="0"/>
              <a:t>O</a:t>
            </a:r>
            <a:r>
              <a:rPr lang="en-US" dirty="0" smtClean="0"/>
              <a:t>PEN</a:t>
            </a:r>
            <a:r>
              <a:rPr lang="en-US" sz="2400" dirty="0" smtClean="0"/>
              <a:t>MP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79400" y="1282700"/>
            <a:ext cx="7708900" cy="4787900"/>
            <a:chOff x="279400" y="1282700"/>
            <a:chExt cx="7708900" cy="4787900"/>
          </a:xfrm>
        </p:grpSpPr>
        <p:sp>
          <p:nvSpPr>
            <p:cNvPr id="3" name="Oval 2"/>
            <p:cNvSpPr/>
            <p:nvPr/>
          </p:nvSpPr>
          <p:spPr>
            <a:xfrm>
              <a:off x="1752600" y="1282700"/>
              <a:ext cx="6235700" cy="4787900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9400" y="1701800"/>
              <a:ext cx="1739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Process</a:t>
              </a:r>
            </a:p>
          </p:txBody>
        </p:sp>
        <p:cxnSp>
          <p:nvCxnSpPr>
            <p:cNvPr id="11" name="Straight Arrow Connector 10"/>
            <p:cNvCxnSpPr>
              <a:stCxn id="9" idx="2"/>
            </p:cNvCxnSpPr>
            <p:nvPr/>
          </p:nvCxnSpPr>
          <p:spPr>
            <a:xfrm>
              <a:off x="1149350" y="2225020"/>
              <a:ext cx="920750" cy="340381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headEnd type="none"/>
              <a:tailEnd type="triangle" w="lg" len="lg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56685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509000" cy="5448300"/>
          </a:xfrm>
        </p:spPr>
        <p:txBody>
          <a:bodyPr>
            <a:normAutofit/>
          </a:bodyPr>
          <a:lstStyle/>
          <a:p>
            <a:r>
              <a:rPr lang="en-US" dirty="0" smtClean="0"/>
              <a:t>On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single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processor</a:t>
            </a:r>
            <a:r>
              <a:rPr lang="en-US" dirty="0" smtClean="0"/>
              <a:t>, multithreading occurs </a:t>
            </a:r>
            <a:r>
              <a:rPr lang="en-US" i="1" dirty="0" smtClean="0">
                <a:solidFill>
                  <a:srgbClr val="3366FF"/>
                </a:solidFill>
              </a:rPr>
              <a:t>by time-division multiplexing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Processor switched between different threads </a:t>
            </a:r>
          </a:p>
          <a:p>
            <a:pPr lvl="2"/>
            <a:r>
              <a:rPr lang="en-US" dirty="0" smtClean="0"/>
              <a:t>may be “pre-emptive” or “non pre-emptive”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Context switching </a:t>
            </a:r>
            <a:r>
              <a:rPr lang="en-US" dirty="0" smtClean="0"/>
              <a:t>happens frequently enough that user perceives threads as running at the same time </a:t>
            </a:r>
          </a:p>
          <a:p>
            <a:r>
              <a:rPr lang="en-US" dirty="0" smtClean="0"/>
              <a:t>On a </a:t>
            </a:r>
            <a:r>
              <a:rPr lang="en-US" dirty="0" smtClean="0">
                <a:solidFill>
                  <a:srgbClr val="FF0000"/>
                </a:solidFill>
              </a:rPr>
              <a:t>multiprocessor</a:t>
            </a:r>
            <a:r>
              <a:rPr lang="en-US" dirty="0" smtClean="0"/>
              <a:t>, threads run at the same time, with each processor running a </a:t>
            </a:r>
            <a:r>
              <a:rPr lang="en-US" dirty="0" smtClean="0"/>
              <a:t>thread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EB35-DD18-1C4C-AA1C-5BBDBDFD0980}" type="datetime1">
              <a:rPr lang="en-US" smtClean="0"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7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vs. Multicore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667"/>
            <a:ext cx="8229600" cy="50884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 idea: Processor resources are expensive and should not be left idle</a:t>
            </a:r>
          </a:p>
          <a:p>
            <a:r>
              <a:rPr lang="en-US" dirty="0" smtClean="0"/>
              <a:t>For example: Long </a:t>
            </a:r>
            <a:r>
              <a:rPr lang="en-US" dirty="0" smtClean="0"/>
              <a:t>latency to memory on cache miss?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Hardware switches threads to bring in other useful work while waiting for cache miss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Cost of thread context switch must be much less than cache miss latency</a:t>
            </a:r>
          </a:p>
          <a:p>
            <a:r>
              <a:rPr lang="en-US" dirty="0" smtClean="0"/>
              <a:t>Put in redundant hardware so don’t have to save context on every thread switch: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PC, Registers, 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Attractive for apps with abundant TLP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memory accesses form a </a:t>
            </a:r>
            <a:r>
              <a:rPr lang="en-US" i="1" dirty="0" smtClean="0">
                <a:solidFill>
                  <a:srgbClr val="FF0000"/>
                </a:solidFill>
              </a:rPr>
              <a:t>data race </a:t>
            </a:r>
            <a:r>
              <a:rPr lang="en-US" dirty="0" smtClean="0"/>
              <a:t>if from different </a:t>
            </a:r>
            <a:r>
              <a:rPr lang="en-US" dirty="0" smtClean="0"/>
              <a:t>threads, </a:t>
            </a:r>
            <a:r>
              <a:rPr lang="en-US" dirty="0" smtClean="0"/>
              <a:t>to same location, and at least one is a write, and they occur one after another</a:t>
            </a:r>
          </a:p>
          <a:p>
            <a:r>
              <a:rPr lang="en-US" dirty="0" smtClean="0"/>
              <a:t>If there is a data race, result of program can vary depending on chance (which thread ran first?)</a:t>
            </a:r>
          </a:p>
          <a:p>
            <a:r>
              <a:rPr lang="en-US" dirty="0" smtClean="0"/>
              <a:t>Avoid data races by synchronizing writing and reading to get deterministic behavior</a:t>
            </a:r>
          </a:p>
          <a:p>
            <a:r>
              <a:rPr lang="en-US" dirty="0" smtClean="0"/>
              <a:t>Synchronization done by user-level routines that rely on hardware synchronization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7F25-E640-4A4E-8F3A-0B47A091F31A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and Unlock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00"/>
            <a:ext cx="41021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Lock used to create region (</a:t>
            </a:r>
            <a:r>
              <a:rPr lang="en-US" i="1" dirty="0" smtClean="0">
                <a:solidFill>
                  <a:srgbClr val="FF0000"/>
                </a:solidFill>
              </a:rPr>
              <a:t>critical section</a:t>
            </a:r>
            <a:r>
              <a:rPr lang="en-US" dirty="0" smtClean="0"/>
              <a:t>) where only one thread can operate</a:t>
            </a:r>
          </a:p>
          <a:p>
            <a:r>
              <a:rPr lang="en-US" dirty="0" smtClean="0"/>
              <a:t>Given shared memory, use memory location as synchronization point: </a:t>
            </a:r>
            <a:r>
              <a:rPr lang="en-US" i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FF0000"/>
                </a:solidFill>
              </a:rPr>
              <a:t>semaphore</a:t>
            </a:r>
            <a:endParaRPr lang="en-US" dirty="0" smtClean="0"/>
          </a:p>
          <a:p>
            <a:r>
              <a:rPr lang="en-US" dirty="0" smtClean="0"/>
              <a:t>Thread reads lock to see if it must wait, or OK to go into critical section (and set to locked)</a:t>
            </a:r>
          </a:p>
          <a:p>
            <a:pPr marL="457200" lvl="1" indent="0">
              <a:buNone/>
            </a:pPr>
            <a:r>
              <a:rPr lang="en-US" dirty="0" smtClean="0"/>
              <a:t>0 =&gt; lock is free / open / unlocked / lock off</a:t>
            </a:r>
          </a:p>
          <a:p>
            <a:pPr marL="457200" lvl="1" indent="0">
              <a:buNone/>
            </a:pPr>
            <a:r>
              <a:rPr lang="en-US" dirty="0" smtClean="0"/>
              <a:t>1 =&gt; lock is set / closed / locked / lock on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25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Set the lock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Critical section (only one thread gets to execute this section of code at a time)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e.g., change shared variables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Unset the lock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2447-56E7-844D-A1E1-EFBBAA999767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7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25912</TotalTime>
  <Words>2331</Words>
  <Application>Microsoft Macintosh PowerPoint</Application>
  <PresentationFormat>On-screen Show (4:3)</PresentationFormat>
  <Paragraphs>439</Paragraphs>
  <Slides>35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61C In the News</vt:lpstr>
      <vt:lpstr>CS 61C: Great Ideas in Computer Architecture (Machine Structures) Lecture 22   Thread Level Parallelism III</vt:lpstr>
      <vt:lpstr>Review</vt:lpstr>
      <vt:lpstr>Threads</vt:lpstr>
      <vt:lpstr>Memory Model for Multi-threading</vt:lpstr>
      <vt:lpstr>Multithreading </vt:lpstr>
      <vt:lpstr>Multithreading vs. Multicore</vt:lpstr>
      <vt:lpstr>Data Races and Synchronization</vt:lpstr>
      <vt:lpstr>Lock and Unlock Synchronization</vt:lpstr>
      <vt:lpstr>Possible Lock/Unlock Implementation</vt:lpstr>
      <vt:lpstr>Peer Instruction: What Happens? </vt:lpstr>
      <vt:lpstr>Possible Lock Problem</vt:lpstr>
      <vt:lpstr>Help! Hardware Synchronization</vt:lpstr>
      <vt:lpstr>Synchronization in MIPS </vt:lpstr>
      <vt:lpstr>Test-and-Set</vt:lpstr>
      <vt:lpstr>Test-and-Set in MIPS </vt:lpstr>
      <vt:lpstr>What is OpenMP?</vt:lpstr>
      <vt:lpstr>OpenMP Specification</vt:lpstr>
      <vt:lpstr>Shared Memory Model with Explicit Thread-based Parallelism</vt:lpstr>
      <vt:lpstr>OpenMP Programming Model</vt:lpstr>
      <vt:lpstr>OpenMP Directives</vt:lpstr>
      <vt:lpstr>Building Block: C for loop</vt:lpstr>
      <vt:lpstr>OpenMP Extends C with Pragmas </vt:lpstr>
      <vt:lpstr>OpenMP: Parallel for pragma</vt:lpstr>
      <vt:lpstr>Thread Creation</vt:lpstr>
      <vt:lpstr>OMP_NUM_THREADS</vt:lpstr>
      <vt:lpstr>Parallel Threads and Scope</vt:lpstr>
      <vt:lpstr>Matrix Multiply in OpenMP</vt:lpstr>
      <vt:lpstr>Notes on Matrix Multiply Example</vt:lpstr>
      <vt:lpstr>And in Conclusion, …</vt:lpstr>
      <vt:lpstr>Bonus Slides</vt:lpstr>
      <vt:lpstr>OpenMP Pitfall #1:  Data Dependencies</vt:lpstr>
      <vt:lpstr>Open MP Pitfall #2: Avoiding Dependencies by Using Private Variables</vt:lpstr>
      <vt:lpstr>OpenMP Pitfall #3: Updating Shared Variables Simultaneously</vt:lpstr>
      <vt:lpstr>OpenMP Pitfall #3: Parallel Overhead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 Franklin</cp:lastModifiedBy>
  <cp:revision>206</cp:revision>
  <cp:lastPrinted>2011-10-17T19:07:07Z</cp:lastPrinted>
  <dcterms:created xsi:type="dcterms:W3CDTF">2010-10-11T14:44:11Z</dcterms:created>
  <dcterms:modified xsi:type="dcterms:W3CDTF">2011-10-20T06:03:21Z</dcterms:modified>
</cp:coreProperties>
</file>