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55" r:id="rId2"/>
    <p:sldId id="257" r:id="rId3"/>
    <p:sldId id="541" r:id="rId4"/>
    <p:sldId id="330" r:id="rId5"/>
    <p:sldId id="421" r:id="rId6"/>
    <p:sldId id="447" r:id="rId7"/>
    <p:sldId id="455" r:id="rId8"/>
    <p:sldId id="451" r:id="rId9"/>
    <p:sldId id="452" r:id="rId10"/>
    <p:sldId id="453" r:id="rId11"/>
    <p:sldId id="454" r:id="rId12"/>
    <p:sldId id="456" r:id="rId13"/>
    <p:sldId id="476" r:id="rId14"/>
    <p:sldId id="477" r:id="rId15"/>
    <p:sldId id="552" r:id="rId16"/>
    <p:sldId id="478" r:id="rId17"/>
    <p:sldId id="479" r:id="rId18"/>
    <p:sldId id="480" r:id="rId19"/>
    <p:sldId id="481" r:id="rId20"/>
    <p:sldId id="482" r:id="rId21"/>
    <p:sldId id="504" r:id="rId22"/>
    <p:sldId id="553" r:id="rId23"/>
    <p:sldId id="550" r:id="rId24"/>
    <p:sldId id="485" r:id="rId25"/>
    <p:sldId id="486" r:id="rId26"/>
    <p:sldId id="551" r:id="rId27"/>
    <p:sldId id="55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3" autoAdjust="0"/>
    <p:restoredTop sz="97966" autoAdjust="0"/>
  </p:normalViewPr>
  <p:slideViewPr>
    <p:cSldViewPr snapToGrid="0">
      <p:cViewPr>
        <p:scale>
          <a:sx n="100" d="100"/>
          <a:sy n="100" d="100"/>
        </p:scale>
        <p:origin x="-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08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Luma_(video)" TargetMode="External"/><Relationship Id="rId12" Type="http://schemas.openxmlformats.org/officeDocument/2006/relationships/hyperlink" Target="http://en.wikipedia.org/wiki/Chrominan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en.wikipedia.org/wiki/Digital_image" TargetMode="External"/><Relationship Id="rId4" Type="http://schemas.openxmlformats.org/officeDocument/2006/relationships/hyperlink" Target="http://en.wikipedia.org/wiki/Monochrome" TargetMode="External"/><Relationship Id="rId5" Type="http://schemas.openxmlformats.org/officeDocument/2006/relationships/hyperlink" Target="http://en.wikipedia.org/wiki/Color_depth" TargetMode="External"/><Relationship Id="rId6" Type="http://schemas.openxmlformats.org/officeDocument/2006/relationships/hyperlink" Target="http://en.wikipedia.org/wiki/Data_compression" TargetMode="External"/><Relationship Id="rId7" Type="http://schemas.openxmlformats.org/officeDocument/2006/relationships/hyperlink" Target="http://en.wikipedia.org/wiki/Alpha_compositing" TargetMode="External"/><Relationship Id="rId8" Type="http://schemas.openxmlformats.org/officeDocument/2006/relationships/hyperlink" Target="http://en.wikipedia.org/wiki/Color_management" TargetMode="External"/><Relationship Id="rId9" Type="http://schemas.openxmlformats.org/officeDocument/2006/relationships/hyperlink" Target="http://en.wikipedia.org/wiki/Color_space" TargetMode="External"/><Relationship Id="rId10" Type="http://schemas.openxmlformats.org/officeDocument/2006/relationships/hyperlink" Target="http://en.wikipedia.org/wiki/Color_image_pipeline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93C0F7-FA32-E249-BE29-8A33CD9CE21F}" type="datetime3">
              <a:rPr lang="en-AU"/>
              <a:pPr/>
              <a:t>7 November 2011</a:t>
            </a:fld>
            <a:endParaRPr lang="en-AU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B7ABD-2BA1-8A45-A76E-F289E1EAE5D0}" type="slidenum">
              <a:rPr lang="en-AU"/>
              <a:pPr/>
              <a:t>16</a:t>
            </a:fld>
            <a:endParaRPr lang="en-AU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11/7/11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7 November 2011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19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Morgan Kaufmann Publishers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B5A600-BDF7-5642-B3B6-3D1B1311359A}" type="datetime4">
              <a:rPr lang="en-US"/>
              <a:pPr/>
              <a:t>November 7, 2011</a:t>
            </a:fld>
            <a:endParaRPr lang="en-US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1 — Computer Abstractions and Technology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36832-BBE8-B54A-8C88-71465DB16F69}" type="slidenum">
              <a:rPr lang="en-US"/>
              <a:pPr/>
              <a:t>22</a:t>
            </a:fld>
            <a:endParaRPr lang="en-US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BMP File Format</a:t>
            </a:r>
            <a:r>
              <a:rPr lang="en-US" dirty="0" smtClean="0"/>
              <a:t>, also known as </a:t>
            </a:r>
            <a:r>
              <a:rPr lang="en-US" b="1" dirty="0" smtClean="0"/>
              <a:t>Bitmap Image File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BMP File Format is capable of storing 2D </a:t>
            </a:r>
            <a:r>
              <a:rPr lang="en-US" dirty="0" smtClean="0">
                <a:hlinkClick r:id="rId3" tooltip="Digital image"/>
              </a:rPr>
              <a:t>digital images</a:t>
            </a:r>
            <a:r>
              <a:rPr lang="en-US" dirty="0" smtClean="0"/>
              <a:t> of arbitrary width, height, and resolution, both </a:t>
            </a:r>
            <a:r>
              <a:rPr lang="en-US" dirty="0" smtClean="0">
                <a:hlinkClick r:id="rId4"/>
              </a:rPr>
              <a:t>monochrome</a:t>
            </a:r>
            <a:r>
              <a:rPr lang="en-US" dirty="0" smtClean="0"/>
              <a:t> and color, in various </a:t>
            </a:r>
            <a:r>
              <a:rPr lang="en-US" dirty="0" smtClean="0">
                <a:hlinkClick r:id="rId5" tooltip="Color depth"/>
              </a:rPr>
              <a:t>color depths</a:t>
            </a:r>
            <a:r>
              <a:rPr lang="en-US" dirty="0" smtClean="0"/>
              <a:t>, and optionally with </a:t>
            </a:r>
            <a:r>
              <a:rPr lang="en-US" dirty="0" smtClean="0">
                <a:hlinkClick r:id="rId6"/>
              </a:rPr>
              <a:t>data compression</a:t>
            </a:r>
            <a:r>
              <a:rPr lang="en-US" dirty="0" smtClean="0"/>
              <a:t>, </a:t>
            </a:r>
            <a:r>
              <a:rPr lang="en-US" dirty="0" smtClean="0">
                <a:hlinkClick r:id="rId7" tooltip="Alpha compositing"/>
              </a:rPr>
              <a:t>alpha channels</a:t>
            </a:r>
            <a:r>
              <a:rPr lang="en-US" dirty="0" smtClean="0"/>
              <a:t>, and </a:t>
            </a:r>
            <a:r>
              <a:rPr lang="en-US" dirty="0" smtClean="0">
                <a:hlinkClick r:id="rId8" tooltip="Color management"/>
              </a:rPr>
              <a:t>color profiles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YUV</a:t>
            </a:r>
            <a:r>
              <a:rPr lang="en-US" dirty="0" smtClean="0"/>
              <a:t> is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typically used as part of a </a:t>
            </a:r>
            <a:r>
              <a:rPr lang="en-US" dirty="0" smtClean="0">
                <a:hlinkClick r:id="rId10"/>
              </a:rPr>
              <a:t>color image pipeline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Y'UV model defines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in terms of one </a:t>
            </a:r>
            <a:r>
              <a:rPr lang="en-US" dirty="0" smtClean="0">
                <a:hlinkClick r:id="rId11" tooltip="Luma (video)"/>
              </a:rPr>
              <a:t>luma</a:t>
            </a:r>
            <a:r>
              <a:rPr lang="en-US" dirty="0" smtClean="0"/>
              <a:t> (Y') and two </a:t>
            </a:r>
            <a:r>
              <a:rPr lang="en-US" dirty="0" smtClean="0">
                <a:hlinkClick r:id="rId12"/>
              </a:rPr>
              <a:t>chrominance</a:t>
            </a:r>
            <a:r>
              <a:rPr lang="en-US" dirty="0" smtClean="0"/>
              <a:t> (UV)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http://developer.amd.com/cpu/SSE5/Pages/default.aspx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http://developer.amd.com/cpu/SSE5/Pages/default.aspx</a:t>
            </a: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AT&amp;T syntax, the code on the slide should look like this (note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Ichanged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comments, too).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thing that is confusing 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thatmulps/addps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implicitly use one of the source operands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thedestination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operand, but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fmaddps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a fourth explicit destination. 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Iverified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is true.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//xmm0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xmm1 = src1[i], xmm2 = src2[i]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%xmm1, %xmm2   // xmm2 * xmm1 -&gt; xmm2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%xmm2, %xmm0   // xmm0 * xmm2 -&gt; xmm0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//SSE5 accomplishes this in one instruction: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fmaddps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%xmm0, %xmm1, %xmm2, %xmm0 // xmm2 * xmm1 + xmm0 -&gt; xmm0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628E-0F4E-5B45-9065-08DDEFC790FE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8E63-063F-2D4C-AA7F-3F81FDAC25CD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1B27-5D68-6944-A242-AF2CDF7DE739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2F58-C225-CC4B-8ED2-9D4F339D6C32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5C45-1C3B-C248-9BE8-9524D18FA868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7D88-71F6-AD4E-A4D5-E4E11A974F56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42C8-8643-2A4F-BA3A-BA052F8C8F22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9CE2-CA86-2445-85E4-031D6590466B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A0D4-3B49-034E-BBB2-5DABACF2DF0F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225-9437-0A48-8EF6-6362FA7D728B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BE10-8492-A649-B239-41A5F2601A7D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CE94-6FEB-0446-A5BB-BB467B2126B0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2011 --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5800"/>
            <a:ext cx="8229600" cy="360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dirty="0"/>
              <a:t>http://</a:t>
            </a:r>
            <a:r>
              <a:rPr lang="nl-NL" sz="2400" dirty="0" err="1"/>
              <a:t>www.cloudera.com</a:t>
            </a:r>
            <a:r>
              <a:rPr lang="nl-NL" sz="2400" dirty="0"/>
              <a:t>/blog/2011/10/</a:t>
            </a:r>
            <a:r>
              <a:rPr lang="nl-NL" sz="2400" dirty="0" err="1"/>
              <a:t>introducing-crunch</a:t>
            </a:r>
            <a:r>
              <a:rPr lang="nl-NL" sz="2400" dirty="0"/>
              <a:t>/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2F58-C225-CC4B-8ED2-9D4F339D6C32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1-10-10 at 1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004300" cy="142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" y="2456240"/>
            <a:ext cx="82931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Today, we’re pleased to introduce Crunch, a Java library that aims to make writing, testing, and running </a:t>
            </a:r>
            <a:r>
              <a:rPr lang="en-US" dirty="0" err="1"/>
              <a:t>MapReduce</a:t>
            </a:r>
            <a:r>
              <a:rPr lang="en-US" dirty="0"/>
              <a:t> pipelines easy, efficient, and even fun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Crunch’s design is </a:t>
            </a:r>
            <a:r>
              <a:rPr lang="en-US" dirty="0" smtClean="0"/>
              <a:t>[… focused] </a:t>
            </a:r>
            <a:r>
              <a:rPr lang="en-US" dirty="0"/>
              <a:t>on a small set of simple primitive operations and lightweight user-defined functions that can be combined to </a:t>
            </a:r>
            <a:r>
              <a:rPr lang="en-US" dirty="0">
                <a:solidFill>
                  <a:srgbClr val="FF0000"/>
                </a:solidFill>
              </a:rPr>
              <a:t>create complex, multi-stage pipelines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runtime, </a:t>
            </a:r>
            <a:r>
              <a:rPr lang="en-US" dirty="0">
                <a:solidFill>
                  <a:srgbClr val="FF0000"/>
                </a:solidFill>
              </a:rPr>
              <a:t>Crunch compiles the pipeline into a sequence of </a:t>
            </a:r>
            <a:r>
              <a:rPr lang="en-US" dirty="0" err="1">
                <a:solidFill>
                  <a:srgbClr val="FF0000"/>
                </a:solidFill>
              </a:rPr>
              <a:t>MapReduce</a:t>
            </a:r>
            <a:r>
              <a:rPr lang="en-US" dirty="0">
                <a:solidFill>
                  <a:srgbClr val="FF0000"/>
                </a:solidFill>
              </a:rPr>
              <a:t> jobs and manages their execution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75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4973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Flynn Taxonomy: </a:t>
            </a:r>
            <a:r>
              <a:rPr lang="en-US" dirty="0" smtClean="0"/>
              <a:t>SIMD</a:t>
            </a:r>
            <a:br>
              <a:rPr lang="en-US" dirty="0" smtClean="0"/>
            </a:br>
            <a:r>
              <a:rPr lang="en-US" dirty="0" smtClean="0"/>
              <a:t>Single Instruction/Multiple Data Stream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that applies </a:t>
            </a:r>
            <a:r>
              <a:rPr lang="en-US" dirty="0"/>
              <a:t>a single instruction </a:t>
            </a:r>
            <a:r>
              <a:rPr lang="en-US" dirty="0" smtClean="0"/>
              <a:t>stream to multiple data streams for operations that may be naturally parallelized</a:t>
            </a:r>
          </a:p>
          <a:p>
            <a:endParaRPr lang="en-US" dirty="0"/>
          </a:p>
          <a:p>
            <a:r>
              <a:rPr lang="en-US" dirty="0" smtClean="0"/>
              <a:t> e.g., SIMD instruction extensions or Graphics Processing Unit (GPU)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C97-D85A-D34F-BB9E-620639303A2F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" y="1730905"/>
            <a:ext cx="3958695" cy="395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Flynn Taxonomy: </a:t>
            </a:r>
            <a:r>
              <a:rPr lang="en-US" dirty="0" smtClean="0"/>
              <a:t>MIMD</a:t>
            </a:r>
            <a:br>
              <a:rPr lang="en-US" dirty="0" smtClean="0"/>
            </a:br>
            <a:r>
              <a:rPr lang="en-US" dirty="0" smtClean="0"/>
              <a:t>Multiple Instruction/Multiple Data Streams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453448" y="1600200"/>
            <a:ext cx="4486435" cy="47175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autonomous processors simultaneously executing different instructions on different data. </a:t>
            </a:r>
          </a:p>
          <a:p>
            <a:endParaRPr lang="en-US" dirty="0" smtClean="0"/>
          </a:p>
          <a:p>
            <a:r>
              <a:rPr lang="en-US" dirty="0" smtClean="0"/>
              <a:t>MIMD architectures include multicore and Warehouse Scale Computers</a:t>
            </a:r>
          </a:p>
          <a:p>
            <a:endParaRPr lang="en-US" dirty="0" smtClean="0"/>
          </a:p>
          <a:p>
            <a:r>
              <a:rPr lang="en-US" i="1" dirty="0" smtClean="0"/>
              <a:t>(Discuss in subsequent lectures)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DBEF-52BF-5F45-8A6F-D86E5EC52EA9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43" y="1612370"/>
            <a:ext cx="40941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Architectures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Arial" charset="0"/>
              </a:rPr>
              <a:t>Data parallelism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: executing one operation on multiple data streams</a:t>
            </a:r>
          </a:p>
          <a:p>
            <a:endParaRPr lang="en-US" sz="1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Example to provide context: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Multiplying a coefficient vector by a data vector 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 (e.g.,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y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:=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x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], 0 </a:t>
            </a:r>
            <a:r>
              <a:rPr lang="en-US" dirty="0" err="1" smtClean="0">
                <a:solidFill>
                  <a:srgbClr val="000000"/>
                </a:solidFill>
                <a:latin typeface="Courier New" charset="0"/>
                <a:sym typeface="Symbol" charset="2"/>
              </a:rPr>
              <a:t>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charset="0"/>
              </a:rPr>
              <a:t> &lt; </a:t>
            </a:r>
            <a:r>
              <a:rPr lang="en-US" i="1" dirty="0" err="1" smtClean="0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Pipelining/concurrency in memory access as well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3C43-D89A-5A45-889C-238D1B52454E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8B7E67-CA9D-1147-88B2-84A9AD5E00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02D1D9-750D-3A40-8FBB-8B26A3DE01B3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11/7/11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13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“Advanced Digital Media Boost”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  <a:p>
            <a:pPr lvl="1" eaLnBrk="1" hangingPunct="1"/>
            <a:r>
              <a:rPr lang="en-US" sz="2400" dirty="0" smtClean="0"/>
              <a:t>MMX (</a:t>
            </a:r>
            <a:r>
              <a:rPr lang="en-US" sz="2400" dirty="0" err="1" smtClean="0"/>
              <a:t>MultiMedia</a:t>
            </a:r>
            <a:r>
              <a:rPr lang="en-US" sz="2400" dirty="0" smtClean="0"/>
              <a:t> </a:t>
            </a:r>
            <a:r>
              <a:rPr lang="en-US" sz="2400" dirty="0" err="1" smtClean="0"/>
              <a:t>eXtension</a:t>
            </a:r>
            <a:r>
              <a:rPr lang="en-US" sz="2400" dirty="0" smtClean="0"/>
              <a:t>, Pentium </a:t>
            </a:r>
            <a:r>
              <a:rPr lang="en-US" sz="2400" dirty="0"/>
              <a:t>II processor family)</a:t>
            </a:r>
          </a:p>
          <a:p>
            <a:pPr lvl="1" eaLnBrk="1" hangingPunct="1"/>
            <a:r>
              <a:rPr lang="en-US" sz="2400" i="1" dirty="0" smtClean="0"/>
              <a:t>SSE (Streaming SIMD Extension, Pentium III and beyond) </a:t>
            </a:r>
            <a:endParaRPr lang="en-US" sz="2400" i="1" dirty="0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46" y="3488266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SIMD Array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E369-64FE-F942-ABCB-9E94C4F8AD73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81" y="1754184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sqrt(f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81" y="2615134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4981" y="4369318"/>
            <a:ext cx="6840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for each 4 members in array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load 4 members to the SSE register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calculate 4 square roots in one operation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Flynn Taxonomy</a:t>
            </a:r>
          </a:p>
          <a:p>
            <a:r>
              <a:rPr lang="en-US" dirty="0" smtClean="0"/>
              <a:t>DLP and SIMD</a:t>
            </a:r>
          </a:p>
          <a:p>
            <a:r>
              <a:rPr lang="en-US" dirty="0" smtClean="0"/>
              <a:t>Intel SSE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 Categories</a:t>
            </a:r>
            <a:br>
              <a:rPr lang="en-US" dirty="0" smtClean="0"/>
            </a:br>
            <a:r>
              <a:rPr lang="en-US" dirty="0" smtClean="0"/>
              <a:t>for Multimedia Support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690533"/>
            <a:ext cx="8229600" cy="14356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Above sizes are for MMX (SSE predecessor)</a:t>
            </a:r>
          </a:p>
          <a:p>
            <a:r>
              <a:rPr lang="en-US" dirty="0" smtClean="0"/>
              <a:t>SSE supports wider data types to allow </a:t>
            </a:r>
            <a:br>
              <a:rPr lang="en-US" dirty="0" smtClean="0"/>
            </a:br>
            <a:r>
              <a:rPr lang="en-US" dirty="0" smtClean="0"/>
              <a:t>16 x 8-bit and 8 x 16-bit operands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9C1-E896-EB4D-A3F1-2E25A10C6C57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508" name="Picture 4" descr="f03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58401"/>
            <a:ext cx="66262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5215462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 precision FP: Double word (32 bits)</a:t>
            </a:r>
          </a:p>
          <a:p>
            <a:pPr lvl="1"/>
            <a:r>
              <a:rPr lang="en-US" dirty="0" smtClean="0"/>
              <a:t>Double precision FP: Quad word (64 bits)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AD8C-FB99-CE48-AB8D-07841141C43A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647312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4809125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3313997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2490462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2447467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3255834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4064201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4830698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66268"/>
            <a:ext cx="8229600" cy="159173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Architecture extended with eight 128-bit data registers: XMM registers</a:t>
            </a:r>
          </a:p>
          <a:p>
            <a:pPr lvl="1"/>
            <a:r>
              <a:rPr lang="en-US" sz="2400" dirty="0" smtClean="0"/>
              <a:t>IA 64-bit address architecture: available as 16 64-bit registers (XMM8 – XMM15)</a:t>
            </a:r>
          </a:p>
          <a:p>
            <a:pPr lvl="1"/>
            <a:r>
              <a:rPr lang="en-US" sz="2400" dirty="0" smtClean="0"/>
              <a:t>E.g., 128-bit packed single-precision floating-point data type (</a:t>
            </a:r>
            <a:r>
              <a:rPr lang="en-US" sz="2400" dirty="0" err="1" smtClean="0"/>
              <a:t>doublewords</a:t>
            </a:r>
            <a:r>
              <a:rPr lang="en-US" sz="2400" dirty="0" smtClean="0"/>
              <a:t>), </a:t>
            </a:r>
            <a:br>
              <a:rPr lang="en-US" sz="2400" dirty="0" smtClean="0"/>
            </a:br>
            <a:r>
              <a:rPr lang="en-US" sz="2400" dirty="0" smtClean="0"/>
              <a:t>allows four single-precision operations to be performed simultaneously</a:t>
            </a:r>
            <a:endParaRPr lang="en-US" sz="2800" dirty="0" smtClean="0"/>
          </a:p>
          <a:p>
            <a:pPr eaLnBrk="1" hangingPunct="1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EBE057-2A0C-B24A-A9D4-1FC2DBEE980C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11/7/11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18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XMM Registers</a:t>
            </a:r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110" y="1134533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3F0-A2CC-334B-B73E-2775F6BBB228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Lecture 19 – Data Parallelism II</a:t>
            </a:r>
            <a:br>
              <a:rPr lang="en-US" i="1" dirty="0" smtClean="0"/>
            </a:br>
            <a:r>
              <a:rPr lang="en-US" i="1" dirty="0" smtClean="0"/>
              <a:t>Flynn Taxonomy, SIMD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128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Instructors:</a:t>
            </a:r>
            <a:br>
              <a:rPr lang="en-US" dirty="0" smtClean="0"/>
            </a:br>
            <a:r>
              <a:rPr lang="en-US" dirty="0" smtClean="0"/>
              <a:t>Michael Franklin</a:t>
            </a:r>
          </a:p>
          <a:p>
            <a:r>
              <a:rPr lang="en-US" dirty="0" smtClean="0"/>
              <a:t>Dan Garcia</a:t>
            </a:r>
          </a:p>
          <a:p>
            <a:r>
              <a:rPr lang="en-US" dirty="0" smtClean="0"/>
              <a:t>http://inst.eecs.Berkeley.edu/~cs61c/Fa11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8934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2E0E-1016-E240-BABD-75DBEE14406E}" type="datetime1">
              <a:rPr lang="en-US" smtClean="0"/>
              <a:pPr/>
              <a:t>11/7/11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</a:t>
            </a:r>
            <a:r>
              <a:rPr lang="en-US" smtClean="0"/>
              <a:t>Single Precision</a:t>
            </a:r>
            <a:br>
              <a:rPr lang="en-US" smtClean="0"/>
            </a:br>
            <a:r>
              <a:rPr lang="en-US" smtClean="0"/>
              <a:t>FP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AB95-AA79-B942-8F54-49F9E9664E91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56000" y="2675457"/>
            <a:ext cx="5403942" cy="2184410"/>
            <a:chOff x="3556000" y="2675457"/>
            <a:chExt cx="5403942" cy="2184410"/>
          </a:xfrm>
        </p:grpSpPr>
        <p:sp>
          <p:nvSpPr>
            <p:cNvPr id="7" name="TextBox 6"/>
            <p:cNvSpPr txBox="1"/>
            <p:nvPr/>
          </p:nvSpPr>
          <p:spPr>
            <a:xfrm>
              <a:off x="4362748" y="2675457"/>
              <a:ext cx="4597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556000" y="2998623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56000" y="3352793"/>
            <a:ext cx="4898095" cy="2184408"/>
            <a:chOff x="3556000" y="3352793"/>
            <a:chExt cx="4898095" cy="2184408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352793"/>
              <a:ext cx="4091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996261"/>
            <a:ext cx="5311890" cy="2150539"/>
            <a:chOff x="3606800" y="3996261"/>
            <a:chExt cx="5311890" cy="2150539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996261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B102121-E056-6F47-BB73-78B06A39A697}" type="datetime1">
              <a:rPr lang="en-US" smtClean="0"/>
              <a:pPr/>
              <a:t>11/7/11</a:t>
            </a:fld>
            <a:endParaRPr lang="en-US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72845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01-06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128" y="3318757"/>
            <a:ext cx="60499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Displays and Pixels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coordinate in frame buffer on left determines shade of corresponding coordinate for the raster scan CRT display on right. Pixel (X0, Y0) contains bit pattern 0011, a lighter shade on the screen than the bit pattern 1101 in pixel (X1, Y1)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536217" y="6314016"/>
            <a:ext cx="2133600" cy="365125"/>
          </a:xfrm>
        </p:spPr>
        <p:txBody>
          <a:bodyPr/>
          <a:lstStyle/>
          <a:p>
            <a:fld id="{DB375C42-EDD0-564E-BFE1-29ECC164D02B}" type="datetime1">
              <a:rPr lang="en-US" smtClean="0"/>
              <a:pPr/>
              <a:t>11/7/11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Converts BMP (bitmap) image to a YUV (color space) image format:</a:t>
            </a:r>
          </a:p>
          <a:p>
            <a:pPr lvl="1"/>
            <a:r>
              <a:rPr lang="en-US" dirty="0" smtClean="0"/>
              <a:t>Read individual pixels from the BMP image, </a:t>
            </a:r>
            <a:br>
              <a:rPr lang="en-US" dirty="0" smtClean="0"/>
            </a:br>
            <a:r>
              <a:rPr lang="en-US" dirty="0" smtClean="0"/>
              <a:t>convert pixels into YUV format</a:t>
            </a:r>
          </a:p>
          <a:p>
            <a:pPr lvl="1"/>
            <a:r>
              <a:rPr lang="en-US" dirty="0" smtClean="0"/>
              <a:t>Can pack the pixels and operate on a set of pixels with a single instruction</a:t>
            </a:r>
          </a:p>
          <a:p>
            <a:r>
              <a:rPr lang="en-US" dirty="0" smtClean="0"/>
              <a:t>E.g., bitmap image consists of 8 bit monochrome pixels</a:t>
            </a:r>
          </a:p>
          <a:p>
            <a:pPr lvl="1"/>
            <a:r>
              <a:rPr lang="en-US" dirty="0" smtClean="0"/>
              <a:t>Pack these pixel values in a 128 bit register (8 bit * 16 pixels), can operate on 16 values at a time</a:t>
            </a:r>
          </a:p>
          <a:p>
            <a:pPr lvl="1"/>
            <a:r>
              <a:rPr lang="en-US" dirty="0" smtClean="0"/>
              <a:t>Significant performance boost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807-AAD9-4B47-A9F6-431A2430B519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8733"/>
          </a:xfrm>
        </p:spPr>
        <p:txBody>
          <a:bodyPr/>
          <a:lstStyle/>
          <a:p>
            <a:r>
              <a:rPr lang="en-US" dirty="0" smtClean="0"/>
              <a:t>FMADDPS – Multiply and add packed single precision floating point instruction</a:t>
            </a:r>
          </a:p>
          <a:p>
            <a:r>
              <a:rPr lang="en-US" dirty="0" smtClean="0"/>
              <a:t>One of the typical operations computed in transformations (e.g., DFT or FFT)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63-F3EE-5942-9273-E3B325835482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386666" y="3870871"/>
            <a:ext cx="2834229" cy="1482246"/>
            <a:chOff x="3759200" y="3921671"/>
            <a:chExt cx="2834229" cy="1482246"/>
          </a:xfrm>
        </p:grpSpPr>
        <p:sp>
          <p:nvSpPr>
            <p:cNvPr id="9" name="TextBox 8"/>
            <p:cNvSpPr txBox="1"/>
            <p:nvPr/>
          </p:nvSpPr>
          <p:spPr>
            <a:xfrm>
              <a:off x="3759200" y="4199466"/>
              <a:ext cx="283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f(n</a:t>
              </a:r>
              <a:r>
                <a:rPr lang="en-US" sz="3200" dirty="0" smtClean="0"/>
                <a:t>) × </a:t>
              </a:r>
              <a:r>
                <a:rPr lang="en-US" sz="3200" dirty="0" err="1" smtClean="0"/>
                <a:t>x(n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3999" y="3921671"/>
              <a:ext cx="4758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6131" y="4819141"/>
              <a:ext cx="12886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/>
                <a:t>n</a:t>
              </a:r>
              <a:r>
                <a:rPr lang="en-US" sz="3200" dirty="0" smtClean="0"/>
                <a:t> = 1</a:t>
              </a:r>
              <a:endParaRPr lang="en-US" sz="3200" dirty="0"/>
            </a:p>
          </p:txBody>
        </p:sp>
      </p:grp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9881"/>
            <a:ext cx="8686801" cy="5458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Floating point numbers </a:t>
            </a:r>
            <a:r>
              <a:rPr lang="en-US" sz="2800" dirty="0" err="1" smtClean="0"/>
              <a:t>f(n</a:t>
            </a:r>
            <a:r>
              <a:rPr lang="en-US" sz="2800" dirty="0" smtClean="0"/>
              <a:t>) and </a:t>
            </a:r>
            <a:r>
              <a:rPr lang="en-US" sz="2800" dirty="0" err="1" smtClean="0"/>
              <a:t>x(n</a:t>
            </a:r>
            <a:r>
              <a:rPr lang="en-US" sz="2800" dirty="0" smtClean="0"/>
              <a:t>) in src1 and src2; </a:t>
            </a:r>
            <a:r>
              <a:rPr lang="en-US" sz="2800" dirty="0" err="1" smtClean="0"/>
              <a:t>p</a:t>
            </a:r>
            <a:r>
              <a:rPr lang="en-US" sz="2800" dirty="0" smtClean="0"/>
              <a:t>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C implementation for N = 4 (128 bits):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000" dirty="0" smtClean="0">
                <a:latin typeface="Courier"/>
                <a:cs typeface="Courier"/>
              </a:rPr>
              <a:t>for (int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 =0;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&lt; 4; </a:t>
            </a:r>
            <a:r>
              <a:rPr lang="en-US" sz="2000" dirty="0" err="1" smtClean="0">
                <a:latin typeface="Courier"/>
                <a:cs typeface="Courier"/>
              </a:rPr>
              <a:t>i</a:t>
            </a:r>
            <a:r>
              <a:rPr lang="en-US" sz="2000" dirty="0" smtClean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			</a:t>
            </a:r>
            <a:r>
              <a:rPr lang="en-US" sz="2000" dirty="0" err="1" smtClean="0">
                <a:latin typeface="Courier"/>
                <a:cs typeface="Courier"/>
              </a:rPr>
              <a:t>p</a:t>
            </a:r>
            <a:r>
              <a:rPr lang="en-US" sz="2000" dirty="0" smtClean="0">
                <a:latin typeface="Courier"/>
                <a:cs typeface="Courier"/>
              </a:rPr>
              <a:t> = </a:t>
            </a:r>
            <a:r>
              <a:rPr lang="en-US" sz="2000" dirty="0" err="1" smtClean="0">
                <a:latin typeface="Courier"/>
                <a:cs typeface="Courier"/>
              </a:rPr>
              <a:t>p</a:t>
            </a:r>
            <a:r>
              <a:rPr lang="en-US" sz="2000" dirty="0" smtClean="0">
                <a:latin typeface="Courier"/>
                <a:cs typeface="Courier"/>
              </a:rPr>
              <a:t> + src1[i] * src2[i];</a:t>
            </a:r>
          </a:p>
          <a:p>
            <a:pPr>
              <a:buNone/>
            </a:pPr>
            <a:r>
              <a:rPr lang="en-US" sz="2400" dirty="0" smtClean="0"/>
              <a:t>Regular x86 instructions for the inner loop:</a:t>
            </a:r>
          </a:p>
          <a:p>
            <a:pPr>
              <a:buNone/>
            </a:pPr>
            <a:r>
              <a:rPr lang="en-US" sz="2400" dirty="0" smtClean="0"/>
              <a:t>	//src1 is on the top of the stack; src1 * src2 -&gt; src1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err="1" smtClean="0"/>
              <a:t>fmul</a:t>
            </a:r>
            <a:r>
              <a:rPr lang="en-US" sz="2400" dirty="0" smtClean="0"/>
              <a:t> DWORD PTR _src2$[%esp+148] </a:t>
            </a:r>
          </a:p>
          <a:p>
            <a:pPr>
              <a:buNone/>
            </a:pPr>
            <a:r>
              <a:rPr lang="en-US" sz="2400" dirty="0" smtClean="0"/>
              <a:t>	//</a:t>
            </a:r>
            <a:r>
              <a:rPr lang="en-US" sz="2400" dirty="0" err="1" smtClean="0"/>
              <a:t>p</a:t>
            </a:r>
            <a:r>
              <a:rPr lang="en-US" sz="2400" dirty="0" smtClean="0"/>
              <a:t> = ST(1), src1 = ST(0); ST(0)+ST(1) -&gt; ST(1); ST-Stack Top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dirty="0" err="1" smtClean="0"/>
              <a:t>faddp</a:t>
            </a:r>
            <a:r>
              <a:rPr lang="en-US" sz="2400" dirty="0" smtClean="0"/>
              <a:t> %ST(0), %ST(1)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</a:p>
          <a:p>
            <a:pPr>
              <a:buNone/>
            </a:pPr>
            <a:r>
              <a:rPr lang="en-US" sz="2400" dirty="0" smtClean="0"/>
              <a:t>Number regular x86 Fl. Pt. instructions executed: 4 * 2 = 8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FC46-F25D-7B40-85EC-E6D2EA2B9C69}" type="datetime1">
              <a:rPr lang="en-US" smtClean="0"/>
              <a:pPr/>
              <a:t>11/7/11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Image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9232"/>
            <a:ext cx="8686801" cy="54587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Floating point numbers </a:t>
            </a:r>
            <a:r>
              <a:rPr lang="en-US" dirty="0" err="1" smtClean="0"/>
              <a:t>f(n</a:t>
            </a:r>
            <a:r>
              <a:rPr lang="en-US" dirty="0" smtClean="0"/>
              <a:t>) and </a:t>
            </a:r>
            <a:r>
              <a:rPr lang="en-US" dirty="0" err="1" smtClean="0"/>
              <a:t>x(n</a:t>
            </a:r>
            <a:r>
              <a:rPr lang="en-US" dirty="0" smtClean="0"/>
              <a:t>) in src1 and src2; </a:t>
            </a:r>
            <a:r>
              <a:rPr lang="en-US" dirty="0" err="1" smtClean="0"/>
              <a:t>p</a:t>
            </a:r>
            <a:r>
              <a:rPr lang="en-US" dirty="0" smtClean="0"/>
              <a:t> in </a:t>
            </a:r>
            <a:r>
              <a:rPr lang="en-US" dirty="0" err="1" smtClean="0"/>
              <a:t>dest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C implementation for N = 4 (128 bits):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581" dirty="0" smtClean="0">
                <a:latin typeface="Courier"/>
                <a:cs typeface="Courier"/>
              </a:rPr>
              <a:t>for (int </a:t>
            </a:r>
            <a:r>
              <a:rPr lang="en-US" sz="2581" dirty="0" err="1" smtClean="0">
                <a:latin typeface="Courier"/>
                <a:cs typeface="Courier"/>
              </a:rPr>
              <a:t>i</a:t>
            </a:r>
            <a:r>
              <a:rPr lang="en-US" sz="2581" dirty="0" smtClean="0">
                <a:latin typeface="Courier"/>
                <a:cs typeface="Courier"/>
              </a:rPr>
              <a:t> =0; </a:t>
            </a:r>
            <a:r>
              <a:rPr lang="en-US" sz="2581" dirty="0" err="1" smtClean="0">
                <a:latin typeface="Courier"/>
                <a:cs typeface="Courier"/>
              </a:rPr>
              <a:t>i</a:t>
            </a:r>
            <a:r>
              <a:rPr lang="en-US" sz="2581" dirty="0" smtClean="0">
                <a:latin typeface="Courier"/>
                <a:cs typeface="Courier"/>
              </a:rPr>
              <a:t>&lt; 4; </a:t>
            </a:r>
            <a:r>
              <a:rPr lang="en-US" sz="2581" dirty="0" err="1" smtClean="0">
                <a:latin typeface="Courier"/>
                <a:cs typeface="Courier"/>
              </a:rPr>
              <a:t>i</a:t>
            </a:r>
            <a:r>
              <a:rPr lang="en-US" sz="2581" dirty="0" smtClean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581" dirty="0" smtClean="0">
                <a:latin typeface="Courier"/>
                <a:cs typeface="Courier"/>
              </a:rPr>
              <a:t>			</a:t>
            </a:r>
            <a:r>
              <a:rPr lang="en-US" sz="2581" dirty="0" err="1" smtClean="0">
                <a:latin typeface="Courier"/>
                <a:cs typeface="Courier"/>
              </a:rPr>
              <a:t>p</a:t>
            </a:r>
            <a:r>
              <a:rPr lang="en-US" sz="2581" dirty="0" smtClean="0">
                <a:latin typeface="Courier"/>
                <a:cs typeface="Courier"/>
              </a:rPr>
              <a:t> = </a:t>
            </a:r>
            <a:r>
              <a:rPr lang="en-US" sz="2581" dirty="0" err="1" smtClean="0">
                <a:latin typeface="Courier"/>
                <a:cs typeface="Courier"/>
              </a:rPr>
              <a:t>p</a:t>
            </a:r>
            <a:r>
              <a:rPr lang="en-US" sz="2581" dirty="0" smtClean="0">
                <a:latin typeface="Courier"/>
                <a:cs typeface="Courier"/>
              </a:rPr>
              <a:t> + src1[i] * src2[i];  </a:t>
            </a:r>
          </a:p>
          <a:p>
            <a:r>
              <a:rPr lang="en-US" sz="2800" dirty="0" smtClean="0"/>
              <a:t>SSE2 instructions for the inner loop: </a:t>
            </a:r>
          </a:p>
          <a:p>
            <a:pPr>
              <a:buNone/>
            </a:pPr>
            <a:r>
              <a:rPr lang="en-US" sz="2800" dirty="0" smtClean="0"/>
              <a:t>	//xmm0 = </a:t>
            </a:r>
            <a:r>
              <a:rPr lang="en-US" sz="2800" dirty="0" err="1" smtClean="0"/>
              <a:t>p</a:t>
            </a:r>
            <a:r>
              <a:rPr lang="en-US" sz="2800" dirty="0" smtClean="0"/>
              <a:t>, xmm1 = src1[i], xmm2 = src2[i]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mulps</a:t>
            </a:r>
            <a:r>
              <a:rPr lang="en-US" sz="2800" dirty="0" smtClean="0"/>
              <a:t> %xmm1, %xmm2   // xmm2 * xmm1 -&gt; xmm2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addps</a:t>
            </a:r>
            <a:r>
              <a:rPr lang="en-US" sz="2800" dirty="0" smtClean="0"/>
              <a:t> %xmm2, %xmm0   // </a:t>
            </a:r>
            <a:r>
              <a:rPr lang="en-US" sz="2800" smtClean="0"/>
              <a:t>xmm0 + </a:t>
            </a:r>
            <a:r>
              <a:rPr lang="en-US" sz="2800" dirty="0" smtClean="0"/>
              <a:t>xmm2 -&gt; xmm0</a:t>
            </a:r>
          </a:p>
          <a:p>
            <a:r>
              <a:rPr lang="en-US" sz="2800" dirty="0" smtClean="0"/>
              <a:t>Number regular instructions executed: 2 SSE2 instructions vs. 8 x86</a:t>
            </a:r>
            <a:endParaRPr lang="en-US" sz="2800" dirty="0" smtClean="0">
              <a:latin typeface="Courier"/>
              <a:cs typeface="Courier"/>
            </a:endParaRPr>
          </a:p>
          <a:p>
            <a:r>
              <a:rPr lang="en-US" sz="2800" dirty="0" smtClean="0"/>
              <a:t>SSE5 instruction accomplishes same in one instruction:</a:t>
            </a:r>
          </a:p>
          <a:p>
            <a:pPr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fmaddps</a:t>
            </a:r>
            <a:r>
              <a:rPr lang="en-US" sz="2800" dirty="0" smtClean="0"/>
              <a:t> %xmm0, %xmm1, %xmm2, %xmm0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57" dirty="0" smtClean="0"/>
              <a:t>			// xmm2 * xmm1 + xmm0 -&gt; xmm0				</a:t>
            </a:r>
          </a:p>
          <a:p>
            <a:pPr>
              <a:buNone/>
            </a:pPr>
            <a:r>
              <a:rPr lang="en-US" sz="2857" dirty="0" smtClean="0"/>
              <a:t>				// multiply xmm1 </a:t>
            </a:r>
            <a:r>
              <a:rPr lang="en-US" sz="2857" dirty="0" err="1" smtClean="0"/>
              <a:t>x</a:t>
            </a:r>
            <a:r>
              <a:rPr lang="en-US" sz="2857" dirty="0" smtClean="0"/>
              <a:t> xmm2 paired single, </a:t>
            </a:r>
            <a:br>
              <a:rPr lang="en-US" sz="2857" dirty="0" smtClean="0"/>
            </a:br>
            <a:r>
              <a:rPr lang="en-US" sz="2857" dirty="0" smtClean="0"/>
              <a:t>			// then add product paired single to sum in xmm0</a:t>
            </a:r>
            <a:endParaRPr lang="en-US" sz="2400" dirty="0" smtClean="0"/>
          </a:p>
          <a:p>
            <a:r>
              <a:rPr lang="en-US" sz="2581" dirty="0" smtClean="0"/>
              <a:t>Number regular instructions executed: 1 SSE5 instruction </a:t>
            </a:r>
            <a:r>
              <a:rPr lang="en-US" sz="2400" dirty="0" smtClean="0"/>
              <a:t>vs. 8 x86</a:t>
            </a:r>
            <a:endParaRPr lang="en-US" sz="3097" dirty="0" smtClean="0"/>
          </a:p>
          <a:p>
            <a:pPr>
              <a:buNone/>
            </a:pPr>
            <a:r>
              <a:rPr lang="en-US" sz="2857" dirty="0" smtClean="0"/>
              <a:t> </a:t>
            </a:r>
          </a:p>
          <a:p>
            <a:pPr>
              <a:buNone/>
            </a:pPr>
            <a:endParaRPr lang="en-US" sz="258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FC46-F25D-7B40-85EC-E6D2EA2B9C69}" type="datetime1">
              <a:rPr lang="en-US" smtClean="0"/>
              <a:pPr/>
              <a:t>11/7/11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in conclusion…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i="1" dirty="0" smtClean="0"/>
              <a:t>SIMD: Single Instruction Multiple Data</a:t>
            </a:r>
          </a:p>
          <a:p>
            <a:pPr lvl="1"/>
            <a:r>
              <a:rPr lang="en-US" i="1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Single Data (unused)</a:t>
            </a:r>
          </a:p>
          <a:p>
            <a:pPr lvl="1"/>
            <a:r>
              <a:rPr lang="en-US" dirty="0" smtClean="0"/>
              <a:t>MISD: Multiple Instruction Single Data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128/64 bit XMM registers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63DC-30AF-8141-9C2B-FF09DD35AC18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9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4158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Parallelism is one of the great ideas</a:t>
            </a:r>
          </a:p>
          <a:p>
            <a:r>
              <a:rPr lang="en-US" dirty="0" smtClean="0"/>
              <a:t>Request Level Parallelism</a:t>
            </a:r>
          </a:p>
          <a:p>
            <a:pPr lvl="1"/>
            <a:r>
              <a:rPr lang="en-US" dirty="0" smtClean="0"/>
              <a:t>For example, running lots of different web searches at the same time</a:t>
            </a:r>
          </a:p>
          <a:p>
            <a:r>
              <a:rPr lang="en-US" dirty="0" smtClean="0"/>
              <a:t>Data Level Parallelism</a:t>
            </a:r>
          </a:p>
          <a:p>
            <a:pPr lvl="1"/>
            <a:r>
              <a:rPr lang="en-US" dirty="0" smtClean="0"/>
              <a:t>At the disk/server level – scale out to solve bigger problems on more data</a:t>
            </a:r>
          </a:p>
          <a:p>
            <a:pPr lvl="2"/>
            <a:r>
              <a:rPr lang="en-US" dirty="0" smtClean="0"/>
              <a:t>Map Reduce/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At the memory level – today’s topic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1755-B647-BA49-BE6D-02DA1EAFDA65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3966-0FF8-F045-BCCC-37B3ECA12516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7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-1" y="4463817"/>
            <a:ext cx="8249280" cy="1103450"/>
            <a:chOff x="574463" y="4188970"/>
            <a:chExt cx="8249280" cy="1103450"/>
          </a:xfrm>
        </p:grpSpPr>
        <p:sp>
          <p:nvSpPr>
            <p:cNvPr id="60" name="Rectangle 59"/>
            <p:cNvSpPr/>
            <p:nvPr/>
          </p:nvSpPr>
          <p:spPr>
            <a:xfrm>
              <a:off x="6725133" y="4889318"/>
              <a:ext cx="2098610" cy="403102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34777" y="4489351"/>
              <a:ext cx="8850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4463" y="4188970"/>
              <a:ext cx="3180065" cy="994243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Flynn Taxonomy</a:t>
            </a:r>
          </a:p>
          <a:p>
            <a:r>
              <a:rPr lang="en-US" dirty="0" smtClean="0"/>
              <a:t>DLP and SIMD</a:t>
            </a:r>
          </a:p>
          <a:p>
            <a:r>
              <a:rPr lang="en-US" dirty="0" smtClean="0"/>
              <a:t>Intel SSE (part 1)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4386-D3BF-4F42-8B57-29B7AD8C9439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Kinds of Parallelism:</a:t>
            </a:r>
            <a:br>
              <a:rPr lang="en-US" dirty="0" smtClean="0"/>
            </a:br>
            <a:r>
              <a:rPr lang="en-US" dirty="0" smtClean="0"/>
              <a:t>Hardware vs.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0400"/>
            <a:ext cx="8229600" cy="1655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Concurrent software can also run on serial hardware</a:t>
            </a:r>
          </a:p>
          <a:p>
            <a:r>
              <a:rPr lang="en-US" dirty="0" smtClean="0"/>
              <a:t>Sequential software can also run on parallel hardware</a:t>
            </a:r>
          </a:p>
          <a:p>
            <a:r>
              <a:rPr lang="en-US" dirty="0" smtClean="0"/>
              <a:t>Our </a:t>
            </a:r>
            <a:r>
              <a:rPr lang="en-US" dirty="0"/>
              <a:t>f</a:t>
            </a:r>
            <a:r>
              <a:rPr lang="en-US" dirty="0" smtClean="0"/>
              <a:t>ocus today is on sequential or concurrent software running on parallel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1599-3F8E-4F4F-B880-86F742C8408C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7" descr="f07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1205"/>
            <a:ext cx="9183779" cy="26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20800" y="3217333"/>
            <a:ext cx="7823200" cy="94826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 Taxonomy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3251203"/>
            <a:ext cx="8317741" cy="33697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2011, SIMD and MIMD most common parallel computers</a:t>
            </a:r>
          </a:p>
          <a:p>
            <a:r>
              <a:rPr lang="en-US" dirty="0" smtClean="0"/>
              <a:t>Most common parallel processing programming style:       Single Program Multiple Data (“SPMD”)</a:t>
            </a:r>
          </a:p>
          <a:p>
            <a:pPr lvl="1"/>
            <a:r>
              <a:rPr lang="en-US" dirty="0" smtClean="0"/>
              <a:t>Single program that runs on all processors of an MIMD</a:t>
            </a:r>
          </a:p>
          <a:p>
            <a:pPr lvl="1"/>
            <a:r>
              <a:rPr lang="en-US" dirty="0" smtClean="0"/>
              <a:t>Cross-processor execution coordination through conditional expressions (thread parallelism - next lecture )</a:t>
            </a:r>
          </a:p>
          <a:p>
            <a:r>
              <a:rPr lang="en-US" dirty="0" smtClean="0"/>
              <a:t>SIMD (aka hw-level </a:t>
            </a:r>
            <a:r>
              <a:rPr lang="en-US" i="1" dirty="0" smtClean="0"/>
              <a:t>data parallelism</a:t>
            </a:r>
            <a:r>
              <a:rPr lang="en-US" dirty="0" smtClean="0"/>
              <a:t>): specialized function units,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EF94-CF16-7245-B0A3-811D4E9009A6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375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845734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080000" y="1634067"/>
            <a:ext cx="118533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8600" y="2751668"/>
            <a:ext cx="118533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Flynn Taxonomy: SISD</a:t>
            </a:r>
            <a:br>
              <a:rPr lang="en-US" dirty="0" smtClean="0"/>
            </a:br>
            <a:r>
              <a:rPr lang="en-US" dirty="0" smtClean="0"/>
              <a:t>Single Instruction/Single Data Stream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5869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streams. </a:t>
            </a:r>
          </a:p>
          <a:p>
            <a:endParaRPr lang="en-US" dirty="0"/>
          </a:p>
          <a:p>
            <a:r>
              <a:rPr lang="en-US" dirty="0" smtClean="0"/>
              <a:t>Examples of SISD architecture are traditional uniprocessor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08E8-94C2-E945-A8DE-4C7B70370374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" y="1715028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Flynn Taxonomy: </a:t>
            </a:r>
            <a:r>
              <a:rPr lang="en-US" dirty="0" smtClean="0"/>
              <a:t>MISD</a:t>
            </a:r>
            <a:br>
              <a:rPr lang="en-US" dirty="0" smtClean="0"/>
            </a:br>
            <a:r>
              <a:rPr lang="en-US" dirty="0" smtClean="0"/>
              <a:t>Multiple Instruction/Single Data Stream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199" y="1451745"/>
            <a:ext cx="4225707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Exploits multiple instruction streams against a single data stream for operations that can be naturally parallelized. E.g., certain kinds of array processors.</a:t>
            </a:r>
          </a:p>
          <a:p>
            <a:endParaRPr lang="en-US" dirty="0" smtClean="0"/>
          </a:p>
          <a:p>
            <a:r>
              <a:rPr lang="en-US" dirty="0" smtClean="0"/>
              <a:t>No longer commonly encountered, mainly of historical interest only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95C2-5451-2D4D-8057-1F1EC0D7DBEB}" type="datetime1">
              <a:rPr lang="en-US" smtClean="0"/>
              <a:pPr/>
              <a:t>11/7/11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65" y="1680632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Fall 2011 -- Lecture #19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13852</TotalTime>
  <Words>1799</Words>
  <Application>Microsoft Macintosh PowerPoint</Application>
  <PresentationFormat>On-screen Show (4:3)</PresentationFormat>
  <Paragraphs>364</Paragraphs>
  <Slides>27</Slides>
  <Notes>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In the News</vt:lpstr>
      <vt:lpstr>CS 61C: Great Ideas in Computer Architecture (Machine Structures) Lecture 19 – Data Parallelism II Flynn Taxonomy, SIMD</vt:lpstr>
      <vt:lpstr>Review</vt:lpstr>
      <vt:lpstr>New-School Machine Structures (It’s a bit more complicated!)</vt:lpstr>
      <vt:lpstr>Agenda</vt:lpstr>
      <vt:lpstr>Alternative Kinds of Parallelism: Hardware vs. Software</vt:lpstr>
      <vt:lpstr>Flynn Taxonomy</vt:lpstr>
      <vt:lpstr>Flynn Taxonomy: SISD Single Instruction/Single Data Stream</vt:lpstr>
      <vt:lpstr>Flynn Taxonomy: MISD Multiple Instruction/Single Data Stream</vt:lpstr>
      <vt:lpstr>Flynn Taxonomy: SIMD Single Instruction/Multiple Data Stream</vt:lpstr>
      <vt:lpstr>Flynn Taxonomy: MIMD Multiple Instruction/Multiple Data Streams</vt:lpstr>
      <vt:lpstr>SIMD Architectures</vt:lpstr>
      <vt:lpstr>“Advanced Digital Media Boost”</vt:lpstr>
      <vt:lpstr>Example: SIMD Array Processing</vt:lpstr>
      <vt:lpstr>Agenda</vt:lpstr>
      <vt:lpstr>Instruction Categories for Multimedia Support</vt:lpstr>
      <vt:lpstr>Intel Architecture SSE2+ 128-Bit SIMD Data Types</vt:lpstr>
      <vt:lpstr>XMM Registers</vt:lpstr>
      <vt:lpstr>SSE/SSE2 Floating Point Instructions</vt:lpstr>
      <vt:lpstr>Example: Add Two Single Precision FP Vectors</vt:lpstr>
      <vt:lpstr>Packed and Scalar Double-Precision Floating-Point Operations </vt:lpstr>
      <vt:lpstr>Displays and Pixels</vt:lpstr>
      <vt:lpstr>Example: Image Converter</vt:lpstr>
      <vt:lpstr>Example: Image Converter</vt:lpstr>
      <vt:lpstr>Example: Image Converter</vt:lpstr>
      <vt:lpstr>Example: Image Converter</vt:lpstr>
      <vt:lpstr>So, in conclusion…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 Franklin</cp:lastModifiedBy>
  <cp:revision>132</cp:revision>
  <cp:lastPrinted>2011-10-10T18:43:08Z</cp:lastPrinted>
  <dcterms:created xsi:type="dcterms:W3CDTF">2011-03-03T16:32:30Z</dcterms:created>
  <dcterms:modified xsi:type="dcterms:W3CDTF">2011-11-08T01:39:33Z</dcterms:modified>
</cp:coreProperties>
</file>