
<file path=[Content_Types].xml><?xml version="1.0" encoding="utf-8"?>
<Types xmlns="http://schemas.openxmlformats.org/package/2006/content-types">
  <Override PartName="/ppt/slides/slide14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slides/slide49.xml" ContentType="application/vnd.openxmlformats-officedocument.presentationml.slide+xml"/>
  <Override PartName="/ppt/notesSlides/notesSlide30.xml" ContentType="application/vnd.openxmlformats-officedocument.presentationml.notesSlide+xml"/>
  <Default Extension="bin" ContentType="application/vnd.openxmlformats-officedocument.presentationml.printerSettings"/>
  <Override PartName="/ppt/notesSlides/notesSlide13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18.xml" ContentType="application/vnd.openxmlformats-officedocument.presentationml.slide+xml"/>
  <Override PartName="/ppt/slides/slide37.xml" ContentType="application/vnd.openxmlformats-officedocument.presentationml.slide+xml"/>
  <Override PartName="/ppt/notesSlides/notesSlide48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4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s/slide23.xml" ContentType="application/vnd.openxmlformats-officedocument.presentationml.slide+xml"/>
  <Override PartName="/ppt/slides/slide42.xml" ContentType="application/vnd.openxmlformats-officedocument.presentationml.slide+xml"/>
  <Override PartName="/ppt/theme/theme1.xml" ContentType="application/vnd.openxmlformats-officedocument.theme+xml"/>
  <Override PartName="/ppt/slideLayouts/slideLayout10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22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27.xml" ContentType="application/vnd.openxmlformats-officedocument.presentationml.slide+xml"/>
  <Override PartName="/ppt/slides/slide11.xml" ContentType="application/vnd.openxmlformats-officedocument.presentationml.slide+xml"/>
  <Override PartName="/ppt/slides/slide46.xml" ContentType="application/vnd.openxmlformats-officedocument.presentationml.slide+xml"/>
  <Override PartName="/ppt/notesSlides/notesSlide41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5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slides/slide15.xml" ContentType="application/vnd.openxmlformats-officedocument.presentationml.slide+xml"/>
  <Override PartName="/ppt/notesSlides/notesSlide31.xml" ContentType="application/vnd.openxmlformats-officedocument.presentationml.notesSlide+xml"/>
  <Override PartName="/ppt/notesSlides/notesSlide50.xml" ContentType="application/vnd.openxmlformats-officedocument.presentationml.notes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notesSlides/notesSlide14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19.xml" ContentType="application/vnd.openxmlformats-officedocument.presentationml.slide+xml"/>
  <Override PartName="/ppt/slides/slide38.xml" ContentType="application/vnd.openxmlformats-officedocument.presentationml.slide+xml"/>
  <Override PartName="/ppt/notesSlides/notesSlide49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35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24.xml" ContentType="application/vnd.openxmlformats-officedocument.presentationml.slide+xml"/>
  <Override PartName="/ppt/slides/slide43.xml" ContentType="application/vnd.openxmlformats-officedocument.presentationml.slide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slideLayouts/slideLayout11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Default Extension="jpeg" ContentType="image/jpeg"/>
  <Override PartName="/ppt/notesSlides/notesSlide23.xml" ContentType="application/vnd.openxmlformats-officedocument.presentationml.notesSlide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8.xml" ContentType="application/vnd.openxmlformats-officedocument.presentationml.slide+xml"/>
  <Override PartName="/ppt/slides/slide50.xml" ContentType="application/vnd.openxmlformats-officedocument.presentationml.slide+xml"/>
  <Override PartName="/ppt/slides/slide47.xml" ContentType="application/vnd.openxmlformats-officedocument.presentationml.slide+xml"/>
  <Override PartName="/ppt/slides/slide31.xml" ContentType="application/vnd.openxmlformats-officedocument.presentationml.slide+xml"/>
  <Override PartName="/ppt/notesSlides/notesSlide4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Default Extension="rels" ContentType="application/vnd.openxmlformats-package.relationships+xml"/>
  <Override PartName="/ppt/notesSlides/notesSlide27.xml" ContentType="application/vnd.openxmlformats-officedocument.presentationml.notesSlide+xml"/>
  <Override PartName="/ppt/notesSlides/notesSlide46.xml" ContentType="application/vnd.openxmlformats-officedocument.presentationml.notesSlide+xml"/>
  <Override PartName="/ppt/slides/slide16.xml" ContentType="application/vnd.openxmlformats-officedocument.presentationml.slide+xml"/>
  <Override PartName="/ppt/slides/slide35.xml" ContentType="application/vnd.openxmlformats-officedocument.presentationml.slide+xml"/>
  <Override PartName="/ppt/slides/slide1.xml" ContentType="application/vnd.openxmlformats-officedocument.presentationml.slide+xml"/>
  <Override PartName="/ppt/notesSlides/notesSlide3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s/slide21.xml" ContentType="application/vnd.openxmlformats-officedocument.presentationml.slide+xml"/>
  <Override PartName="/ppt/slides/slide40.xml" ContentType="application/vnd.openxmlformats-officedocument.presentationml.slide+xml"/>
  <Override PartName="/ppt/notesSlides/notesSlide15.xml" ContentType="application/vnd.openxmlformats-officedocument.presentationml.notesSlide+xml"/>
  <Override PartName="/ppt/notesSlides/notesSlide4.xml" ContentType="application/vnd.openxmlformats-officedocument.presentationml.notesSlide+xml"/>
  <Override PartName="/ppt/slides/slide39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s/slide25.xml" ContentType="application/vnd.openxmlformats-officedocument.presentationml.slide+xml"/>
  <Override PartName="/ppt/slides/slide44.xml" ContentType="application/vnd.openxmlformats-officedocument.presentationml.slide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24.xml" ContentType="application/vnd.openxmlformats-officedocument.presentationml.notes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Default Extension="xml" ContentType="application/xml"/>
  <Override PartName="/ppt/tableStyles.xml" ContentType="application/vnd.openxmlformats-officedocument.presentationml.tableStyles+xml"/>
  <Override PartName="/ppt/slides/slide51.xml" ContentType="application/vnd.openxmlformats-officedocument.presentationml.slide+xml"/>
  <Override PartName="/ppt/slides/slide48.xml" ContentType="application/vnd.openxmlformats-officedocument.presentationml.slide+xml"/>
  <Override PartName="/ppt/notesSlides/notesSlide10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viewProps.xml" ContentType="application/vnd.openxmlformats-officedocument.presentationml.viewProps+xml"/>
  <Override PartName="/ppt/slides/slide29.xml" ContentType="application/vnd.openxmlformats-officedocument.presentationml.slide+xml"/>
  <Override PartName="/ppt/notesSlides/notesSlide43.xml" ContentType="application/vnd.openxmlformats-officedocument.presentationml.notesSlide+xml"/>
  <Override PartName="/docProps/app.xml" ContentType="application/vnd.openxmlformats-officedocument.extended-properties+xml"/>
  <Override PartName="/ppt/notesMasters/notesMaster1.xml" ContentType="application/vnd.openxmlformats-officedocument.presentationml.notesMaster+xml"/>
  <Override PartName="/ppt/notesSlides/notesSlide12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17.xml" ContentType="application/vnd.openxmlformats-officedocument.presentationml.slide+xml"/>
  <Override PartName="/ppt/slides/slide36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33.xml" ContentType="application/vnd.openxmlformats-officedocument.presentationml.notesSlide+xml"/>
  <Override PartName="/ppt/slides/slide22.xml" ContentType="application/vnd.openxmlformats-officedocument.presentationml.slide+xml"/>
  <Override PartName="/ppt/slides/slide41.xml" ContentType="application/vnd.openxmlformats-officedocument.presentationml.slide+xml"/>
  <Override PartName="/ppt/notesSlides/notesSlide1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40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s/slide10.xml" ContentType="application/vnd.openxmlformats-officedocument.presentationml.slide+xml"/>
  <Override PartName="/ppt/slides/slide26.xml" ContentType="application/vnd.openxmlformats-officedocument.presentationml.slide+xml"/>
  <Override PartName="/ppt/slides/slide45.xml" ContentType="application/vnd.openxmlformats-officedocument.presentationml.slide+xml"/>
  <Override PartName="/ppt/slides/slide6.xml" ContentType="application/vnd.openxmlformats-officedocument.presentationml.slide+xml"/>
  <Override PartName="/ppt/notesSlides/notesSlide39.xml" ContentType="application/vnd.openxmlformats-officedocument.presentationml.notesSlide+xml"/>
  <Default Extension="png" ContentType="image/png"/>
  <Override PartName="/ppt/notesSlides/notesSlide25.xml" ContentType="application/vnd.openxmlformats-officedocument.presentationml.notesSlide+xml"/>
  <Override PartName="/ppt/notesSlides/notesSlide44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53"/>
  </p:notesMasterIdLst>
  <p:handoutMasterIdLst>
    <p:handoutMasterId r:id="rId54"/>
  </p:handoutMasterIdLst>
  <p:sldIdLst>
    <p:sldId id="958" r:id="rId2"/>
    <p:sldId id="932" r:id="rId3"/>
    <p:sldId id="933" r:id="rId4"/>
    <p:sldId id="934" r:id="rId5"/>
    <p:sldId id="935" r:id="rId6"/>
    <p:sldId id="936" r:id="rId7"/>
    <p:sldId id="937" r:id="rId8"/>
    <p:sldId id="938" r:id="rId9"/>
    <p:sldId id="939" r:id="rId10"/>
    <p:sldId id="940" r:id="rId11"/>
    <p:sldId id="941" r:id="rId12"/>
    <p:sldId id="942" r:id="rId13"/>
    <p:sldId id="947" r:id="rId14"/>
    <p:sldId id="948" r:id="rId15"/>
    <p:sldId id="949" r:id="rId16"/>
    <p:sldId id="950" r:id="rId17"/>
    <p:sldId id="963" r:id="rId18"/>
    <p:sldId id="964" r:id="rId19"/>
    <p:sldId id="965" r:id="rId20"/>
    <p:sldId id="966" r:id="rId21"/>
    <p:sldId id="967" r:id="rId22"/>
    <p:sldId id="968" r:id="rId23"/>
    <p:sldId id="969" r:id="rId24"/>
    <p:sldId id="960" r:id="rId25"/>
    <p:sldId id="980" r:id="rId26"/>
    <p:sldId id="951" r:id="rId27"/>
    <p:sldId id="952" r:id="rId28"/>
    <p:sldId id="945" r:id="rId29"/>
    <p:sldId id="943" r:id="rId30"/>
    <p:sldId id="944" r:id="rId31"/>
    <p:sldId id="953" r:id="rId32"/>
    <p:sldId id="954" r:id="rId33"/>
    <p:sldId id="962" r:id="rId34"/>
    <p:sldId id="971" r:id="rId35"/>
    <p:sldId id="972" r:id="rId36"/>
    <p:sldId id="981" r:id="rId37"/>
    <p:sldId id="982" r:id="rId38"/>
    <p:sldId id="983" r:id="rId39"/>
    <p:sldId id="984" r:id="rId40"/>
    <p:sldId id="985" r:id="rId41"/>
    <p:sldId id="986" r:id="rId42"/>
    <p:sldId id="987" r:id="rId43"/>
    <p:sldId id="988" r:id="rId44"/>
    <p:sldId id="989" r:id="rId45"/>
    <p:sldId id="990" r:id="rId46"/>
    <p:sldId id="955" r:id="rId47"/>
    <p:sldId id="956" r:id="rId48"/>
    <p:sldId id="975" r:id="rId49"/>
    <p:sldId id="976" r:id="rId50"/>
    <p:sldId id="977" r:id="rId51"/>
    <p:sldId id="978" r:id="rId52"/>
  </p:sldIdLst>
  <p:sldSz cx="9144000" cy="6858000" type="letter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+mn-ea"/>
        <a:cs typeface="+mn-cs"/>
      </a:defRPr>
    </a:lvl5pPr>
    <a:lvl6pPr marL="2286000" algn="l" defTabSz="457200" rtl="0" eaLnBrk="1" latinLnBrk="0" hangingPunct="1">
      <a:defRPr sz="25600" kern="1200">
        <a:solidFill>
          <a:schemeClr val="accent1"/>
        </a:solidFill>
        <a:latin typeface="Helvetica" charset="0"/>
        <a:ea typeface="+mn-ea"/>
        <a:cs typeface="+mn-cs"/>
      </a:defRPr>
    </a:lvl6pPr>
    <a:lvl7pPr marL="2743200" algn="l" defTabSz="457200" rtl="0" eaLnBrk="1" latinLnBrk="0" hangingPunct="1">
      <a:defRPr sz="25600" kern="1200">
        <a:solidFill>
          <a:schemeClr val="accent1"/>
        </a:solidFill>
        <a:latin typeface="Helvetica" charset="0"/>
        <a:ea typeface="+mn-ea"/>
        <a:cs typeface="+mn-cs"/>
      </a:defRPr>
    </a:lvl7pPr>
    <a:lvl8pPr marL="3200400" algn="l" defTabSz="457200" rtl="0" eaLnBrk="1" latinLnBrk="0" hangingPunct="1">
      <a:defRPr sz="25600" kern="1200">
        <a:solidFill>
          <a:schemeClr val="accent1"/>
        </a:solidFill>
        <a:latin typeface="Helvetica" charset="0"/>
        <a:ea typeface="+mn-ea"/>
        <a:cs typeface="+mn-cs"/>
      </a:defRPr>
    </a:lvl8pPr>
    <a:lvl9pPr marL="3657600" algn="l" defTabSz="457200" rtl="0" eaLnBrk="1" latinLnBrk="0" hangingPunct="1">
      <a:defRPr sz="25600" kern="1200">
        <a:solidFill>
          <a:schemeClr val="accent1"/>
        </a:solidFill>
        <a:latin typeface="Helvetic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clrMode="bw" frameSlides="1"/>
  <p:showPr showNarration="1" useTimings="0">
    <p:present/>
    <p:sldAll/>
    <p:penClr>
      <a:schemeClr val="tx1"/>
    </p:penClr>
  </p:showPr>
  <p:clrMru>
    <a:srgbClr val="800080"/>
    <a:srgbClr val="66FF33"/>
    <a:srgbClr val="FF0000"/>
    <a:srgbClr val="3333CC"/>
    <a:srgbClr val="FF8DA0"/>
    <a:srgbClr val="008000"/>
    <a:srgbClr val="810A52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SorterView">
  <p:normalViewPr horzBarState="maximized">
    <p:restoredLeft sz="15620"/>
    <p:restoredTop sz="94660"/>
  </p:normalViewPr>
  <p:slideViewPr>
    <p:cSldViewPr>
      <p:cViewPr varScale="1">
        <p:scale>
          <a:sx n="182" d="100"/>
          <a:sy n="182" d="100"/>
        </p:scale>
        <p:origin x="-8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9384"/>
    </p:cViewPr>
  </p:sorterViewPr>
  <p:notesViewPr>
    <p:cSldViewPr>
      <p:cViewPr varScale="1">
        <p:scale>
          <a:sx n="58" d="100"/>
          <a:sy n="58" d="100"/>
        </p:scale>
        <p:origin x="-1782" y="-90"/>
      </p:cViewPr>
      <p:guideLst>
        <p:guide orient="horz" pos="2931"/>
        <p:guide pos="221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notesMaster" Target="notesMasters/notesMaster1.xml"/><Relationship Id="rId54" Type="http://schemas.openxmlformats.org/officeDocument/2006/relationships/handoutMaster" Target="handoutMasters/handoutMaster1.xml"/><Relationship Id="rId55" Type="http://schemas.openxmlformats.org/officeDocument/2006/relationships/printerSettings" Target="printerSettings/printerSettings1.bin"/><Relationship Id="rId56" Type="http://schemas.openxmlformats.org/officeDocument/2006/relationships/presProps" Target="presProps.xml"/><Relationship Id="rId57" Type="http://schemas.openxmlformats.org/officeDocument/2006/relationships/viewProps" Target="viewProps.xml"/><Relationship Id="rId58" Type="http://schemas.openxmlformats.org/officeDocument/2006/relationships/theme" Target="theme/theme1.xml"/><Relationship Id="rId59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282" tIns="45329" rIns="92282" bIns="453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We want this to be in font 11 and justify.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just" rtl="0" eaLnBrk="0" fontAlgn="base" hangingPunct="0">
      <a:lnSpc>
        <a:spcPct val="90000"/>
      </a:lnSpc>
      <a:spcBef>
        <a:spcPct val="4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37931725" indent="-374745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28638" y="4421188"/>
            <a:ext cx="6053137" cy="4189412"/>
          </a:xfrm>
          <a:noFill/>
          <a:ln w="9525"/>
        </p:spPr>
        <p:txBody>
          <a:bodyPr lIns="92320" tIns="45350" rIns="92320" bIns="45350"/>
          <a:lstStyle/>
          <a:p>
            <a:r>
              <a:rPr lang="en-US" smtClean="0"/>
              <a:t>Greet class</a:t>
            </a:r>
          </a:p>
        </p:txBody>
      </p:sp>
      <p:sp>
        <p:nvSpPr>
          <p:cNvPr id="17411" name="Rectangle 3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00150" y="598488"/>
            <a:ext cx="4635500" cy="3476625"/>
          </a:xfr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00150" y="598488"/>
            <a:ext cx="4635500" cy="3476625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8638" y="4421188"/>
            <a:ext cx="6051550" cy="4189412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321" tIns="46660" rIns="93321" bIns="466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00150" y="598488"/>
            <a:ext cx="4635500" cy="3476625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8638" y="4421188"/>
            <a:ext cx="6051550" cy="4189412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321" tIns="46660" rIns="93321" bIns="466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00150" y="598488"/>
            <a:ext cx="4635500" cy="3476625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8638" y="4421188"/>
            <a:ext cx="6051550" cy="4189412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321" tIns="46660" rIns="93321" bIns="466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00150" y="598488"/>
            <a:ext cx="4635500" cy="3476625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8638" y="4421188"/>
            <a:ext cx="6051550" cy="4189412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320" tIns="46659" rIns="93320" bIns="46659"/>
          <a:lstStyle/>
          <a:p>
            <a:r>
              <a:rPr lang="en-US"/>
              <a:t>1:30 in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443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206500" y="596900"/>
            <a:ext cx="4637088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94435" name="Text Box 3"/>
          <p:cNvSpPr txBox="1">
            <a:spLocks noChangeArrowheads="1"/>
          </p:cNvSpPr>
          <p:nvPr>
            <p:ph type="body" idx="1"/>
          </p:nvPr>
        </p:nvSpPr>
        <p:spPr bwMode="auto">
          <a:xfrm>
            <a:off x="528638" y="4425950"/>
            <a:ext cx="6053137" cy="41862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1815" tIns="45907" rIns="91815" bIns="45907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648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9648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853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9853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0578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0057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262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0262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4674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0467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672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201738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06723" name="Text Box 3"/>
          <p:cNvSpPr txBox="1">
            <a:spLocks noChangeArrowheads="1"/>
          </p:cNvSpPr>
          <p:nvPr>
            <p:ph type="body" idx="1"/>
          </p:nvPr>
        </p:nvSpPr>
        <p:spPr bwMode="auto">
          <a:xfrm>
            <a:off x="528638" y="4425950"/>
            <a:ext cx="6053137" cy="41862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815" tIns="45907" rIns="91815" bIns="45907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829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8829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6" tIns="45903" rIns="91806" bIns="4590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925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2925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5" tIns="45902" rIns="91805" bIns="45902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00150" y="598488"/>
            <a:ext cx="4635500" cy="3476625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8638" y="4421188"/>
            <a:ext cx="6051550" cy="4189412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321" tIns="46660" rIns="93321" bIns="466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00150" y="598488"/>
            <a:ext cx="4635500" cy="3476625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8638" y="4421188"/>
            <a:ext cx="6051550" cy="4189412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321" tIns="46660" rIns="93321" bIns="466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38" tIns="45719" rIns="91438" bIns="45719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38" tIns="45719" rIns="91438" bIns="45719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238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9238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0818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1081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286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1286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1298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3129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334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3334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5394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3539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744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3744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949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3949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153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206500" y="596900"/>
            <a:ext cx="4637088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41539" name="Text Box 3"/>
          <p:cNvSpPr txBox="1">
            <a:spLocks noChangeArrowheads="1"/>
          </p:cNvSpPr>
          <p:nvPr>
            <p:ph type="body" idx="1"/>
          </p:nvPr>
        </p:nvSpPr>
        <p:spPr bwMode="auto">
          <a:xfrm>
            <a:off x="528638" y="4425950"/>
            <a:ext cx="6053137" cy="41862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1815" tIns="45907" rIns="91815" bIns="45907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358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4358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5634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4563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768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4768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973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4973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00150" y="598488"/>
            <a:ext cx="4635500" cy="3476625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8638" y="4421188"/>
            <a:ext cx="6051550" cy="4189412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312" tIns="46656" rIns="93312" bIns="46656"/>
          <a:lstStyle/>
          <a:p>
            <a:endParaRPr lang="en-AU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00150" y="598488"/>
            <a:ext cx="4635500" cy="3476625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8638" y="4421188"/>
            <a:ext cx="6051550" cy="4189412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312" tIns="46656" rIns="93312" bIns="46656"/>
          <a:lstStyle/>
          <a:p>
            <a:endParaRPr lang="en-AU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9010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201738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19011" name="Text Box 3"/>
          <p:cNvSpPr txBox="1">
            <a:spLocks noChangeArrowheads="1"/>
          </p:cNvSpPr>
          <p:nvPr>
            <p:ph type="body" idx="1"/>
          </p:nvPr>
        </p:nvSpPr>
        <p:spPr bwMode="auto">
          <a:xfrm>
            <a:off x="528638" y="4425950"/>
            <a:ext cx="6053137" cy="41862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815" tIns="45907" rIns="91815" bIns="45907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105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201738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21059" name="Text Box 3"/>
          <p:cNvSpPr txBox="1">
            <a:spLocks noChangeArrowheads="1"/>
          </p:cNvSpPr>
          <p:nvPr>
            <p:ph type="body" idx="1"/>
          </p:nvPr>
        </p:nvSpPr>
        <p:spPr bwMode="auto">
          <a:xfrm>
            <a:off x="528638" y="4425950"/>
            <a:ext cx="6053137" cy="41862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815" tIns="45907" rIns="91815" bIns="45907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00150" y="598488"/>
            <a:ext cx="4635500" cy="3476625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8638" y="4421188"/>
            <a:ext cx="6051550" cy="4189412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321" tIns="46660" rIns="93321" bIns="466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3106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201738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23107" name="Text Box 3"/>
          <p:cNvSpPr txBox="1">
            <a:spLocks noChangeArrowheads="1"/>
          </p:cNvSpPr>
          <p:nvPr>
            <p:ph type="body" idx="1"/>
          </p:nvPr>
        </p:nvSpPr>
        <p:spPr bwMode="auto">
          <a:xfrm>
            <a:off x="528638" y="4425950"/>
            <a:ext cx="6053137" cy="41862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815" tIns="45907" rIns="91815" bIns="45907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515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201738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25155" name="Text Box 3"/>
          <p:cNvSpPr txBox="1">
            <a:spLocks noChangeArrowheads="1"/>
          </p:cNvSpPr>
          <p:nvPr>
            <p:ph type="body" idx="1"/>
          </p:nvPr>
        </p:nvSpPr>
        <p:spPr bwMode="auto">
          <a:xfrm>
            <a:off x="528638" y="4425950"/>
            <a:ext cx="6053137" cy="41862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815" tIns="45907" rIns="91815" bIns="45907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00150" y="598488"/>
            <a:ext cx="4635500" cy="3476625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8638" y="4421188"/>
            <a:ext cx="6051550" cy="4189412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321" tIns="46660" rIns="93321" bIns="466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00150" y="598488"/>
            <a:ext cx="4635500" cy="3476625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8638" y="4421188"/>
            <a:ext cx="6051550" cy="4189412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321" tIns="46660" rIns="93321" bIns="466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00150" y="598488"/>
            <a:ext cx="4635500" cy="3476625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8638" y="4421188"/>
            <a:ext cx="6051550" cy="4189412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321" tIns="46660" rIns="93321" bIns="466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00150" y="598488"/>
            <a:ext cx="4635500" cy="3476625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8638" y="4421188"/>
            <a:ext cx="6051550" cy="4189412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762" tIns="45880" rIns="91762" bIns="45880"/>
          <a:lstStyle/>
          <a:p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152400"/>
            <a:ext cx="1962150" cy="31289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734050" cy="31289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5727700" cy="4746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143000"/>
            <a:ext cx="3848100" cy="2138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86300" y="1143000"/>
            <a:ext cx="3848100" cy="2138363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143000"/>
            <a:ext cx="3848100" cy="213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143000"/>
            <a:ext cx="3848100" cy="213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52400"/>
            <a:ext cx="5727700" cy="4746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non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143000"/>
            <a:ext cx="7848600" cy="21383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4" name="Rectangle 10"/>
          <p:cNvSpPr>
            <a:spLocks noChangeArrowheads="1"/>
          </p:cNvSpPr>
          <p:nvPr userDrawn="1"/>
        </p:nvSpPr>
        <p:spPr bwMode="auto">
          <a:xfrm>
            <a:off x="914400" y="6654800"/>
            <a:ext cx="495300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000" b="1">
                <a:solidFill>
                  <a:schemeClr val="tx1"/>
                </a:solidFill>
              </a:rPr>
              <a:t>CS61C </a:t>
            </a:r>
            <a:r>
              <a:rPr lang="en-US" sz="1000" b="1">
                <a:solidFill>
                  <a:schemeClr val="accent2"/>
                </a:solidFill>
              </a:rPr>
              <a:t>L15 Floating Point I </a:t>
            </a:r>
            <a:r>
              <a:rPr lang="en-US" sz="1000" b="1">
                <a:solidFill>
                  <a:schemeClr val="tx1"/>
                </a:solidFill>
              </a:rPr>
              <a:t>(</a:t>
            </a:r>
            <a:fld id="{B202E75B-9348-BE48-95E6-46E96AF94A3C}" type="slidenum">
              <a:rPr lang="en-US" sz="1000" b="1">
                <a:solidFill>
                  <a:schemeClr val="tx1"/>
                </a:solidFill>
              </a:rPr>
              <a:pPr>
                <a:defRPr/>
              </a:pPr>
              <a:t>‹#›</a:t>
            </a:fld>
            <a:r>
              <a:rPr lang="en-US" sz="1000" b="1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035" name="Rectangle 11"/>
          <p:cNvSpPr>
            <a:spLocks noChangeArrowheads="1"/>
          </p:cNvSpPr>
          <p:nvPr userDrawn="1"/>
        </p:nvSpPr>
        <p:spPr bwMode="auto">
          <a:xfrm>
            <a:off x="7599983" y="6651625"/>
            <a:ext cx="1577355" cy="2051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r">
              <a:defRPr/>
            </a:pPr>
            <a:r>
              <a:rPr lang="en-US" sz="1000" b="1">
                <a:solidFill>
                  <a:schemeClr val="tx1"/>
                </a:solidFill>
              </a:rPr>
              <a:t>Garcia, Fall 2011 © UCB</a:t>
            </a:r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685800" y="685800"/>
            <a:ext cx="7943850" cy="0"/>
          </a:xfrm>
          <a:prstGeom prst="line">
            <a:avLst/>
          </a:prstGeom>
          <a:noFill/>
          <a:ln w="57150" cmpd="thickThin">
            <a:solidFill>
              <a:srgbClr val="FFCC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pic>
        <p:nvPicPr>
          <p:cNvPr id="1031" name="Picture 14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63500" y="6169025"/>
            <a:ext cx="850900" cy="66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charset="0"/>
        </a:defRPr>
      </a:lvl6pPr>
      <a:lvl7pPr marL="9144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charset="0"/>
        </a:defRPr>
      </a:lvl7pPr>
      <a:lvl8pPr marL="13716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charset="0"/>
        </a:defRPr>
      </a:lvl8pPr>
      <a:lvl9pPr marL="18288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charset="0"/>
        </a:defRPr>
      </a:lvl9pPr>
    </p:titleStyle>
    <p:bodyStyle>
      <a:lvl1pPr marL="203200" indent="-203200" algn="l" rtl="0" eaLnBrk="0" fontAlgn="base" hangingPunct="0">
        <a:lnSpc>
          <a:spcPct val="75000"/>
        </a:lnSpc>
        <a:spcBef>
          <a:spcPct val="65000"/>
        </a:spcBef>
        <a:spcAft>
          <a:spcPct val="0"/>
        </a:spcAft>
        <a:buSzPct val="100000"/>
        <a:buFont typeface="Times" charset="0"/>
        <a:buChar char="•"/>
        <a:defRPr sz="32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1905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SzPct val="100000"/>
        <a:buChar char="•"/>
        <a:defRPr sz="2800" b="1">
          <a:solidFill>
            <a:srgbClr val="0D407F"/>
          </a:solidFill>
          <a:latin typeface="+mn-lt"/>
          <a:ea typeface="ＭＳ Ｐゴシック" charset="-128"/>
        </a:defRPr>
      </a:lvl2pPr>
      <a:lvl3pPr marL="1257300" indent="-3429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SzPct val="100000"/>
        <a:buFont typeface="Wingdings" charset="2"/>
        <a:buChar char="§"/>
        <a:defRPr sz="2400" b="1">
          <a:solidFill>
            <a:srgbClr val="810A52"/>
          </a:solidFill>
          <a:latin typeface="+mn-lt"/>
          <a:ea typeface="ＭＳ Ｐゴシック" charset="-128"/>
        </a:defRPr>
      </a:lvl3pPr>
      <a:lvl4pPr marL="1714500" indent="-342900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171700" indent="-3429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628900" indent="-3429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3086100" indent="-3429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543300" indent="-3429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4000500" indent="-3429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6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762000" y="2927350"/>
            <a:ext cx="8077200" cy="1141413"/>
          </a:xfrm>
          <a:prstGeom prst="rect">
            <a:avLst/>
          </a:prstGeom>
          <a:solidFill>
            <a:srgbClr val="000550"/>
          </a:solidFill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95000"/>
              </a:lnSpc>
              <a:spcBef>
                <a:spcPct val="65000"/>
              </a:spcBef>
              <a:buSzPct val="100000"/>
              <a:buFont typeface="Times" charset="0"/>
              <a:buNone/>
              <a:tabLst>
                <a:tab pos="1660525" algn="l"/>
              </a:tabLst>
            </a:pPr>
            <a:r>
              <a:rPr lang="en-US" sz="2800" b="1">
                <a:solidFill>
                  <a:schemeClr val="bg1"/>
                </a:solidFill>
              </a:rPr>
              <a:t>		Lecturer SOE Dan Garcia</a:t>
            </a:r>
          </a:p>
          <a:p>
            <a:pPr marL="203200" indent="-203200">
              <a:lnSpc>
                <a:spcPct val="95000"/>
              </a:lnSpc>
              <a:spcBef>
                <a:spcPct val="65000"/>
              </a:spcBef>
              <a:buSzPct val="100000"/>
              <a:buFont typeface="Times" charset="0"/>
              <a:buNone/>
              <a:tabLst>
                <a:tab pos="1660525" algn="l"/>
              </a:tabLst>
            </a:pPr>
            <a:r>
              <a:rPr lang="en-US" sz="2800" b="1">
                <a:solidFill>
                  <a:schemeClr val="bg1"/>
                </a:solidFill>
              </a:rPr>
              <a:t>		</a:t>
            </a:r>
            <a:r>
              <a:rPr lang="en-US" sz="2800" b="1">
                <a:solidFill>
                  <a:schemeClr val="bg1"/>
                </a:solidFill>
                <a:latin typeface="Courier New" charset="0"/>
              </a:rPr>
              <a:t>www.cs.berkeley.edu/~ddgarcia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-49213"/>
            <a:ext cx="9144000" cy="27733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77000"/>
              </a:lnSpc>
            </a:pPr>
            <a:r>
              <a:rPr lang="en-US" sz="2800" b="1">
                <a:solidFill>
                  <a:schemeClr val="bg2"/>
                </a:solidFill>
                <a:latin typeface="Courier New" charset="0"/>
              </a:rPr>
              <a:t>inst.eecs.berkeley.edu/~cs61c</a:t>
            </a:r>
            <a:r>
              <a:rPr lang="en-US" sz="3200" b="1">
                <a:solidFill>
                  <a:schemeClr val="accent2"/>
                </a:solidFill>
              </a:rPr>
              <a:t> </a:t>
            </a:r>
            <a:br>
              <a:rPr lang="en-US" sz="3200" b="1">
                <a:solidFill>
                  <a:schemeClr val="accent2"/>
                </a:solidFill>
              </a:rPr>
            </a:br>
            <a:r>
              <a:rPr lang="en-US" sz="3600" b="1">
                <a:solidFill>
                  <a:schemeClr val="accent2"/>
                </a:solidFill>
              </a:rPr>
              <a:t>CS61C : Machine Structures</a:t>
            </a:r>
            <a:r>
              <a:rPr lang="en-US" sz="3200" b="1">
                <a:solidFill>
                  <a:schemeClr val="tx1"/>
                </a:solidFill>
              </a:rPr>
              <a:t/>
            </a:r>
            <a:br>
              <a:rPr lang="en-US" sz="3200" b="1">
                <a:solidFill>
                  <a:schemeClr val="tx1"/>
                </a:solidFill>
              </a:rPr>
            </a:br>
            <a:r>
              <a:rPr lang="en-US" sz="3200" b="1">
                <a:solidFill>
                  <a:schemeClr val="tx1"/>
                </a:solidFill>
              </a:rPr>
              <a:t/>
            </a:r>
            <a:br>
              <a:rPr lang="en-US" sz="3200" b="1">
                <a:solidFill>
                  <a:schemeClr val="tx1"/>
                </a:solidFill>
              </a:rPr>
            </a:br>
            <a:r>
              <a:rPr lang="en-US" sz="3200" b="1">
                <a:solidFill>
                  <a:schemeClr val="tx1"/>
                </a:solidFill>
              </a:rPr>
              <a:t> </a:t>
            </a:r>
            <a:r>
              <a:rPr lang="en-US" sz="3200" b="1">
                <a:solidFill>
                  <a:schemeClr val="accent2"/>
                </a:solidFill>
              </a:rPr>
              <a:t>Lecture 15</a:t>
            </a:r>
            <a:br>
              <a:rPr lang="en-US" sz="3200" b="1">
                <a:solidFill>
                  <a:schemeClr val="accent2"/>
                </a:solidFill>
              </a:rPr>
            </a:br>
            <a:r>
              <a:rPr lang="en-US" sz="3200" b="1">
                <a:solidFill>
                  <a:schemeClr val="accent2"/>
                </a:solidFill>
              </a:rPr>
              <a:t>Floating Point</a:t>
            </a:r>
            <a:br>
              <a:rPr lang="en-US" sz="3200" b="1">
                <a:solidFill>
                  <a:schemeClr val="accent2"/>
                </a:solidFill>
              </a:rPr>
            </a:br>
            <a:r>
              <a:rPr lang="en-US" sz="3200" b="1">
                <a:solidFill>
                  <a:schemeClr val="accent2"/>
                </a:solidFill>
              </a:rPr>
              <a:t/>
            </a:r>
            <a:br>
              <a:rPr lang="en-US" sz="3200" b="1">
                <a:solidFill>
                  <a:schemeClr val="accent2"/>
                </a:solidFill>
              </a:rPr>
            </a:br>
            <a:r>
              <a:rPr lang="en-US" sz="3200" b="1">
                <a:solidFill>
                  <a:schemeClr val="accent2"/>
                </a:solidFill>
              </a:rPr>
              <a:t> </a:t>
            </a:r>
            <a:r>
              <a:rPr lang="en-US" sz="3200" b="1">
                <a:solidFill>
                  <a:schemeClr val="tx1"/>
                </a:solidFill>
              </a:rPr>
              <a:t>2011-09-30</a:t>
            </a:r>
          </a:p>
        </p:txBody>
      </p:sp>
      <p:sp>
        <p:nvSpPr>
          <p:cNvPr id="16389" name="Rectangle 25"/>
          <p:cNvSpPr>
            <a:spLocks noChangeArrowheads="1"/>
          </p:cNvSpPr>
          <p:nvPr/>
        </p:nvSpPr>
        <p:spPr bwMode="auto">
          <a:xfrm>
            <a:off x="228600" y="4038600"/>
            <a:ext cx="6629400" cy="23139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sz="2600" b="1">
                <a:solidFill>
                  <a:schemeClr val="tx2"/>
                </a:solidFill>
              </a:rPr>
              <a:t>Koomey’s law </a:t>
            </a:r>
            <a:r>
              <a:rPr lang="en-US" sz="2800" b="1">
                <a:solidFill>
                  <a:schemeClr val="tx2"/>
                </a:solidFill>
                <a:latin typeface="Symbol" charset="2"/>
              </a:rPr>
              <a:t></a:t>
            </a:r>
            <a:r>
              <a:rPr lang="en-US" sz="2600" b="1">
                <a:solidFill>
                  <a:schemeClr val="tx2"/>
                </a:solidFill>
              </a:rPr>
              <a:t> </a:t>
            </a:r>
            <a:r>
              <a:rPr lang="en-US" sz="2200" b="1">
                <a:solidFill>
                  <a:schemeClr val="tx1"/>
                </a:solidFill>
              </a:rPr>
              <a:t/>
            </a:r>
            <a:br>
              <a:rPr lang="en-US" sz="2200" b="1">
                <a:solidFill>
                  <a:schemeClr val="tx1"/>
                </a:solidFill>
              </a:rPr>
            </a:br>
            <a:r>
              <a:rPr lang="en-US" sz="2200" b="1">
                <a:solidFill>
                  <a:schemeClr val="tx1"/>
                </a:solidFill>
              </a:rPr>
              <a:t>Stanford Prof Jonathan Koomey</a:t>
            </a:r>
            <a:br>
              <a:rPr lang="en-US" sz="2200" b="1">
                <a:solidFill>
                  <a:schemeClr val="tx1"/>
                </a:solidFill>
              </a:rPr>
            </a:br>
            <a:r>
              <a:rPr lang="en-US" sz="2200" b="1">
                <a:solidFill>
                  <a:schemeClr val="tx1"/>
                </a:solidFill>
              </a:rPr>
              <a:t>looked at 6 decades of data </a:t>
            </a:r>
            <a:br>
              <a:rPr lang="en-US" sz="2200" b="1">
                <a:solidFill>
                  <a:schemeClr val="tx1"/>
                </a:solidFill>
              </a:rPr>
            </a:br>
            <a:r>
              <a:rPr lang="en-US" sz="2200" b="1">
                <a:solidFill>
                  <a:schemeClr val="tx1"/>
                </a:solidFill>
              </a:rPr>
              <a:t>(including pre-electronic) and found that energy efficiency of computers doubles roughly every 18 months.  This is even more relevant as battery-powered devices become more popular.  </a:t>
            </a:r>
            <a:endParaRPr lang="en-US" sz="2400" b="1">
              <a:solidFill>
                <a:schemeClr val="tx1"/>
              </a:solidFill>
            </a:endParaRPr>
          </a:p>
        </p:txBody>
      </p:sp>
      <p:sp>
        <p:nvSpPr>
          <p:cNvPr id="16390" name="Rectangle 26"/>
          <p:cNvSpPr>
            <a:spLocks noChangeArrowheads="1"/>
          </p:cNvSpPr>
          <p:nvPr/>
        </p:nvSpPr>
        <p:spPr bwMode="auto">
          <a:xfrm>
            <a:off x="990600" y="6248400"/>
            <a:ext cx="5864068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b="1">
                <a:solidFill>
                  <a:srgbClr val="800080"/>
                </a:solidFill>
                <a:latin typeface="Courier New" charset="0"/>
              </a:rPr>
              <a:t>www.technologyreview.com/computing/38548/</a:t>
            </a:r>
          </a:p>
        </p:txBody>
      </p:sp>
      <p:pic>
        <p:nvPicPr>
          <p:cNvPr id="16391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7650" y="2057400"/>
            <a:ext cx="211455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2" name="Rectangle 6"/>
          <p:cNvSpPr>
            <a:spLocks noChangeArrowheads="1"/>
          </p:cNvSpPr>
          <p:nvPr/>
        </p:nvSpPr>
        <p:spPr bwMode="auto">
          <a:xfrm>
            <a:off x="238125" y="2044700"/>
            <a:ext cx="2124075" cy="2832100"/>
          </a:xfrm>
          <a:prstGeom prst="rect">
            <a:avLst/>
          </a:prstGeom>
          <a:noFill/>
          <a:ln w="38100">
            <a:solidFill>
              <a:srgbClr val="000550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5943600" y="2133600"/>
            <a:ext cx="3200400" cy="584776"/>
          </a:xfrm>
          <a:prstGeom prst="rect">
            <a:avLst/>
          </a:prstGeom>
          <a:solidFill>
            <a:schemeClr val="folHlink"/>
          </a:solidFill>
          <a:ln w="127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>
                <a:solidFill>
                  <a:schemeClr val="accent2"/>
                </a:solidFill>
              </a:rPr>
              <a:t>Hello to </a:t>
            </a:r>
            <a:r>
              <a:rPr lang="en-US" sz="1600" b="1">
                <a:solidFill>
                  <a:schemeClr val="accent2"/>
                </a:solidFill>
              </a:rPr>
              <a:t>Ahmed Bahjat</a:t>
            </a:r>
            <a:br>
              <a:rPr lang="en-US" sz="1600" b="1">
                <a:solidFill>
                  <a:schemeClr val="accent2"/>
                </a:solidFill>
              </a:rPr>
            </a:br>
            <a:r>
              <a:rPr lang="en-US" sz="1600">
                <a:solidFill>
                  <a:schemeClr val="accent2"/>
                </a:solidFill>
              </a:rPr>
              <a:t>listening from </a:t>
            </a:r>
            <a:r>
              <a:rPr lang="en-US" sz="1600" b="1">
                <a:solidFill>
                  <a:schemeClr val="accent2"/>
                </a:solidFill>
              </a:rPr>
              <a:t>Penn State!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83400" y="4170680"/>
            <a:ext cx="1955800" cy="238252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5807075" cy="474662"/>
          </a:xfrm>
          <a:noFill/>
        </p:spPr>
        <p:txBody>
          <a:bodyPr/>
          <a:lstStyle/>
          <a:p>
            <a:r>
              <a:rPr lang="en-US"/>
              <a:t>Scientific Notation (in Binary)</a:t>
            </a: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2590800" y="1689100"/>
            <a:ext cx="2325689" cy="48218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3200" b="1">
                <a:solidFill>
                  <a:schemeClr val="tx1"/>
                </a:solidFill>
              </a:rPr>
              <a:t>1.01</a:t>
            </a:r>
            <a:r>
              <a:rPr lang="en-US" sz="3200" b="1" baseline="-25000"/>
              <a:t>two</a:t>
            </a:r>
            <a:r>
              <a:rPr lang="en-US" sz="3200" b="1">
                <a:solidFill>
                  <a:schemeClr val="tx1"/>
                </a:solidFill>
              </a:rPr>
              <a:t> x </a:t>
            </a:r>
            <a:r>
              <a:rPr lang="en-US" sz="3200" b="1"/>
              <a:t>2</a:t>
            </a:r>
            <a:r>
              <a:rPr lang="en-US" sz="3200" b="1" baseline="30000">
                <a:solidFill>
                  <a:schemeClr val="tx1"/>
                </a:solidFill>
              </a:rPr>
              <a:t>-1</a:t>
            </a:r>
            <a:endParaRPr lang="en-US" sz="3200" b="1">
              <a:solidFill>
                <a:schemeClr val="tx1"/>
              </a:solidFill>
            </a:endParaRPr>
          </a:p>
        </p:txBody>
      </p:sp>
      <p:grpSp>
        <p:nvGrpSpPr>
          <p:cNvPr id="34820" name="Group 4"/>
          <p:cNvGrpSpPr>
            <a:grpSpLocks/>
          </p:cNvGrpSpPr>
          <p:nvPr/>
        </p:nvGrpSpPr>
        <p:grpSpPr bwMode="auto">
          <a:xfrm>
            <a:off x="4602163" y="2125663"/>
            <a:ext cx="2789238" cy="846138"/>
            <a:chOff x="2899" y="1339"/>
            <a:chExt cx="1757" cy="533"/>
          </a:xfrm>
        </p:grpSpPr>
        <p:sp>
          <p:nvSpPr>
            <p:cNvPr id="34834" name="Rectangle 5"/>
            <p:cNvSpPr>
              <a:spLocks noChangeArrowheads="1"/>
            </p:cNvSpPr>
            <p:nvPr/>
          </p:nvSpPr>
          <p:spPr bwMode="auto">
            <a:xfrm>
              <a:off x="3139" y="1579"/>
              <a:ext cx="1517" cy="29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3200" b="1">
                  <a:solidFill>
                    <a:schemeClr val="tx1"/>
                  </a:solidFill>
                </a:rPr>
                <a:t>radix (base)</a:t>
              </a:r>
            </a:p>
          </p:txBody>
        </p:sp>
        <p:sp>
          <p:nvSpPr>
            <p:cNvPr id="34835" name="Line 6"/>
            <p:cNvSpPr>
              <a:spLocks noChangeShapeType="1"/>
            </p:cNvSpPr>
            <p:nvPr/>
          </p:nvSpPr>
          <p:spPr bwMode="auto">
            <a:xfrm>
              <a:off x="2899" y="1339"/>
              <a:ext cx="232" cy="2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4821" name="Group 7"/>
          <p:cNvGrpSpPr>
            <a:grpSpLocks/>
          </p:cNvGrpSpPr>
          <p:nvPr/>
        </p:nvGrpSpPr>
        <p:grpSpPr bwMode="auto">
          <a:xfrm>
            <a:off x="1492626" y="2125662"/>
            <a:ext cx="2859088" cy="922338"/>
            <a:chOff x="912" y="1296"/>
            <a:chExt cx="1801" cy="581"/>
          </a:xfrm>
        </p:grpSpPr>
        <p:sp>
          <p:nvSpPr>
            <p:cNvPr id="34832" name="Rectangle 8"/>
            <p:cNvSpPr>
              <a:spLocks noChangeArrowheads="1"/>
            </p:cNvSpPr>
            <p:nvPr/>
          </p:nvSpPr>
          <p:spPr bwMode="auto">
            <a:xfrm>
              <a:off x="912" y="1584"/>
              <a:ext cx="1801" cy="29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3200" b="1">
                  <a:solidFill>
                    <a:schemeClr val="tx1"/>
                  </a:solidFill>
                </a:rPr>
                <a:t>“</a:t>
              </a:r>
              <a:r>
                <a:rPr lang="en-US" sz="3200" b="1"/>
                <a:t>binary point</a:t>
              </a:r>
              <a:r>
                <a:rPr lang="en-US" sz="3200" b="1">
                  <a:solidFill>
                    <a:schemeClr val="tx1"/>
                  </a:solidFill>
                </a:rPr>
                <a:t>”</a:t>
              </a:r>
            </a:p>
          </p:txBody>
        </p:sp>
        <p:sp>
          <p:nvSpPr>
            <p:cNvPr id="34833" name="Line 9"/>
            <p:cNvSpPr>
              <a:spLocks noChangeShapeType="1"/>
            </p:cNvSpPr>
            <p:nvPr/>
          </p:nvSpPr>
          <p:spPr bwMode="auto">
            <a:xfrm>
              <a:off x="1824" y="12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4822" name="Group 10"/>
          <p:cNvGrpSpPr>
            <a:grpSpLocks/>
          </p:cNvGrpSpPr>
          <p:nvPr/>
        </p:nvGrpSpPr>
        <p:grpSpPr bwMode="auto">
          <a:xfrm>
            <a:off x="4848225" y="830263"/>
            <a:ext cx="2466975" cy="846137"/>
            <a:chOff x="3054" y="523"/>
            <a:chExt cx="1554" cy="533"/>
          </a:xfrm>
        </p:grpSpPr>
        <p:sp>
          <p:nvSpPr>
            <p:cNvPr id="34828" name="Line 11"/>
            <p:cNvSpPr>
              <a:spLocks noChangeShapeType="1"/>
            </p:cNvSpPr>
            <p:nvPr/>
          </p:nvSpPr>
          <p:spPr bwMode="auto">
            <a:xfrm flipV="1">
              <a:off x="3054" y="912"/>
              <a:ext cx="336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4829" name="Group 12"/>
            <p:cNvGrpSpPr>
              <a:grpSpLocks/>
            </p:cNvGrpSpPr>
            <p:nvPr/>
          </p:nvGrpSpPr>
          <p:grpSpPr bwMode="auto">
            <a:xfrm>
              <a:off x="3390" y="523"/>
              <a:ext cx="1218" cy="533"/>
              <a:chOff x="3390" y="523"/>
              <a:chExt cx="1218" cy="533"/>
            </a:xfrm>
          </p:grpSpPr>
          <p:sp>
            <p:nvSpPr>
              <p:cNvPr id="34830" name="Rectangle 13"/>
              <p:cNvSpPr>
                <a:spLocks noChangeArrowheads="1"/>
              </p:cNvSpPr>
              <p:nvPr/>
            </p:nvSpPr>
            <p:spPr bwMode="auto">
              <a:xfrm>
                <a:off x="3390" y="763"/>
                <a:ext cx="1218" cy="29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63500" tIns="25400" rIns="63500" bIns="25400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85000"/>
                  </a:lnSpc>
                </a:pPr>
                <a:r>
                  <a:rPr lang="en-US" sz="3200" b="1">
                    <a:solidFill>
                      <a:schemeClr val="tx1"/>
                    </a:solidFill>
                  </a:rPr>
                  <a:t>exponent</a:t>
                </a:r>
                <a:endParaRPr lang="en-US" sz="3200" b="1" i="1">
                  <a:solidFill>
                    <a:schemeClr val="tx1"/>
                  </a:solidFill>
                </a:endParaRPr>
              </a:p>
            </p:txBody>
          </p:sp>
          <p:sp>
            <p:nvSpPr>
              <p:cNvPr id="34831" name="Rectangle 14"/>
              <p:cNvSpPr>
                <a:spLocks noChangeArrowheads="1"/>
              </p:cNvSpPr>
              <p:nvPr/>
            </p:nvSpPr>
            <p:spPr bwMode="auto">
              <a:xfrm>
                <a:off x="3408" y="523"/>
                <a:ext cx="80" cy="29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63500" tIns="25400" rIns="63500" bIns="25400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85000"/>
                  </a:lnSpc>
                </a:pPr>
                <a:endParaRPr lang="en-AU" sz="3200" b="1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34823" name="Rectangle 15"/>
          <p:cNvSpPr>
            <a:spLocks noGrp="1" noChangeArrowheads="1"/>
          </p:cNvSpPr>
          <p:nvPr>
            <p:ph type="body" idx="1"/>
          </p:nvPr>
        </p:nvSpPr>
        <p:spPr>
          <a:xfrm>
            <a:off x="533400" y="3400425"/>
            <a:ext cx="8305800" cy="2012950"/>
          </a:xfrm>
          <a:noFill/>
        </p:spPr>
        <p:txBody>
          <a:bodyPr/>
          <a:lstStyle/>
          <a:p>
            <a:pPr>
              <a:lnSpc>
                <a:spcPct val="70000"/>
              </a:lnSpc>
              <a:spcBef>
                <a:spcPct val="70000"/>
              </a:spcBef>
              <a:tabLst>
                <a:tab pos="4406900" algn="l"/>
              </a:tabLst>
            </a:pPr>
            <a:r>
              <a:rPr lang="en-US"/>
              <a:t>Computer arithmetic that supports it called </a:t>
            </a:r>
            <a:r>
              <a:rPr lang="en-US" u="sng">
                <a:solidFill>
                  <a:schemeClr val="accent1"/>
                </a:solidFill>
              </a:rPr>
              <a:t>floating point</a:t>
            </a:r>
            <a:r>
              <a:rPr lang="en-US"/>
              <a:t>, because it represents numbers where the binary point is not fixed, as it is for integers</a:t>
            </a:r>
          </a:p>
          <a:p>
            <a:pPr lvl="1">
              <a:lnSpc>
                <a:spcPct val="70000"/>
              </a:lnSpc>
              <a:spcBef>
                <a:spcPct val="70000"/>
              </a:spcBef>
              <a:tabLst>
                <a:tab pos="4406900" algn="l"/>
              </a:tabLst>
            </a:pPr>
            <a:r>
              <a:rPr lang="en-US"/>
              <a:t>Declare such variable in C as </a:t>
            </a:r>
            <a:r>
              <a:rPr lang="en-US">
                <a:latin typeface="Courier New" charset="0"/>
              </a:rPr>
              <a:t>float</a:t>
            </a:r>
            <a:endParaRPr lang="en-US"/>
          </a:p>
        </p:txBody>
      </p:sp>
      <p:grpSp>
        <p:nvGrpSpPr>
          <p:cNvPr id="34824" name="Group 16"/>
          <p:cNvGrpSpPr>
            <a:grpSpLocks/>
          </p:cNvGrpSpPr>
          <p:nvPr/>
        </p:nvGrpSpPr>
        <p:grpSpPr bwMode="auto">
          <a:xfrm>
            <a:off x="0" y="838200"/>
            <a:ext cx="2590800" cy="1066800"/>
            <a:chOff x="0" y="528"/>
            <a:chExt cx="1632" cy="672"/>
          </a:xfrm>
        </p:grpSpPr>
        <p:sp>
          <p:nvSpPr>
            <p:cNvPr id="34825" name="Rectangle 17"/>
            <p:cNvSpPr>
              <a:spLocks noChangeArrowheads="1"/>
            </p:cNvSpPr>
            <p:nvPr/>
          </p:nvSpPr>
          <p:spPr bwMode="auto">
            <a:xfrm>
              <a:off x="432" y="763"/>
              <a:ext cx="1190" cy="29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3200" b="1">
                  <a:solidFill>
                    <a:schemeClr val="tx1"/>
                  </a:solidFill>
                </a:rPr>
                <a:t>mantissa</a:t>
              </a:r>
              <a:endParaRPr lang="en-US" sz="3200" b="1" i="1">
                <a:solidFill>
                  <a:schemeClr val="tx1"/>
                </a:solidFill>
              </a:endParaRPr>
            </a:p>
          </p:txBody>
        </p:sp>
        <p:sp>
          <p:nvSpPr>
            <p:cNvPr id="34826" name="Line 18"/>
            <p:cNvSpPr>
              <a:spLocks noChangeShapeType="1"/>
            </p:cNvSpPr>
            <p:nvPr/>
          </p:nvSpPr>
          <p:spPr bwMode="auto">
            <a:xfrm flipH="1" flipV="1">
              <a:off x="1200" y="1056"/>
              <a:ext cx="432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27" name="Rectangle 19"/>
            <p:cNvSpPr>
              <a:spLocks noChangeArrowheads="1"/>
            </p:cNvSpPr>
            <p:nvPr/>
          </p:nvSpPr>
          <p:spPr bwMode="auto">
            <a:xfrm>
              <a:off x="0" y="528"/>
              <a:ext cx="80" cy="29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endParaRPr lang="en-AU" sz="3200" b="1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6842125" cy="474662"/>
          </a:xfrm>
        </p:spPr>
        <p:txBody>
          <a:bodyPr/>
          <a:lstStyle/>
          <a:p>
            <a:r>
              <a:rPr lang="en-US"/>
              <a:t>Floating Point Representation (1/2)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90600"/>
            <a:ext cx="8229600" cy="1130300"/>
          </a:xfrm>
        </p:spPr>
        <p:txBody>
          <a:bodyPr/>
          <a:lstStyle/>
          <a:p>
            <a:r>
              <a:rPr lang="en-US"/>
              <a:t>Normal format: </a:t>
            </a:r>
            <a:r>
              <a:rPr lang="en-US">
                <a:solidFill>
                  <a:schemeClr val="hlink"/>
                </a:solidFill>
              </a:rPr>
              <a:t>+</a:t>
            </a:r>
            <a:r>
              <a:rPr lang="en-US">
                <a:solidFill>
                  <a:schemeClr val="tx2"/>
                </a:solidFill>
              </a:rPr>
              <a:t>1</a:t>
            </a:r>
            <a:r>
              <a:rPr lang="en-US"/>
              <a:t>.</a:t>
            </a:r>
            <a:r>
              <a:rPr lang="en-US">
                <a:solidFill>
                  <a:schemeClr val="accent2"/>
                </a:solidFill>
              </a:rPr>
              <a:t>xxx…x</a:t>
            </a:r>
            <a:r>
              <a:rPr lang="en-US" baseline="-25000"/>
              <a:t>two</a:t>
            </a:r>
            <a:r>
              <a:rPr lang="en-US"/>
              <a:t>*2</a:t>
            </a:r>
            <a:r>
              <a:rPr lang="en-US" baseline="30000">
                <a:solidFill>
                  <a:schemeClr val="accent1"/>
                </a:solidFill>
              </a:rPr>
              <a:t>yyy…y</a:t>
            </a:r>
            <a:r>
              <a:rPr lang="en-US" sz="2400"/>
              <a:t>two</a:t>
            </a:r>
            <a:endParaRPr lang="en-US"/>
          </a:p>
          <a:p>
            <a:r>
              <a:rPr lang="en-US"/>
              <a:t>Multiple of Word Size (32 bits)</a:t>
            </a:r>
          </a:p>
        </p:txBody>
      </p:sp>
      <p:grpSp>
        <p:nvGrpSpPr>
          <p:cNvPr id="36868" name="Group 4"/>
          <p:cNvGrpSpPr>
            <a:grpSpLocks/>
          </p:cNvGrpSpPr>
          <p:nvPr/>
        </p:nvGrpSpPr>
        <p:grpSpPr bwMode="auto">
          <a:xfrm>
            <a:off x="381000" y="2362200"/>
            <a:ext cx="7926388" cy="1433513"/>
            <a:chOff x="240" y="1488"/>
            <a:chExt cx="4993" cy="903"/>
          </a:xfrm>
        </p:grpSpPr>
        <p:sp>
          <p:nvSpPr>
            <p:cNvPr id="36870" name="Text Box 5"/>
            <p:cNvSpPr txBox="1">
              <a:spLocks noChangeArrowheads="1"/>
            </p:cNvSpPr>
            <p:nvPr/>
          </p:nvSpPr>
          <p:spPr bwMode="auto">
            <a:xfrm>
              <a:off x="4992" y="1528"/>
              <a:ext cx="241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6871" name="Text Box 6"/>
            <p:cNvSpPr txBox="1">
              <a:spLocks noChangeArrowheads="1"/>
            </p:cNvSpPr>
            <p:nvPr/>
          </p:nvSpPr>
          <p:spPr bwMode="auto">
            <a:xfrm>
              <a:off x="240" y="1488"/>
              <a:ext cx="365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31</a:t>
              </a:r>
            </a:p>
          </p:txBody>
        </p:sp>
        <p:sp>
          <p:nvSpPr>
            <p:cNvPr id="36872" name="Rectangle 7"/>
            <p:cNvSpPr>
              <a:spLocks noChangeArrowheads="1"/>
            </p:cNvSpPr>
            <p:nvPr/>
          </p:nvSpPr>
          <p:spPr bwMode="auto">
            <a:xfrm>
              <a:off x="480" y="1776"/>
              <a:ext cx="4704" cy="28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73" name="Text Box 8"/>
            <p:cNvSpPr txBox="1">
              <a:spLocks noChangeArrowheads="1"/>
            </p:cNvSpPr>
            <p:nvPr/>
          </p:nvSpPr>
          <p:spPr bwMode="auto">
            <a:xfrm>
              <a:off x="432" y="1728"/>
              <a:ext cx="265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hlink"/>
                  </a:solidFill>
                </a:rPr>
                <a:t>S</a:t>
              </a:r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36874" name="Text Box 9"/>
            <p:cNvSpPr txBox="1">
              <a:spLocks noChangeArrowheads="1"/>
            </p:cNvSpPr>
            <p:nvPr/>
          </p:nvSpPr>
          <p:spPr bwMode="auto">
            <a:xfrm>
              <a:off x="768" y="1728"/>
              <a:ext cx="113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/>
                <a:t>Exponent</a:t>
              </a:r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36875" name="Line 10"/>
            <p:cNvSpPr>
              <a:spLocks noChangeShapeType="1"/>
            </p:cNvSpPr>
            <p:nvPr/>
          </p:nvSpPr>
          <p:spPr bwMode="auto">
            <a:xfrm>
              <a:off x="672" y="1776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76" name="Text Box 11"/>
            <p:cNvSpPr txBox="1">
              <a:spLocks noChangeArrowheads="1"/>
            </p:cNvSpPr>
            <p:nvPr/>
          </p:nvSpPr>
          <p:spPr bwMode="auto">
            <a:xfrm>
              <a:off x="528" y="1488"/>
              <a:ext cx="365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30</a:t>
              </a:r>
            </a:p>
          </p:txBody>
        </p:sp>
        <p:sp>
          <p:nvSpPr>
            <p:cNvPr id="36877" name="Line 12"/>
            <p:cNvSpPr>
              <a:spLocks noChangeShapeType="1"/>
            </p:cNvSpPr>
            <p:nvPr/>
          </p:nvSpPr>
          <p:spPr bwMode="auto">
            <a:xfrm>
              <a:off x="1968" y="1776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78" name="Text Box 13"/>
            <p:cNvSpPr txBox="1">
              <a:spLocks noChangeArrowheads="1"/>
            </p:cNvSpPr>
            <p:nvPr/>
          </p:nvSpPr>
          <p:spPr bwMode="auto">
            <a:xfrm>
              <a:off x="1632" y="1488"/>
              <a:ext cx="365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23</a:t>
              </a:r>
            </a:p>
          </p:txBody>
        </p:sp>
        <p:sp>
          <p:nvSpPr>
            <p:cNvPr id="36879" name="Text Box 14"/>
            <p:cNvSpPr txBox="1">
              <a:spLocks noChangeArrowheads="1"/>
            </p:cNvSpPr>
            <p:nvPr/>
          </p:nvSpPr>
          <p:spPr bwMode="auto">
            <a:xfrm>
              <a:off x="1920" y="1488"/>
              <a:ext cx="365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22</a:t>
              </a:r>
            </a:p>
          </p:txBody>
        </p:sp>
        <p:sp>
          <p:nvSpPr>
            <p:cNvPr id="36880" name="Text Box 15"/>
            <p:cNvSpPr txBox="1">
              <a:spLocks noChangeArrowheads="1"/>
            </p:cNvSpPr>
            <p:nvPr/>
          </p:nvSpPr>
          <p:spPr bwMode="auto">
            <a:xfrm>
              <a:off x="2928" y="1728"/>
              <a:ext cx="1323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accent2"/>
                  </a:solidFill>
                </a:rPr>
                <a:t>Significand</a:t>
              </a:r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36881" name="Text Box 16"/>
            <p:cNvSpPr txBox="1">
              <a:spLocks noChangeArrowheads="1"/>
            </p:cNvSpPr>
            <p:nvPr/>
          </p:nvSpPr>
          <p:spPr bwMode="auto">
            <a:xfrm>
              <a:off x="288" y="2064"/>
              <a:ext cx="57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1 bit</a:t>
              </a:r>
            </a:p>
          </p:txBody>
        </p:sp>
        <p:sp>
          <p:nvSpPr>
            <p:cNvPr id="36882" name="Text Box 17"/>
            <p:cNvSpPr txBox="1">
              <a:spLocks noChangeArrowheads="1"/>
            </p:cNvSpPr>
            <p:nvPr/>
          </p:nvSpPr>
          <p:spPr bwMode="auto">
            <a:xfrm>
              <a:off x="1056" y="2064"/>
              <a:ext cx="701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8 bits</a:t>
              </a:r>
            </a:p>
          </p:txBody>
        </p:sp>
        <p:sp>
          <p:nvSpPr>
            <p:cNvPr id="36883" name="Text Box 18"/>
            <p:cNvSpPr txBox="1">
              <a:spLocks noChangeArrowheads="1"/>
            </p:cNvSpPr>
            <p:nvPr/>
          </p:nvSpPr>
          <p:spPr bwMode="auto">
            <a:xfrm>
              <a:off x="3264" y="2064"/>
              <a:ext cx="82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23 bits</a:t>
              </a:r>
            </a:p>
          </p:txBody>
        </p:sp>
      </p:grpSp>
      <p:sp>
        <p:nvSpPr>
          <p:cNvPr id="36869" name="Rectangle 19"/>
          <p:cNvSpPr>
            <a:spLocks noChangeArrowheads="1"/>
          </p:cNvSpPr>
          <p:nvPr/>
        </p:nvSpPr>
        <p:spPr bwMode="auto">
          <a:xfrm>
            <a:off x="609600" y="3978275"/>
            <a:ext cx="8001000" cy="2193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charset="0"/>
              <a:buChar char="•"/>
            </a:pPr>
            <a:r>
              <a:rPr lang="en-US" sz="3200" b="1">
                <a:solidFill>
                  <a:schemeClr val="hlink"/>
                </a:solidFill>
              </a:rPr>
              <a:t>S</a:t>
            </a:r>
            <a:r>
              <a:rPr lang="en-US" sz="3200" b="1">
                <a:solidFill>
                  <a:schemeClr val="tx1"/>
                </a:solidFill>
              </a:rPr>
              <a:t> represents </a:t>
            </a:r>
            <a:r>
              <a:rPr lang="en-US" sz="3200" b="1">
                <a:solidFill>
                  <a:schemeClr val="hlink"/>
                </a:solidFill>
              </a:rPr>
              <a:t>Sign</a:t>
            </a:r>
            <a:r>
              <a:rPr lang="en-US" sz="3200" b="1">
                <a:solidFill>
                  <a:schemeClr val="tx1"/>
                </a:solidFill>
              </a:rPr>
              <a:t>				</a:t>
            </a:r>
            <a:r>
              <a:rPr lang="en-US" sz="3200" b="1"/>
              <a:t>Exponent</a:t>
            </a:r>
            <a:r>
              <a:rPr lang="en-US" sz="3200" b="1">
                <a:solidFill>
                  <a:schemeClr val="tx1"/>
                </a:solidFill>
              </a:rPr>
              <a:t> represents </a:t>
            </a:r>
            <a:r>
              <a:rPr lang="en-US" sz="3200" b="1"/>
              <a:t>y</a:t>
            </a:r>
            <a:r>
              <a:rPr lang="en-US" sz="3200" b="1">
                <a:solidFill>
                  <a:schemeClr val="tx1"/>
                </a:solidFill>
              </a:rPr>
              <a:t>’s			</a:t>
            </a:r>
            <a:r>
              <a:rPr lang="en-US" sz="3200" b="1">
                <a:solidFill>
                  <a:schemeClr val="accent2"/>
                </a:solidFill>
              </a:rPr>
              <a:t>Significand</a:t>
            </a:r>
            <a:r>
              <a:rPr lang="en-US" sz="3200" b="1">
                <a:solidFill>
                  <a:schemeClr val="tx1"/>
                </a:solidFill>
              </a:rPr>
              <a:t> represents </a:t>
            </a:r>
            <a:r>
              <a:rPr lang="en-US" sz="3200" b="1">
                <a:solidFill>
                  <a:schemeClr val="accent2"/>
                </a:solidFill>
              </a:rPr>
              <a:t>x</a:t>
            </a:r>
            <a:r>
              <a:rPr lang="en-US" sz="3200" b="1">
                <a:solidFill>
                  <a:schemeClr val="tx1"/>
                </a:solidFill>
              </a:rPr>
              <a:t>’s</a:t>
            </a: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charset="0"/>
              <a:buChar char="•"/>
            </a:pPr>
            <a:r>
              <a:rPr lang="en-US" sz="3200" b="1">
                <a:solidFill>
                  <a:schemeClr val="tx1"/>
                </a:solidFill>
              </a:rPr>
              <a:t>Represent numbers as small as </a:t>
            </a:r>
            <a:br>
              <a:rPr lang="en-US" sz="3200" b="1">
                <a:solidFill>
                  <a:schemeClr val="tx1"/>
                </a:solidFill>
              </a:rPr>
            </a:br>
            <a:r>
              <a:rPr lang="en-US" sz="3200" b="1">
                <a:solidFill>
                  <a:schemeClr val="tx1"/>
                </a:solidFill>
              </a:rPr>
              <a:t>2.0 x 10</a:t>
            </a:r>
            <a:r>
              <a:rPr lang="en-US" sz="3200" b="1" baseline="30000">
                <a:solidFill>
                  <a:schemeClr val="tx1"/>
                </a:solidFill>
              </a:rPr>
              <a:t>-38</a:t>
            </a:r>
            <a:r>
              <a:rPr lang="en-US" sz="3200" b="1">
                <a:solidFill>
                  <a:schemeClr val="tx1"/>
                </a:solidFill>
              </a:rPr>
              <a:t> to as large as 2.0 x 10</a:t>
            </a:r>
            <a:r>
              <a:rPr lang="en-US" sz="3200" b="1" baseline="30000">
                <a:solidFill>
                  <a:schemeClr val="tx1"/>
                </a:solidFill>
              </a:rPr>
              <a:t>38</a:t>
            </a:r>
            <a:r>
              <a:rPr lang="en-US" sz="3200" b="1">
                <a:solidFill>
                  <a:schemeClr val="tx1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6842125" cy="474662"/>
          </a:xfrm>
        </p:spPr>
        <p:txBody>
          <a:bodyPr/>
          <a:lstStyle/>
          <a:p>
            <a:r>
              <a:rPr lang="en-US"/>
              <a:t>Floating Point Representation (2/2)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838200"/>
            <a:ext cx="8305800" cy="5602288"/>
          </a:xfrm>
        </p:spPr>
        <p:txBody>
          <a:bodyPr/>
          <a:lstStyle/>
          <a:p>
            <a:r>
              <a:rPr lang="en-US" sz="2800"/>
              <a:t>What if result too large? </a:t>
            </a:r>
          </a:p>
          <a:p>
            <a:pPr lvl="1">
              <a:buFontTx/>
              <a:buNone/>
            </a:pPr>
            <a:r>
              <a:rPr lang="en-US" sz="2400"/>
              <a:t>(&gt; 2.0x10</a:t>
            </a:r>
            <a:r>
              <a:rPr lang="en-US" sz="2400" baseline="30000"/>
              <a:t>38</a:t>
            </a:r>
            <a:r>
              <a:rPr lang="en-US" sz="2400"/>
              <a:t> , &lt; -2.0x10</a:t>
            </a:r>
            <a:r>
              <a:rPr lang="en-US" sz="2400" baseline="30000"/>
              <a:t>38</a:t>
            </a:r>
            <a:r>
              <a:rPr lang="en-US" sz="2400"/>
              <a:t> )</a:t>
            </a:r>
          </a:p>
          <a:p>
            <a:pPr lvl="1"/>
            <a:r>
              <a:rPr lang="en-US" sz="2400" u="sng">
                <a:solidFill>
                  <a:schemeClr val="accent1"/>
                </a:solidFill>
              </a:rPr>
              <a:t>Overflow</a:t>
            </a:r>
            <a:r>
              <a:rPr lang="en-US" sz="2400">
                <a:solidFill>
                  <a:schemeClr val="accent1"/>
                </a:solidFill>
              </a:rPr>
              <a:t>!</a:t>
            </a:r>
            <a:r>
              <a:rPr lang="en-US" sz="2400"/>
              <a:t> </a:t>
            </a:r>
            <a:r>
              <a:rPr lang="en-US" sz="2400">
                <a:solidFill>
                  <a:schemeClr val="tx2"/>
                </a:solidFill>
                <a:latin typeface="Symbol" charset="2"/>
                <a:cs typeface="ＭＳ Ｐゴシック" charset="-128"/>
                <a:sym typeface="Symbol" charset="2"/>
              </a:rPr>
              <a:t></a:t>
            </a:r>
            <a:r>
              <a:rPr lang="en-US" sz="2400"/>
              <a:t> Exponent larger than represented in 8-bit Exponent field</a:t>
            </a:r>
          </a:p>
          <a:p>
            <a:r>
              <a:rPr lang="en-US" sz="2800"/>
              <a:t>What if result too small? </a:t>
            </a:r>
          </a:p>
          <a:p>
            <a:pPr lvl="1">
              <a:buFontTx/>
              <a:buNone/>
            </a:pPr>
            <a:r>
              <a:rPr lang="en-US" sz="2400"/>
              <a:t>(&gt;0 &amp; &lt; 2.0x10</a:t>
            </a:r>
            <a:r>
              <a:rPr lang="en-US" sz="2400" baseline="30000"/>
              <a:t>-38</a:t>
            </a:r>
            <a:r>
              <a:rPr lang="en-US" sz="2400"/>
              <a:t> , &lt;0 &amp; &gt; -2.0x10</a:t>
            </a:r>
            <a:r>
              <a:rPr lang="en-US" sz="2400" baseline="30000"/>
              <a:t>-38</a:t>
            </a:r>
            <a:r>
              <a:rPr lang="en-US" sz="2400"/>
              <a:t> )</a:t>
            </a:r>
          </a:p>
          <a:p>
            <a:pPr lvl="1"/>
            <a:r>
              <a:rPr lang="en-US" sz="2400" u="sng">
                <a:solidFill>
                  <a:schemeClr val="accent1"/>
                </a:solidFill>
              </a:rPr>
              <a:t>Underflow!</a:t>
            </a:r>
            <a:r>
              <a:rPr lang="en-US" sz="2400"/>
              <a:t> </a:t>
            </a:r>
            <a:r>
              <a:rPr lang="en-US" sz="2400">
                <a:solidFill>
                  <a:schemeClr val="tx2"/>
                </a:solidFill>
                <a:latin typeface="Symbol" charset="2"/>
                <a:cs typeface="ＭＳ Ｐゴシック" charset="-128"/>
                <a:sym typeface="Symbol" charset="2"/>
              </a:rPr>
              <a:t></a:t>
            </a:r>
            <a:r>
              <a:rPr lang="en-US" sz="2400"/>
              <a:t> Negative exponent larger than represented in 8-bit Exponent field</a:t>
            </a:r>
          </a:p>
          <a:p>
            <a:endParaRPr lang="en-US" sz="2800"/>
          </a:p>
          <a:p>
            <a:endParaRPr lang="en-US" sz="2800"/>
          </a:p>
          <a:p>
            <a:r>
              <a:rPr lang="en-US" sz="2800"/>
              <a:t>What would help reduce chances of overflow and/or underflow?</a:t>
            </a:r>
          </a:p>
        </p:txBody>
      </p:sp>
      <p:grpSp>
        <p:nvGrpSpPr>
          <p:cNvPr id="38916" name="Group 4"/>
          <p:cNvGrpSpPr>
            <a:grpSpLocks/>
          </p:cNvGrpSpPr>
          <p:nvPr/>
        </p:nvGrpSpPr>
        <p:grpSpPr bwMode="auto">
          <a:xfrm>
            <a:off x="1066800" y="4724400"/>
            <a:ext cx="6858000" cy="838200"/>
            <a:chOff x="672" y="2976"/>
            <a:chExt cx="4320" cy="528"/>
          </a:xfrm>
        </p:grpSpPr>
        <p:sp>
          <p:nvSpPr>
            <p:cNvPr id="38920" name="Rectangle 5"/>
            <p:cNvSpPr>
              <a:spLocks noChangeArrowheads="1"/>
            </p:cNvSpPr>
            <p:nvPr/>
          </p:nvSpPr>
          <p:spPr bwMode="auto">
            <a:xfrm>
              <a:off x="672" y="2976"/>
              <a:ext cx="432" cy="288"/>
            </a:xfrm>
            <a:prstGeom prst="rect">
              <a:avLst/>
            </a:prstGeom>
            <a:solidFill>
              <a:schemeClr val="fol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21" name="Rectangle 6"/>
            <p:cNvSpPr>
              <a:spLocks noChangeArrowheads="1"/>
            </p:cNvSpPr>
            <p:nvPr/>
          </p:nvSpPr>
          <p:spPr bwMode="auto">
            <a:xfrm>
              <a:off x="4560" y="2976"/>
              <a:ext cx="432" cy="288"/>
            </a:xfrm>
            <a:prstGeom prst="rect">
              <a:avLst/>
            </a:prstGeom>
            <a:solidFill>
              <a:schemeClr val="fol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22" name="Rectangle 7"/>
            <p:cNvSpPr>
              <a:spLocks noChangeArrowheads="1"/>
            </p:cNvSpPr>
            <p:nvPr/>
          </p:nvSpPr>
          <p:spPr bwMode="auto">
            <a:xfrm>
              <a:off x="2640" y="2976"/>
              <a:ext cx="384" cy="288"/>
            </a:xfrm>
            <a:prstGeom prst="rect">
              <a:avLst/>
            </a:prstGeom>
            <a:solidFill>
              <a:schemeClr val="fol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23" name="Line 8"/>
            <p:cNvSpPr>
              <a:spLocks noChangeShapeType="1"/>
            </p:cNvSpPr>
            <p:nvPr/>
          </p:nvSpPr>
          <p:spPr bwMode="auto">
            <a:xfrm>
              <a:off x="672" y="3120"/>
              <a:ext cx="432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8924" name="Group 9"/>
            <p:cNvGrpSpPr>
              <a:grpSpLocks/>
            </p:cNvGrpSpPr>
            <p:nvPr/>
          </p:nvGrpSpPr>
          <p:grpSpPr bwMode="auto">
            <a:xfrm>
              <a:off x="1440" y="3044"/>
              <a:ext cx="96" cy="144"/>
              <a:chOff x="2400" y="3792"/>
              <a:chExt cx="96" cy="144"/>
            </a:xfrm>
          </p:grpSpPr>
          <p:sp>
            <p:nvSpPr>
              <p:cNvPr id="38948" name="Freeform 10"/>
              <p:cNvSpPr>
                <a:spLocks/>
              </p:cNvSpPr>
              <p:nvPr/>
            </p:nvSpPr>
            <p:spPr bwMode="auto">
              <a:xfrm>
                <a:off x="2400" y="3792"/>
                <a:ext cx="48" cy="144"/>
              </a:xfrm>
              <a:custGeom>
                <a:avLst/>
                <a:gdLst>
                  <a:gd name="T0" fmla="*/ 48 w 48"/>
                  <a:gd name="T1" fmla="*/ 0 h 144"/>
                  <a:gd name="T2" fmla="*/ 0 w 48"/>
                  <a:gd name="T3" fmla="*/ 48 h 144"/>
                  <a:gd name="T4" fmla="*/ 48 w 48"/>
                  <a:gd name="T5" fmla="*/ 96 h 144"/>
                  <a:gd name="T6" fmla="*/ 0 w 48"/>
                  <a:gd name="T7" fmla="*/ 144 h 14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8"/>
                  <a:gd name="T13" fmla="*/ 0 h 144"/>
                  <a:gd name="T14" fmla="*/ 48 w 48"/>
                  <a:gd name="T15" fmla="*/ 144 h 14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8" h="144">
                    <a:moveTo>
                      <a:pt x="48" y="0"/>
                    </a:moveTo>
                    <a:cubicBezTo>
                      <a:pt x="24" y="16"/>
                      <a:pt x="0" y="32"/>
                      <a:pt x="0" y="48"/>
                    </a:cubicBezTo>
                    <a:cubicBezTo>
                      <a:pt x="0" y="64"/>
                      <a:pt x="48" y="80"/>
                      <a:pt x="48" y="96"/>
                    </a:cubicBezTo>
                    <a:cubicBezTo>
                      <a:pt x="48" y="112"/>
                      <a:pt x="24" y="128"/>
                      <a:pt x="0" y="144"/>
                    </a:cubicBez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949" name="Freeform 11"/>
              <p:cNvSpPr>
                <a:spLocks/>
              </p:cNvSpPr>
              <p:nvPr/>
            </p:nvSpPr>
            <p:spPr bwMode="auto">
              <a:xfrm>
                <a:off x="2448" y="3792"/>
                <a:ext cx="48" cy="144"/>
              </a:xfrm>
              <a:custGeom>
                <a:avLst/>
                <a:gdLst>
                  <a:gd name="T0" fmla="*/ 48 w 48"/>
                  <a:gd name="T1" fmla="*/ 0 h 144"/>
                  <a:gd name="T2" fmla="*/ 0 w 48"/>
                  <a:gd name="T3" fmla="*/ 48 h 144"/>
                  <a:gd name="T4" fmla="*/ 48 w 48"/>
                  <a:gd name="T5" fmla="*/ 96 h 144"/>
                  <a:gd name="T6" fmla="*/ 0 w 48"/>
                  <a:gd name="T7" fmla="*/ 144 h 14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8"/>
                  <a:gd name="T13" fmla="*/ 0 h 144"/>
                  <a:gd name="T14" fmla="*/ 48 w 48"/>
                  <a:gd name="T15" fmla="*/ 144 h 14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8" h="144">
                    <a:moveTo>
                      <a:pt x="48" y="0"/>
                    </a:moveTo>
                    <a:cubicBezTo>
                      <a:pt x="24" y="16"/>
                      <a:pt x="0" y="32"/>
                      <a:pt x="0" y="48"/>
                    </a:cubicBezTo>
                    <a:cubicBezTo>
                      <a:pt x="0" y="64"/>
                      <a:pt x="48" y="80"/>
                      <a:pt x="48" y="96"/>
                    </a:cubicBezTo>
                    <a:cubicBezTo>
                      <a:pt x="48" y="112"/>
                      <a:pt x="24" y="128"/>
                      <a:pt x="0" y="144"/>
                    </a:cubicBez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8925" name="Group 12"/>
            <p:cNvGrpSpPr>
              <a:grpSpLocks/>
            </p:cNvGrpSpPr>
            <p:nvPr/>
          </p:nvGrpSpPr>
          <p:grpSpPr bwMode="auto">
            <a:xfrm>
              <a:off x="2256" y="3044"/>
              <a:ext cx="96" cy="144"/>
              <a:chOff x="2400" y="3792"/>
              <a:chExt cx="96" cy="144"/>
            </a:xfrm>
          </p:grpSpPr>
          <p:sp>
            <p:nvSpPr>
              <p:cNvPr id="38946" name="Freeform 13"/>
              <p:cNvSpPr>
                <a:spLocks/>
              </p:cNvSpPr>
              <p:nvPr/>
            </p:nvSpPr>
            <p:spPr bwMode="auto">
              <a:xfrm>
                <a:off x="2400" y="3792"/>
                <a:ext cx="48" cy="144"/>
              </a:xfrm>
              <a:custGeom>
                <a:avLst/>
                <a:gdLst>
                  <a:gd name="T0" fmla="*/ 48 w 48"/>
                  <a:gd name="T1" fmla="*/ 0 h 144"/>
                  <a:gd name="T2" fmla="*/ 0 w 48"/>
                  <a:gd name="T3" fmla="*/ 48 h 144"/>
                  <a:gd name="T4" fmla="*/ 48 w 48"/>
                  <a:gd name="T5" fmla="*/ 96 h 144"/>
                  <a:gd name="T6" fmla="*/ 0 w 48"/>
                  <a:gd name="T7" fmla="*/ 144 h 14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8"/>
                  <a:gd name="T13" fmla="*/ 0 h 144"/>
                  <a:gd name="T14" fmla="*/ 48 w 48"/>
                  <a:gd name="T15" fmla="*/ 144 h 14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8" h="144">
                    <a:moveTo>
                      <a:pt x="48" y="0"/>
                    </a:moveTo>
                    <a:cubicBezTo>
                      <a:pt x="24" y="16"/>
                      <a:pt x="0" y="32"/>
                      <a:pt x="0" y="48"/>
                    </a:cubicBezTo>
                    <a:cubicBezTo>
                      <a:pt x="0" y="64"/>
                      <a:pt x="48" y="80"/>
                      <a:pt x="48" y="96"/>
                    </a:cubicBezTo>
                    <a:cubicBezTo>
                      <a:pt x="48" y="112"/>
                      <a:pt x="24" y="128"/>
                      <a:pt x="0" y="144"/>
                    </a:cubicBez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947" name="Freeform 14"/>
              <p:cNvSpPr>
                <a:spLocks/>
              </p:cNvSpPr>
              <p:nvPr/>
            </p:nvSpPr>
            <p:spPr bwMode="auto">
              <a:xfrm>
                <a:off x="2448" y="3792"/>
                <a:ext cx="48" cy="144"/>
              </a:xfrm>
              <a:custGeom>
                <a:avLst/>
                <a:gdLst>
                  <a:gd name="T0" fmla="*/ 48 w 48"/>
                  <a:gd name="T1" fmla="*/ 0 h 144"/>
                  <a:gd name="T2" fmla="*/ 0 w 48"/>
                  <a:gd name="T3" fmla="*/ 48 h 144"/>
                  <a:gd name="T4" fmla="*/ 48 w 48"/>
                  <a:gd name="T5" fmla="*/ 96 h 144"/>
                  <a:gd name="T6" fmla="*/ 0 w 48"/>
                  <a:gd name="T7" fmla="*/ 144 h 14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8"/>
                  <a:gd name="T13" fmla="*/ 0 h 144"/>
                  <a:gd name="T14" fmla="*/ 48 w 48"/>
                  <a:gd name="T15" fmla="*/ 144 h 14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8" h="144">
                    <a:moveTo>
                      <a:pt x="48" y="0"/>
                    </a:moveTo>
                    <a:cubicBezTo>
                      <a:pt x="24" y="16"/>
                      <a:pt x="0" y="32"/>
                      <a:pt x="0" y="48"/>
                    </a:cubicBezTo>
                    <a:cubicBezTo>
                      <a:pt x="0" y="64"/>
                      <a:pt x="48" y="80"/>
                      <a:pt x="48" y="96"/>
                    </a:cubicBezTo>
                    <a:cubicBezTo>
                      <a:pt x="48" y="112"/>
                      <a:pt x="24" y="128"/>
                      <a:pt x="0" y="144"/>
                    </a:cubicBez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8926" name="Group 15"/>
            <p:cNvGrpSpPr>
              <a:grpSpLocks/>
            </p:cNvGrpSpPr>
            <p:nvPr/>
          </p:nvGrpSpPr>
          <p:grpSpPr bwMode="auto">
            <a:xfrm>
              <a:off x="3408" y="3044"/>
              <a:ext cx="96" cy="144"/>
              <a:chOff x="2400" y="3792"/>
              <a:chExt cx="96" cy="144"/>
            </a:xfrm>
          </p:grpSpPr>
          <p:sp>
            <p:nvSpPr>
              <p:cNvPr id="38944" name="Freeform 16"/>
              <p:cNvSpPr>
                <a:spLocks/>
              </p:cNvSpPr>
              <p:nvPr/>
            </p:nvSpPr>
            <p:spPr bwMode="auto">
              <a:xfrm>
                <a:off x="2400" y="3792"/>
                <a:ext cx="48" cy="144"/>
              </a:xfrm>
              <a:custGeom>
                <a:avLst/>
                <a:gdLst>
                  <a:gd name="T0" fmla="*/ 48 w 48"/>
                  <a:gd name="T1" fmla="*/ 0 h 144"/>
                  <a:gd name="T2" fmla="*/ 0 w 48"/>
                  <a:gd name="T3" fmla="*/ 48 h 144"/>
                  <a:gd name="T4" fmla="*/ 48 w 48"/>
                  <a:gd name="T5" fmla="*/ 96 h 144"/>
                  <a:gd name="T6" fmla="*/ 0 w 48"/>
                  <a:gd name="T7" fmla="*/ 144 h 14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8"/>
                  <a:gd name="T13" fmla="*/ 0 h 144"/>
                  <a:gd name="T14" fmla="*/ 48 w 48"/>
                  <a:gd name="T15" fmla="*/ 144 h 14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8" h="144">
                    <a:moveTo>
                      <a:pt x="48" y="0"/>
                    </a:moveTo>
                    <a:cubicBezTo>
                      <a:pt x="24" y="16"/>
                      <a:pt x="0" y="32"/>
                      <a:pt x="0" y="48"/>
                    </a:cubicBezTo>
                    <a:cubicBezTo>
                      <a:pt x="0" y="64"/>
                      <a:pt x="48" y="80"/>
                      <a:pt x="48" y="96"/>
                    </a:cubicBezTo>
                    <a:cubicBezTo>
                      <a:pt x="48" y="112"/>
                      <a:pt x="24" y="128"/>
                      <a:pt x="0" y="144"/>
                    </a:cubicBez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945" name="Freeform 17"/>
              <p:cNvSpPr>
                <a:spLocks/>
              </p:cNvSpPr>
              <p:nvPr/>
            </p:nvSpPr>
            <p:spPr bwMode="auto">
              <a:xfrm>
                <a:off x="2448" y="3792"/>
                <a:ext cx="48" cy="144"/>
              </a:xfrm>
              <a:custGeom>
                <a:avLst/>
                <a:gdLst>
                  <a:gd name="T0" fmla="*/ 48 w 48"/>
                  <a:gd name="T1" fmla="*/ 0 h 144"/>
                  <a:gd name="T2" fmla="*/ 0 w 48"/>
                  <a:gd name="T3" fmla="*/ 48 h 144"/>
                  <a:gd name="T4" fmla="*/ 48 w 48"/>
                  <a:gd name="T5" fmla="*/ 96 h 144"/>
                  <a:gd name="T6" fmla="*/ 0 w 48"/>
                  <a:gd name="T7" fmla="*/ 144 h 14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8"/>
                  <a:gd name="T13" fmla="*/ 0 h 144"/>
                  <a:gd name="T14" fmla="*/ 48 w 48"/>
                  <a:gd name="T15" fmla="*/ 144 h 14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8" h="144">
                    <a:moveTo>
                      <a:pt x="48" y="0"/>
                    </a:moveTo>
                    <a:cubicBezTo>
                      <a:pt x="24" y="16"/>
                      <a:pt x="0" y="32"/>
                      <a:pt x="0" y="48"/>
                    </a:cubicBezTo>
                    <a:cubicBezTo>
                      <a:pt x="0" y="64"/>
                      <a:pt x="48" y="80"/>
                      <a:pt x="48" y="96"/>
                    </a:cubicBezTo>
                    <a:cubicBezTo>
                      <a:pt x="48" y="112"/>
                      <a:pt x="24" y="128"/>
                      <a:pt x="0" y="144"/>
                    </a:cubicBez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8927" name="Group 18"/>
            <p:cNvGrpSpPr>
              <a:grpSpLocks/>
            </p:cNvGrpSpPr>
            <p:nvPr/>
          </p:nvGrpSpPr>
          <p:grpSpPr bwMode="auto">
            <a:xfrm>
              <a:off x="4176" y="3044"/>
              <a:ext cx="96" cy="144"/>
              <a:chOff x="2400" y="3792"/>
              <a:chExt cx="96" cy="144"/>
            </a:xfrm>
          </p:grpSpPr>
          <p:sp>
            <p:nvSpPr>
              <p:cNvPr id="38942" name="Freeform 19"/>
              <p:cNvSpPr>
                <a:spLocks/>
              </p:cNvSpPr>
              <p:nvPr/>
            </p:nvSpPr>
            <p:spPr bwMode="auto">
              <a:xfrm>
                <a:off x="2400" y="3792"/>
                <a:ext cx="48" cy="144"/>
              </a:xfrm>
              <a:custGeom>
                <a:avLst/>
                <a:gdLst>
                  <a:gd name="T0" fmla="*/ 48 w 48"/>
                  <a:gd name="T1" fmla="*/ 0 h 144"/>
                  <a:gd name="T2" fmla="*/ 0 w 48"/>
                  <a:gd name="T3" fmla="*/ 48 h 144"/>
                  <a:gd name="T4" fmla="*/ 48 w 48"/>
                  <a:gd name="T5" fmla="*/ 96 h 144"/>
                  <a:gd name="T6" fmla="*/ 0 w 48"/>
                  <a:gd name="T7" fmla="*/ 144 h 14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8"/>
                  <a:gd name="T13" fmla="*/ 0 h 144"/>
                  <a:gd name="T14" fmla="*/ 48 w 48"/>
                  <a:gd name="T15" fmla="*/ 144 h 14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8" h="144">
                    <a:moveTo>
                      <a:pt x="48" y="0"/>
                    </a:moveTo>
                    <a:cubicBezTo>
                      <a:pt x="24" y="16"/>
                      <a:pt x="0" y="32"/>
                      <a:pt x="0" y="48"/>
                    </a:cubicBezTo>
                    <a:cubicBezTo>
                      <a:pt x="0" y="64"/>
                      <a:pt x="48" y="80"/>
                      <a:pt x="48" y="96"/>
                    </a:cubicBezTo>
                    <a:cubicBezTo>
                      <a:pt x="48" y="112"/>
                      <a:pt x="24" y="128"/>
                      <a:pt x="0" y="144"/>
                    </a:cubicBez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943" name="Freeform 20"/>
              <p:cNvSpPr>
                <a:spLocks/>
              </p:cNvSpPr>
              <p:nvPr/>
            </p:nvSpPr>
            <p:spPr bwMode="auto">
              <a:xfrm>
                <a:off x="2448" y="3792"/>
                <a:ext cx="48" cy="144"/>
              </a:xfrm>
              <a:custGeom>
                <a:avLst/>
                <a:gdLst>
                  <a:gd name="T0" fmla="*/ 48 w 48"/>
                  <a:gd name="T1" fmla="*/ 0 h 144"/>
                  <a:gd name="T2" fmla="*/ 0 w 48"/>
                  <a:gd name="T3" fmla="*/ 48 h 144"/>
                  <a:gd name="T4" fmla="*/ 48 w 48"/>
                  <a:gd name="T5" fmla="*/ 96 h 144"/>
                  <a:gd name="T6" fmla="*/ 0 w 48"/>
                  <a:gd name="T7" fmla="*/ 144 h 14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8"/>
                  <a:gd name="T13" fmla="*/ 0 h 144"/>
                  <a:gd name="T14" fmla="*/ 48 w 48"/>
                  <a:gd name="T15" fmla="*/ 144 h 14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8" h="144">
                    <a:moveTo>
                      <a:pt x="48" y="0"/>
                    </a:moveTo>
                    <a:cubicBezTo>
                      <a:pt x="24" y="16"/>
                      <a:pt x="0" y="32"/>
                      <a:pt x="0" y="48"/>
                    </a:cubicBezTo>
                    <a:cubicBezTo>
                      <a:pt x="0" y="64"/>
                      <a:pt x="48" y="80"/>
                      <a:pt x="48" y="96"/>
                    </a:cubicBezTo>
                    <a:cubicBezTo>
                      <a:pt x="48" y="112"/>
                      <a:pt x="24" y="128"/>
                      <a:pt x="0" y="144"/>
                    </a:cubicBez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8928" name="Line 21"/>
            <p:cNvSpPr>
              <a:spLocks noChangeShapeType="1"/>
            </p:cNvSpPr>
            <p:nvPr/>
          </p:nvSpPr>
          <p:spPr bwMode="auto">
            <a:xfrm>
              <a:off x="2832" y="297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29" name="Line 22"/>
            <p:cNvSpPr>
              <a:spLocks noChangeShapeType="1"/>
            </p:cNvSpPr>
            <p:nvPr/>
          </p:nvSpPr>
          <p:spPr bwMode="auto">
            <a:xfrm>
              <a:off x="3024" y="302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30" name="Line 23"/>
            <p:cNvSpPr>
              <a:spLocks noChangeShapeType="1"/>
            </p:cNvSpPr>
            <p:nvPr/>
          </p:nvSpPr>
          <p:spPr bwMode="auto">
            <a:xfrm>
              <a:off x="3792" y="302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31" name="Line 24"/>
            <p:cNvSpPr>
              <a:spLocks noChangeShapeType="1"/>
            </p:cNvSpPr>
            <p:nvPr/>
          </p:nvSpPr>
          <p:spPr bwMode="auto">
            <a:xfrm>
              <a:off x="4560" y="302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32" name="Line 25"/>
            <p:cNvSpPr>
              <a:spLocks noChangeShapeType="1"/>
            </p:cNvSpPr>
            <p:nvPr/>
          </p:nvSpPr>
          <p:spPr bwMode="auto">
            <a:xfrm>
              <a:off x="1104" y="302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33" name="Line 26"/>
            <p:cNvSpPr>
              <a:spLocks noChangeShapeType="1"/>
            </p:cNvSpPr>
            <p:nvPr/>
          </p:nvSpPr>
          <p:spPr bwMode="auto">
            <a:xfrm>
              <a:off x="1872" y="302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34" name="Line 27"/>
            <p:cNvSpPr>
              <a:spLocks noChangeShapeType="1"/>
            </p:cNvSpPr>
            <p:nvPr/>
          </p:nvSpPr>
          <p:spPr bwMode="auto">
            <a:xfrm>
              <a:off x="2640" y="302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35" name="Text Box 28"/>
            <p:cNvSpPr txBox="1">
              <a:spLocks noChangeArrowheads="1"/>
            </p:cNvSpPr>
            <p:nvPr/>
          </p:nvSpPr>
          <p:spPr bwMode="auto">
            <a:xfrm>
              <a:off x="2736" y="3254"/>
              <a:ext cx="205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8936" name="Text Box 29"/>
            <p:cNvSpPr txBox="1">
              <a:spLocks noChangeArrowheads="1"/>
            </p:cNvSpPr>
            <p:nvPr/>
          </p:nvSpPr>
          <p:spPr bwMode="auto">
            <a:xfrm>
              <a:off x="2928" y="3216"/>
              <a:ext cx="613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tx1"/>
                  </a:solidFill>
                </a:rPr>
                <a:t>2x10</a:t>
              </a:r>
              <a:r>
                <a:rPr lang="en-US" sz="2000" baseline="30000">
                  <a:solidFill>
                    <a:schemeClr val="tx1"/>
                  </a:solidFill>
                </a:rPr>
                <a:t>-38</a:t>
              </a:r>
              <a:endParaRPr lang="en-US" sz="2000">
                <a:solidFill>
                  <a:schemeClr val="tx1"/>
                </a:solidFill>
              </a:endParaRPr>
            </a:p>
          </p:txBody>
        </p:sp>
        <p:sp>
          <p:nvSpPr>
            <p:cNvPr id="38937" name="Text Box 30"/>
            <p:cNvSpPr txBox="1">
              <a:spLocks noChangeArrowheads="1"/>
            </p:cNvSpPr>
            <p:nvPr/>
          </p:nvSpPr>
          <p:spPr bwMode="auto">
            <a:xfrm>
              <a:off x="4272" y="3206"/>
              <a:ext cx="579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tx1"/>
                  </a:solidFill>
                </a:rPr>
                <a:t>2x10</a:t>
              </a:r>
              <a:r>
                <a:rPr lang="en-US" sz="2000" baseline="30000">
                  <a:solidFill>
                    <a:schemeClr val="tx1"/>
                  </a:solidFill>
                </a:rPr>
                <a:t>38</a:t>
              </a:r>
              <a:endParaRPr lang="en-US" sz="2000">
                <a:solidFill>
                  <a:schemeClr val="tx1"/>
                </a:solidFill>
              </a:endParaRPr>
            </a:p>
          </p:txBody>
        </p:sp>
        <p:sp>
          <p:nvSpPr>
            <p:cNvPr id="38938" name="Text Box 31"/>
            <p:cNvSpPr txBox="1">
              <a:spLocks noChangeArrowheads="1"/>
            </p:cNvSpPr>
            <p:nvPr/>
          </p:nvSpPr>
          <p:spPr bwMode="auto">
            <a:xfrm>
              <a:off x="3696" y="3216"/>
              <a:ext cx="205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8939" name="Text Box 32"/>
            <p:cNvSpPr txBox="1">
              <a:spLocks noChangeArrowheads="1"/>
            </p:cNvSpPr>
            <p:nvPr/>
          </p:nvSpPr>
          <p:spPr bwMode="auto">
            <a:xfrm>
              <a:off x="1776" y="3216"/>
              <a:ext cx="25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tx1"/>
                  </a:solidFill>
                </a:rPr>
                <a:t>-1</a:t>
              </a:r>
            </a:p>
          </p:txBody>
        </p:sp>
        <p:sp>
          <p:nvSpPr>
            <p:cNvPr id="38940" name="Text Box 33"/>
            <p:cNvSpPr txBox="1">
              <a:spLocks noChangeArrowheads="1"/>
            </p:cNvSpPr>
            <p:nvPr/>
          </p:nvSpPr>
          <p:spPr bwMode="auto">
            <a:xfrm>
              <a:off x="2112" y="3216"/>
              <a:ext cx="667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tx1"/>
                  </a:solidFill>
                </a:rPr>
                <a:t>-2x10</a:t>
              </a:r>
              <a:r>
                <a:rPr lang="en-US" sz="2000" baseline="30000">
                  <a:solidFill>
                    <a:schemeClr val="tx1"/>
                  </a:solidFill>
                </a:rPr>
                <a:t>-38</a:t>
              </a:r>
              <a:endParaRPr lang="en-US" sz="2000">
                <a:solidFill>
                  <a:schemeClr val="tx1"/>
                </a:solidFill>
              </a:endParaRPr>
            </a:p>
          </p:txBody>
        </p:sp>
        <p:sp>
          <p:nvSpPr>
            <p:cNvPr id="38941" name="Text Box 34"/>
            <p:cNvSpPr txBox="1">
              <a:spLocks noChangeArrowheads="1"/>
            </p:cNvSpPr>
            <p:nvPr/>
          </p:nvSpPr>
          <p:spPr bwMode="auto">
            <a:xfrm>
              <a:off x="861" y="3216"/>
              <a:ext cx="63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tx1"/>
                  </a:solidFill>
                </a:rPr>
                <a:t>-2x10</a:t>
              </a:r>
              <a:r>
                <a:rPr lang="en-US" sz="2000" baseline="30000">
                  <a:solidFill>
                    <a:schemeClr val="tx1"/>
                  </a:solidFill>
                </a:rPr>
                <a:t>38</a:t>
              </a:r>
              <a:endParaRPr lang="en-US" sz="2000">
                <a:solidFill>
                  <a:schemeClr val="tx1"/>
                </a:solidFill>
              </a:endParaRPr>
            </a:p>
          </p:txBody>
        </p:sp>
      </p:grpSp>
      <p:sp>
        <p:nvSpPr>
          <p:cNvPr id="38917" name="Text Box 35"/>
          <p:cNvSpPr txBox="1">
            <a:spLocks noChangeArrowheads="1"/>
          </p:cNvSpPr>
          <p:nvPr/>
        </p:nvSpPr>
        <p:spPr bwMode="auto">
          <a:xfrm>
            <a:off x="3886200" y="4354513"/>
            <a:ext cx="12858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underflow</a:t>
            </a:r>
          </a:p>
        </p:txBody>
      </p:sp>
      <p:sp>
        <p:nvSpPr>
          <p:cNvPr id="38918" name="Text Box 36"/>
          <p:cNvSpPr txBox="1">
            <a:spLocks noChangeArrowheads="1"/>
          </p:cNvSpPr>
          <p:nvPr/>
        </p:nvSpPr>
        <p:spPr bwMode="auto">
          <a:xfrm>
            <a:off x="6934200" y="4327525"/>
            <a:ext cx="11303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overflow</a:t>
            </a:r>
          </a:p>
        </p:txBody>
      </p:sp>
      <p:sp>
        <p:nvSpPr>
          <p:cNvPr id="38919" name="Text Box 37"/>
          <p:cNvSpPr txBox="1">
            <a:spLocks noChangeArrowheads="1"/>
          </p:cNvSpPr>
          <p:nvPr/>
        </p:nvSpPr>
        <p:spPr bwMode="auto">
          <a:xfrm>
            <a:off x="838200" y="4343400"/>
            <a:ext cx="11303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overflow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7488238" cy="474662"/>
          </a:xfrm>
        </p:spPr>
        <p:txBody>
          <a:bodyPr/>
          <a:lstStyle/>
          <a:p>
            <a:r>
              <a:rPr lang="en-US"/>
              <a:t>IEEE 754 Floating Point Standard (1/3)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844550"/>
            <a:ext cx="8153400" cy="5632450"/>
          </a:xfrm>
        </p:spPr>
        <p:txBody>
          <a:bodyPr/>
          <a:lstStyle/>
          <a:p>
            <a:pPr>
              <a:lnSpc>
                <a:spcPct val="65000"/>
              </a:lnSpc>
              <a:buFont typeface="Times" charset="0"/>
              <a:buNone/>
            </a:pPr>
            <a:r>
              <a:rPr lang="en-US" sz="2800"/>
              <a:t>Single Precision (DP similar):</a:t>
            </a:r>
          </a:p>
          <a:p>
            <a:pPr>
              <a:lnSpc>
                <a:spcPct val="65000"/>
              </a:lnSpc>
            </a:pPr>
            <a:endParaRPr lang="en-US"/>
          </a:p>
          <a:p>
            <a:pPr>
              <a:lnSpc>
                <a:spcPct val="65000"/>
              </a:lnSpc>
            </a:pPr>
            <a:endParaRPr lang="en-US"/>
          </a:p>
          <a:p>
            <a:pPr>
              <a:lnSpc>
                <a:spcPct val="65000"/>
              </a:lnSpc>
            </a:pPr>
            <a:r>
              <a:rPr lang="en-US" sz="2800"/>
              <a:t> </a:t>
            </a:r>
            <a:r>
              <a:rPr lang="en-US" sz="2800">
                <a:solidFill>
                  <a:schemeClr val="hlink"/>
                </a:solidFill>
              </a:rPr>
              <a:t>S</a:t>
            </a:r>
            <a:r>
              <a:rPr lang="en-US" sz="2800"/>
              <a:t>ign bit:		1 means negative					0 means positive</a:t>
            </a:r>
          </a:p>
          <a:p>
            <a:pPr>
              <a:lnSpc>
                <a:spcPct val="65000"/>
              </a:lnSpc>
            </a:pPr>
            <a:r>
              <a:rPr lang="en-US" sz="2800"/>
              <a:t>Significand:</a:t>
            </a:r>
          </a:p>
          <a:p>
            <a:pPr lvl="1">
              <a:lnSpc>
                <a:spcPct val="75000"/>
              </a:lnSpc>
            </a:pPr>
            <a:r>
              <a:rPr lang="en-US" sz="2400"/>
              <a:t>To pack more bits, leading 1 implicit for normalized numbers</a:t>
            </a:r>
          </a:p>
          <a:p>
            <a:pPr lvl="1">
              <a:lnSpc>
                <a:spcPct val="75000"/>
              </a:lnSpc>
            </a:pPr>
            <a:r>
              <a:rPr lang="en-US" sz="2400"/>
              <a:t>1 + 23 bits single, 1 + 52 bits double</a:t>
            </a:r>
          </a:p>
          <a:p>
            <a:pPr lvl="1">
              <a:lnSpc>
                <a:spcPct val="75000"/>
              </a:lnSpc>
            </a:pPr>
            <a:r>
              <a:rPr lang="en-US" sz="2400"/>
              <a:t>always true: 0 &lt; Significand &lt; 1                             (for normalized numbers)</a:t>
            </a:r>
          </a:p>
          <a:p>
            <a:pPr>
              <a:lnSpc>
                <a:spcPct val="65000"/>
              </a:lnSpc>
            </a:pPr>
            <a:r>
              <a:rPr lang="en-US" sz="2800"/>
              <a:t>Note: 0 has no leading 1, so reserve exponent value 0 just for number 0</a:t>
            </a:r>
          </a:p>
        </p:txBody>
      </p:sp>
      <p:grpSp>
        <p:nvGrpSpPr>
          <p:cNvPr id="47108" name="Group 4"/>
          <p:cNvGrpSpPr>
            <a:grpSpLocks/>
          </p:cNvGrpSpPr>
          <p:nvPr/>
        </p:nvGrpSpPr>
        <p:grpSpPr bwMode="auto">
          <a:xfrm>
            <a:off x="457200" y="1143000"/>
            <a:ext cx="7926388" cy="1433513"/>
            <a:chOff x="240" y="1488"/>
            <a:chExt cx="4993" cy="903"/>
          </a:xfrm>
        </p:grpSpPr>
        <p:sp>
          <p:nvSpPr>
            <p:cNvPr id="47109" name="Text Box 5"/>
            <p:cNvSpPr txBox="1">
              <a:spLocks noChangeArrowheads="1"/>
            </p:cNvSpPr>
            <p:nvPr/>
          </p:nvSpPr>
          <p:spPr bwMode="auto">
            <a:xfrm>
              <a:off x="4992" y="1528"/>
              <a:ext cx="241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47110" name="Text Box 6"/>
            <p:cNvSpPr txBox="1">
              <a:spLocks noChangeArrowheads="1"/>
            </p:cNvSpPr>
            <p:nvPr/>
          </p:nvSpPr>
          <p:spPr bwMode="auto">
            <a:xfrm>
              <a:off x="240" y="1488"/>
              <a:ext cx="365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31</a:t>
              </a:r>
            </a:p>
          </p:txBody>
        </p:sp>
        <p:sp>
          <p:nvSpPr>
            <p:cNvPr id="47111" name="Rectangle 7"/>
            <p:cNvSpPr>
              <a:spLocks noChangeArrowheads="1"/>
            </p:cNvSpPr>
            <p:nvPr/>
          </p:nvSpPr>
          <p:spPr bwMode="auto">
            <a:xfrm>
              <a:off x="480" y="1776"/>
              <a:ext cx="4704" cy="28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112" name="Text Box 8"/>
            <p:cNvSpPr txBox="1">
              <a:spLocks noChangeArrowheads="1"/>
            </p:cNvSpPr>
            <p:nvPr/>
          </p:nvSpPr>
          <p:spPr bwMode="auto">
            <a:xfrm>
              <a:off x="432" y="1728"/>
              <a:ext cx="265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hlink"/>
                  </a:solidFill>
                </a:rPr>
                <a:t>S</a:t>
              </a:r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47113" name="Text Box 9"/>
            <p:cNvSpPr txBox="1">
              <a:spLocks noChangeArrowheads="1"/>
            </p:cNvSpPr>
            <p:nvPr/>
          </p:nvSpPr>
          <p:spPr bwMode="auto">
            <a:xfrm>
              <a:off x="768" y="1728"/>
              <a:ext cx="113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/>
                <a:t>Exponent</a:t>
              </a:r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47114" name="Line 10"/>
            <p:cNvSpPr>
              <a:spLocks noChangeShapeType="1"/>
            </p:cNvSpPr>
            <p:nvPr/>
          </p:nvSpPr>
          <p:spPr bwMode="auto">
            <a:xfrm>
              <a:off x="672" y="1776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115" name="Text Box 11"/>
            <p:cNvSpPr txBox="1">
              <a:spLocks noChangeArrowheads="1"/>
            </p:cNvSpPr>
            <p:nvPr/>
          </p:nvSpPr>
          <p:spPr bwMode="auto">
            <a:xfrm>
              <a:off x="528" y="1488"/>
              <a:ext cx="365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30</a:t>
              </a:r>
            </a:p>
          </p:txBody>
        </p:sp>
        <p:sp>
          <p:nvSpPr>
            <p:cNvPr id="47116" name="Line 12"/>
            <p:cNvSpPr>
              <a:spLocks noChangeShapeType="1"/>
            </p:cNvSpPr>
            <p:nvPr/>
          </p:nvSpPr>
          <p:spPr bwMode="auto">
            <a:xfrm>
              <a:off x="1968" y="1776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117" name="Text Box 13"/>
            <p:cNvSpPr txBox="1">
              <a:spLocks noChangeArrowheads="1"/>
            </p:cNvSpPr>
            <p:nvPr/>
          </p:nvSpPr>
          <p:spPr bwMode="auto">
            <a:xfrm>
              <a:off x="1632" y="1488"/>
              <a:ext cx="365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23</a:t>
              </a:r>
            </a:p>
          </p:txBody>
        </p:sp>
        <p:sp>
          <p:nvSpPr>
            <p:cNvPr id="47118" name="Text Box 14"/>
            <p:cNvSpPr txBox="1">
              <a:spLocks noChangeArrowheads="1"/>
            </p:cNvSpPr>
            <p:nvPr/>
          </p:nvSpPr>
          <p:spPr bwMode="auto">
            <a:xfrm>
              <a:off x="1920" y="1488"/>
              <a:ext cx="365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22</a:t>
              </a:r>
            </a:p>
          </p:txBody>
        </p:sp>
        <p:sp>
          <p:nvSpPr>
            <p:cNvPr id="47119" name="Text Box 15"/>
            <p:cNvSpPr txBox="1">
              <a:spLocks noChangeArrowheads="1"/>
            </p:cNvSpPr>
            <p:nvPr/>
          </p:nvSpPr>
          <p:spPr bwMode="auto">
            <a:xfrm>
              <a:off x="2928" y="1728"/>
              <a:ext cx="1323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accent2"/>
                  </a:solidFill>
                </a:rPr>
                <a:t>Significand</a:t>
              </a:r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47120" name="Text Box 16"/>
            <p:cNvSpPr txBox="1">
              <a:spLocks noChangeArrowheads="1"/>
            </p:cNvSpPr>
            <p:nvPr/>
          </p:nvSpPr>
          <p:spPr bwMode="auto">
            <a:xfrm>
              <a:off x="288" y="2064"/>
              <a:ext cx="57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1 bit</a:t>
              </a:r>
            </a:p>
          </p:txBody>
        </p:sp>
        <p:sp>
          <p:nvSpPr>
            <p:cNvPr id="47121" name="Text Box 17"/>
            <p:cNvSpPr txBox="1">
              <a:spLocks noChangeArrowheads="1"/>
            </p:cNvSpPr>
            <p:nvPr/>
          </p:nvSpPr>
          <p:spPr bwMode="auto">
            <a:xfrm>
              <a:off x="1056" y="2064"/>
              <a:ext cx="701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8 bits</a:t>
              </a:r>
            </a:p>
          </p:txBody>
        </p:sp>
        <p:sp>
          <p:nvSpPr>
            <p:cNvPr id="47122" name="Text Box 18"/>
            <p:cNvSpPr txBox="1">
              <a:spLocks noChangeArrowheads="1"/>
            </p:cNvSpPr>
            <p:nvPr/>
          </p:nvSpPr>
          <p:spPr bwMode="auto">
            <a:xfrm>
              <a:off x="3264" y="2064"/>
              <a:ext cx="82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23 bits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7488238" cy="474662"/>
          </a:xfrm>
        </p:spPr>
        <p:txBody>
          <a:bodyPr/>
          <a:lstStyle/>
          <a:p>
            <a:r>
              <a:rPr lang="en-US"/>
              <a:t>IEEE 754 Floating Point Standard (2/3)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39813"/>
            <a:ext cx="8534400" cy="5507037"/>
          </a:xfrm>
        </p:spPr>
        <p:txBody>
          <a:bodyPr/>
          <a:lstStyle/>
          <a:p>
            <a:r>
              <a:rPr lang="en-US"/>
              <a:t>IEEE 754 uses </a:t>
            </a:r>
            <a:r>
              <a:rPr lang="en-US">
                <a:solidFill>
                  <a:schemeClr val="accent2"/>
                </a:solidFill>
              </a:rPr>
              <a:t>“biased exponent”</a:t>
            </a:r>
            <a:r>
              <a:rPr lang="en-US"/>
              <a:t> representation. </a:t>
            </a:r>
          </a:p>
          <a:p>
            <a:pPr marL="508000" lvl="1"/>
            <a:r>
              <a:rPr lang="en-US"/>
              <a:t>Designers wanted FP numbers to be used even if no FP hardware; e.g., sort records with FP numbers using integer compares</a:t>
            </a:r>
          </a:p>
          <a:p>
            <a:pPr marL="508000" lvl="1"/>
            <a:r>
              <a:rPr lang="en-US"/>
              <a:t>Wanted bigger (integer) exponent field to represent bigger numbers. </a:t>
            </a:r>
          </a:p>
          <a:p>
            <a:pPr marL="508000" lvl="1"/>
            <a:r>
              <a:rPr lang="en-US"/>
              <a:t>2’s complement poses a problem (because negative numbers look bigger)</a:t>
            </a:r>
          </a:p>
          <a:p>
            <a:pPr marL="508000" lvl="1"/>
            <a:r>
              <a:rPr lang="en-US">
                <a:solidFill>
                  <a:srgbClr val="800080"/>
                </a:solidFill>
              </a:rPr>
              <a:t>We’re going to see that the numbers are ordered EXACTLY as in sign-magnitude</a:t>
            </a:r>
          </a:p>
          <a:p>
            <a:pPr lvl="2"/>
            <a:r>
              <a:rPr lang="en-US"/>
              <a:t>I.e., counting from binary odometer 00…00 up to 11…11 goes from 0 to +MAX to -0 to -MAX to 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152400" y="3505200"/>
            <a:ext cx="8534400" cy="2362200"/>
          </a:xfrm>
          <a:prstGeom prst="rect">
            <a:avLst/>
          </a:prstGeom>
          <a:solidFill>
            <a:srgbClr val="E6E6E6"/>
          </a:solidFill>
          <a:ln w="76200" cmpd="tri">
            <a:solidFill>
              <a:srgbClr val="800080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7488238" cy="474662"/>
          </a:xfrm>
        </p:spPr>
        <p:txBody>
          <a:bodyPr/>
          <a:lstStyle/>
          <a:p>
            <a:r>
              <a:rPr lang="en-US"/>
              <a:t>IEEE 754 Floating Point Standard (3/3)</a:t>
            </a: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533400" y="762000"/>
            <a:ext cx="8229600" cy="2749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charset="0"/>
              <a:buChar char="•"/>
            </a:pPr>
            <a:r>
              <a:rPr lang="en-US" sz="3200" b="1">
                <a:solidFill>
                  <a:schemeClr val="tx1"/>
                </a:solidFill>
              </a:rPr>
              <a:t>Called </a:t>
            </a:r>
            <a:r>
              <a:rPr lang="en-US" sz="3200" b="1" u="sng"/>
              <a:t>Biased Notation</a:t>
            </a:r>
            <a:r>
              <a:rPr lang="en-US" sz="3200" b="1">
                <a:solidFill>
                  <a:schemeClr val="tx1"/>
                </a:solidFill>
              </a:rPr>
              <a:t>, where bias is number subtracted to get real number</a:t>
            </a:r>
          </a:p>
          <a:p>
            <a:pPr marL="508000" lvl="1" indent="-190500">
              <a:lnSpc>
                <a:spcPct val="85000"/>
              </a:lnSpc>
              <a:spcBef>
                <a:spcPct val="40000"/>
              </a:spcBef>
              <a:buSzPct val="100000"/>
              <a:buFontTx/>
              <a:buChar char="•"/>
            </a:pPr>
            <a:r>
              <a:rPr lang="en-US" sz="2800" b="1">
                <a:solidFill>
                  <a:srgbClr val="0D407F"/>
                </a:solidFill>
                <a:ea typeface="ＭＳ Ｐゴシック" charset="-128"/>
                <a:cs typeface="ＭＳ Ｐゴシック" charset="-128"/>
              </a:rPr>
              <a:t>IEEE 754 uses bias of 127 for single prec.</a:t>
            </a:r>
          </a:p>
          <a:p>
            <a:pPr marL="508000" lvl="1" indent="-190500">
              <a:lnSpc>
                <a:spcPct val="85000"/>
              </a:lnSpc>
              <a:spcBef>
                <a:spcPct val="40000"/>
              </a:spcBef>
              <a:buSzPct val="100000"/>
              <a:buFontTx/>
              <a:buChar char="•"/>
            </a:pPr>
            <a:r>
              <a:rPr lang="en-US" sz="2800" b="1">
                <a:solidFill>
                  <a:srgbClr val="0D407F"/>
                </a:solidFill>
                <a:ea typeface="ＭＳ Ｐゴシック" charset="-128"/>
                <a:cs typeface="ＭＳ Ｐゴシック" charset="-128"/>
              </a:rPr>
              <a:t>Subtract 127 from Exponent field to get actual value for exponent</a:t>
            </a:r>
            <a:endParaRPr lang="en-US" sz="2800" b="1" baseline="30000">
              <a:solidFill>
                <a:srgbClr val="0D407F"/>
              </a:solidFill>
              <a:ea typeface="ＭＳ Ｐゴシック" charset="-128"/>
              <a:cs typeface="ＭＳ Ｐゴシック" charset="-128"/>
            </a:endParaRPr>
          </a:p>
          <a:p>
            <a:pPr marL="508000" lvl="1" indent="-190500">
              <a:lnSpc>
                <a:spcPct val="85000"/>
              </a:lnSpc>
              <a:spcBef>
                <a:spcPct val="40000"/>
              </a:spcBef>
              <a:buSzPct val="100000"/>
              <a:buFontTx/>
              <a:buChar char="•"/>
            </a:pPr>
            <a:r>
              <a:rPr lang="en-US" sz="2800" b="1">
                <a:solidFill>
                  <a:srgbClr val="0D407F"/>
                </a:solidFill>
                <a:ea typeface="ＭＳ Ｐゴシック" charset="-128"/>
                <a:cs typeface="ＭＳ Ｐゴシック" charset="-128"/>
              </a:rPr>
              <a:t>1023 is bias for double precision</a:t>
            </a:r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4800" y="3581400"/>
            <a:ext cx="7924800" cy="415925"/>
          </a:xfrm>
          <a:noFill/>
        </p:spPr>
        <p:txBody>
          <a:bodyPr/>
          <a:lstStyle/>
          <a:p>
            <a:r>
              <a:rPr lang="en-US"/>
              <a:t>Summary (single precision):</a:t>
            </a:r>
          </a:p>
        </p:txBody>
      </p:sp>
      <p:grpSp>
        <p:nvGrpSpPr>
          <p:cNvPr id="51206" name="Group 6"/>
          <p:cNvGrpSpPr>
            <a:grpSpLocks/>
          </p:cNvGrpSpPr>
          <p:nvPr/>
        </p:nvGrpSpPr>
        <p:grpSpPr bwMode="auto">
          <a:xfrm>
            <a:off x="381000" y="3886200"/>
            <a:ext cx="7924800" cy="1433513"/>
            <a:chOff x="336" y="1209"/>
            <a:chExt cx="4992" cy="903"/>
          </a:xfrm>
        </p:grpSpPr>
        <p:sp>
          <p:nvSpPr>
            <p:cNvPr id="51208" name="Text Box 7"/>
            <p:cNvSpPr txBox="1">
              <a:spLocks noChangeArrowheads="1"/>
            </p:cNvSpPr>
            <p:nvPr/>
          </p:nvSpPr>
          <p:spPr bwMode="auto">
            <a:xfrm>
              <a:off x="5087" y="1249"/>
              <a:ext cx="241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51209" name="Text Box 8"/>
            <p:cNvSpPr txBox="1">
              <a:spLocks noChangeArrowheads="1"/>
            </p:cNvSpPr>
            <p:nvPr/>
          </p:nvSpPr>
          <p:spPr bwMode="auto">
            <a:xfrm>
              <a:off x="336" y="1209"/>
              <a:ext cx="365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31</a:t>
              </a:r>
            </a:p>
          </p:txBody>
        </p:sp>
        <p:sp>
          <p:nvSpPr>
            <p:cNvPr id="51210" name="Rectangle 9"/>
            <p:cNvSpPr>
              <a:spLocks noChangeArrowheads="1"/>
            </p:cNvSpPr>
            <p:nvPr/>
          </p:nvSpPr>
          <p:spPr bwMode="auto">
            <a:xfrm>
              <a:off x="575" y="1497"/>
              <a:ext cx="4704" cy="28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11" name="Text Box 10"/>
            <p:cNvSpPr txBox="1">
              <a:spLocks noChangeArrowheads="1"/>
            </p:cNvSpPr>
            <p:nvPr/>
          </p:nvSpPr>
          <p:spPr bwMode="auto">
            <a:xfrm>
              <a:off x="527" y="1449"/>
              <a:ext cx="265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S</a:t>
              </a:r>
            </a:p>
          </p:txBody>
        </p:sp>
        <p:sp>
          <p:nvSpPr>
            <p:cNvPr id="51212" name="Text Box 11"/>
            <p:cNvSpPr txBox="1">
              <a:spLocks noChangeArrowheads="1"/>
            </p:cNvSpPr>
            <p:nvPr/>
          </p:nvSpPr>
          <p:spPr bwMode="auto">
            <a:xfrm>
              <a:off x="863" y="1449"/>
              <a:ext cx="113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Exponent</a:t>
              </a:r>
            </a:p>
          </p:txBody>
        </p:sp>
        <p:sp>
          <p:nvSpPr>
            <p:cNvPr id="51213" name="Line 12"/>
            <p:cNvSpPr>
              <a:spLocks noChangeShapeType="1"/>
            </p:cNvSpPr>
            <p:nvPr/>
          </p:nvSpPr>
          <p:spPr bwMode="auto">
            <a:xfrm>
              <a:off x="767" y="1497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14" name="Text Box 13"/>
            <p:cNvSpPr txBox="1">
              <a:spLocks noChangeArrowheads="1"/>
            </p:cNvSpPr>
            <p:nvPr/>
          </p:nvSpPr>
          <p:spPr bwMode="auto">
            <a:xfrm>
              <a:off x="624" y="1209"/>
              <a:ext cx="365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30</a:t>
              </a:r>
            </a:p>
          </p:txBody>
        </p:sp>
        <p:sp>
          <p:nvSpPr>
            <p:cNvPr id="51215" name="Line 14"/>
            <p:cNvSpPr>
              <a:spLocks noChangeShapeType="1"/>
            </p:cNvSpPr>
            <p:nvPr/>
          </p:nvSpPr>
          <p:spPr bwMode="auto">
            <a:xfrm>
              <a:off x="2063" y="1497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16" name="Text Box 15"/>
            <p:cNvSpPr txBox="1">
              <a:spLocks noChangeArrowheads="1"/>
            </p:cNvSpPr>
            <p:nvPr/>
          </p:nvSpPr>
          <p:spPr bwMode="auto">
            <a:xfrm>
              <a:off x="1727" y="1209"/>
              <a:ext cx="365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23</a:t>
              </a:r>
            </a:p>
          </p:txBody>
        </p:sp>
        <p:sp>
          <p:nvSpPr>
            <p:cNvPr id="51217" name="Text Box 16"/>
            <p:cNvSpPr txBox="1">
              <a:spLocks noChangeArrowheads="1"/>
            </p:cNvSpPr>
            <p:nvPr/>
          </p:nvSpPr>
          <p:spPr bwMode="auto">
            <a:xfrm>
              <a:off x="2015" y="1209"/>
              <a:ext cx="365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22</a:t>
              </a:r>
            </a:p>
          </p:txBody>
        </p:sp>
        <p:sp>
          <p:nvSpPr>
            <p:cNvPr id="51218" name="Text Box 17"/>
            <p:cNvSpPr txBox="1">
              <a:spLocks noChangeArrowheads="1"/>
            </p:cNvSpPr>
            <p:nvPr/>
          </p:nvSpPr>
          <p:spPr bwMode="auto">
            <a:xfrm>
              <a:off x="3023" y="1449"/>
              <a:ext cx="1323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Significand</a:t>
              </a:r>
            </a:p>
          </p:txBody>
        </p:sp>
        <p:sp>
          <p:nvSpPr>
            <p:cNvPr id="51219" name="Text Box 18"/>
            <p:cNvSpPr txBox="1">
              <a:spLocks noChangeArrowheads="1"/>
            </p:cNvSpPr>
            <p:nvPr/>
          </p:nvSpPr>
          <p:spPr bwMode="auto">
            <a:xfrm>
              <a:off x="383" y="1785"/>
              <a:ext cx="57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1 bit</a:t>
              </a:r>
            </a:p>
          </p:txBody>
        </p:sp>
        <p:sp>
          <p:nvSpPr>
            <p:cNvPr id="51220" name="Text Box 19"/>
            <p:cNvSpPr txBox="1">
              <a:spLocks noChangeArrowheads="1"/>
            </p:cNvSpPr>
            <p:nvPr/>
          </p:nvSpPr>
          <p:spPr bwMode="auto">
            <a:xfrm>
              <a:off x="1151" y="1785"/>
              <a:ext cx="701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8 bits</a:t>
              </a:r>
            </a:p>
          </p:txBody>
        </p:sp>
        <p:sp>
          <p:nvSpPr>
            <p:cNvPr id="51221" name="Text Box 20"/>
            <p:cNvSpPr txBox="1">
              <a:spLocks noChangeArrowheads="1"/>
            </p:cNvSpPr>
            <p:nvPr/>
          </p:nvSpPr>
          <p:spPr bwMode="auto">
            <a:xfrm>
              <a:off x="3359" y="1785"/>
              <a:ext cx="82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23 bits</a:t>
              </a:r>
            </a:p>
          </p:txBody>
        </p:sp>
      </p:grpSp>
      <p:sp>
        <p:nvSpPr>
          <p:cNvPr id="51207" name="Rectangle 21"/>
          <p:cNvSpPr>
            <a:spLocks noChangeArrowheads="1"/>
          </p:cNvSpPr>
          <p:nvPr/>
        </p:nvSpPr>
        <p:spPr bwMode="auto">
          <a:xfrm>
            <a:off x="457200" y="5334000"/>
            <a:ext cx="7924800" cy="1314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charset="0"/>
              <a:buChar char="•"/>
            </a:pPr>
            <a:r>
              <a:rPr lang="en-US" sz="3200" b="1">
                <a:solidFill>
                  <a:schemeClr val="tx1"/>
                </a:solidFill>
              </a:rPr>
              <a:t>(-1)</a:t>
            </a:r>
            <a:r>
              <a:rPr lang="en-US" sz="3200" b="1" baseline="30000">
                <a:solidFill>
                  <a:schemeClr val="tx1"/>
                </a:solidFill>
              </a:rPr>
              <a:t>S</a:t>
            </a:r>
            <a:r>
              <a:rPr lang="en-US" sz="3200" b="1">
                <a:solidFill>
                  <a:schemeClr val="tx1"/>
                </a:solidFill>
              </a:rPr>
              <a:t> x (1 + Significand) x 2</a:t>
            </a:r>
            <a:r>
              <a:rPr lang="en-US" sz="3200" b="1" baseline="30000">
                <a:solidFill>
                  <a:schemeClr val="tx1"/>
                </a:solidFill>
              </a:rPr>
              <a:t>(Exponent-127)</a:t>
            </a:r>
            <a:endParaRPr lang="en-US" sz="3200" b="1">
              <a:solidFill>
                <a:schemeClr val="tx1"/>
              </a:solidFill>
            </a:endParaRPr>
          </a:p>
          <a:p>
            <a:pPr marL="685800" lvl="1" indent="-190500">
              <a:lnSpc>
                <a:spcPct val="85000"/>
              </a:lnSpc>
              <a:spcBef>
                <a:spcPct val="40000"/>
              </a:spcBef>
              <a:buSzPct val="100000"/>
              <a:buFontTx/>
              <a:buChar char="•"/>
            </a:pPr>
            <a:r>
              <a:rPr lang="en-US" sz="2800" b="1">
                <a:solidFill>
                  <a:srgbClr val="0D407F"/>
                </a:solidFill>
                <a:ea typeface="ＭＳ Ｐゴシック" charset="-128"/>
                <a:cs typeface="ＭＳ Ｐゴシック" charset="-128"/>
              </a:rPr>
              <a:t>Double precision identical, except with exponent bias of 1023 (half, quad similar)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623175" cy="474663"/>
          </a:xfrm>
        </p:spPr>
        <p:txBody>
          <a:bodyPr/>
          <a:lstStyle/>
          <a:p>
            <a:r>
              <a:rPr lang="en-US"/>
              <a:t>“Father” of the Floating point standard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143000"/>
            <a:ext cx="4914900" cy="1955800"/>
          </a:xfrm>
        </p:spPr>
        <p:txBody>
          <a:bodyPr/>
          <a:lstStyle/>
          <a:p>
            <a:pPr algn="ctr">
              <a:buFont typeface="Times" charset="0"/>
              <a:buNone/>
            </a:pPr>
            <a:r>
              <a:rPr lang="en-US" sz="4000">
                <a:latin typeface="Times-Roman" charset="0"/>
              </a:rPr>
              <a:t>IEEE Standard 754 for Binary Floating-Point Arithmetic.</a:t>
            </a:r>
            <a:endParaRPr lang="en-US" sz="2800" b="0">
              <a:latin typeface="Courier" charset="0"/>
            </a:endParaRPr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5410200"/>
            <a:ext cx="91186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000" b="1">
                <a:solidFill>
                  <a:schemeClr val="tx1"/>
                </a:solidFill>
                <a:latin typeface="Courier New" charset="0"/>
              </a:rPr>
              <a:t>www.cs.berkeley.edu/~wkahan/ieee754status/754story.html</a:t>
            </a:r>
          </a:p>
        </p:txBody>
      </p:sp>
      <p:sp>
        <p:nvSpPr>
          <p:cNvPr id="53253" name="Rectangle 6"/>
          <p:cNvSpPr>
            <a:spLocks noChangeArrowheads="1"/>
          </p:cNvSpPr>
          <p:nvPr/>
        </p:nvSpPr>
        <p:spPr bwMode="auto">
          <a:xfrm>
            <a:off x="5600700" y="4191000"/>
            <a:ext cx="2781300" cy="431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 algn="ctr">
              <a:lnSpc>
                <a:spcPct val="75000"/>
              </a:lnSpc>
              <a:spcBef>
                <a:spcPct val="65000"/>
              </a:spcBef>
              <a:buSzPct val="100000"/>
              <a:buFont typeface="Times" charset="0"/>
              <a:buNone/>
            </a:pPr>
            <a:r>
              <a:rPr lang="en-US" sz="3200" b="1">
                <a:solidFill>
                  <a:schemeClr val="tx1"/>
                </a:solidFill>
                <a:latin typeface="Times-Roman" charset="0"/>
              </a:rPr>
              <a:t>Prof. Kahan</a:t>
            </a:r>
            <a:endParaRPr lang="en-US" sz="2000">
              <a:solidFill>
                <a:schemeClr val="tx1"/>
              </a:solidFill>
              <a:latin typeface="Courier" charset="0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533400" y="3505200"/>
            <a:ext cx="4572000" cy="1644650"/>
            <a:chOff x="336" y="2208"/>
            <a:chExt cx="2880" cy="1036"/>
          </a:xfrm>
        </p:grpSpPr>
        <p:sp>
          <p:nvSpPr>
            <p:cNvPr id="53256" name="AutoShape 8"/>
            <p:cNvSpPr>
              <a:spLocks noChangeArrowheads="1"/>
            </p:cNvSpPr>
            <p:nvPr/>
          </p:nvSpPr>
          <p:spPr bwMode="auto">
            <a:xfrm>
              <a:off x="336" y="2208"/>
              <a:ext cx="2880" cy="1036"/>
            </a:xfrm>
            <a:prstGeom prst="ribbon2">
              <a:avLst>
                <a:gd name="adj1" fmla="val 16023"/>
                <a:gd name="adj2" fmla="val 75000"/>
              </a:avLst>
            </a:prstGeom>
            <a:noFill/>
            <a:ln w="762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AU" sz="2000">
                <a:solidFill>
                  <a:schemeClr val="accent2"/>
                </a:solidFill>
              </a:endParaRPr>
            </a:p>
          </p:txBody>
        </p:sp>
        <p:sp>
          <p:nvSpPr>
            <p:cNvPr id="53257" name="Rectangle 9"/>
            <p:cNvSpPr>
              <a:spLocks noChangeArrowheads="1"/>
            </p:cNvSpPr>
            <p:nvPr/>
          </p:nvSpPr>
          <p:spPr bwMode="auto">
            <a:xfrm>
              <a:off x="744" y="2272"/>
              <a:ext cx="2040" cy="7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203200" indent="-203200" algn="ctr">
                <a:lnSpc>
                  <a:spcPct val="75000"/>
                </a:lnSpc>
                <a:spcBef>
                  <a:spcPct val="65000"/>
                </a:spcBef>
                <a:buSzPct val="100000"/>
                <a:buFont typeface="Times" charset="0"/>
                <a:buNone/>
              </a:pPr>
              <a:r>
                <a:rPr lang="en-US" sz="3200" b="1">
                  <a:latin typeface="Times-Roman" charset="0"/>
                </a:rPr>
                <a:t>1989</a:t>
              </a:r>
              <a:br>
                <a:rPr lang="en-US" sz="3200" b="1">
                  <a:latin typeface="Times-Roman" charset="0"/>
                </a:rPr>
              </a:br>
              <a:r>
                <a:rPr lang="en-US" sz="3200" b="1">
                  <a:latin typeface="Times-Roman" charset="0"/>
                </a:rPr>
                <a:t>ACM Turing</a:t>
              </a:r>
              <a:br>
                <a:rPr lang="en-US" sz="3200" b="1">
                  <a:latin typeface="Times-Roman" charset="0"/>
                </a:rPr>
              </a:br>
              <a:r>
                <a:rPr lang="en-US" sz="3200" b="1">
                  <a:latin typeface="Times-Roman" charset="0"/>
                </a:rPr>
                <a:t>Award Winner!</a:t>
              </a:r>
              <a:endParaRPr lang="en-US" sz="2000">
                <a:latin typeface="Courier" charset="0"/>
              </a:endParaRPr>
            </a:p>
          </p:txBody>
        </p:sp>
      </p:grpSp>
      <p:pic>
        <p:nvPicPr>
          <p:cNvPr id="53255" name="Picture 10" descr="kaha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1219200"/>
            <a:ext cx="2014538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3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4459288" cy="474662"/>
          </a:xfrm>
          <a:ln/>
        </p:spPr>
        <p:txBody>
          <a:bodyPr lIns="63360" tIns="25560" rIns="63360" bIns="25560"/>
          <a:lstStyle/>
          <a:p>
            <a: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Representation for ± ∞</a:t>
            </a:r>
          </a:p>
        </p:txBody>
      </p:sp>
      <p:sp>
        <p:nvSpPr>
          <p:cNvPr id="2193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924800" cy="4649788"/>
          </a:xfrm>
          <a:ln/>
        </p:spPr>
        <p:txBody>
          <a:bodyPr lIns="63360" tIns="25560" rIns="63360" bIns="25560"/>
          <a:lstStyle/>
          <a:p>
            <a:pPr marL="201613" indent="-2016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In FP, divide by 0 should produce ± ∞, not overflow.</a:t>
            </a:r>
          </a:p>
          <a:p>
            <a:pPr marL="201613" indent="-2016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Why?</a:t>
            </a:r>
          </a:p>
          <a:p>
            <a:pPr lvl="1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OK to do further computations with ∞ E.g.,  X/0  &gt;  Y may be a valid comparison</a:t>
            </a:r>
          </a:p>
          <a:p>
            <a:pPr lvl="1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Ask math majors</a:t>
            </a:r>
          </a:p>
          <a:p>
            <a:pPr marL="201613" indent="-2016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IEEE 754 represents ± ∞</a:t>
            </a:r>
          </a:p>
          <a:p>
            <a:pPr lvl="1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Most positive exponent reserved for ∞</a:t>
            </a:r>
          </a:p>
          <a:p>
            <a:pPr lvl="1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Significands all zeroes</a:t>
            </a: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5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4071938" cy="474662"/>
          </a:xfrm>
        </p:spPr>
        <p:txBody>
          <a:bodyPr/>
          <a:lstStyle/>
          <a:p>
            <a:r>
              <a:rPr lang="en-US"/>
              <a:t>Representation for 0</a:t>
            </a:r>
          </a:p>
        </p:txBody>
      </p:sp>
      <p:sp>
        <p:nvSpPr>
          <p:cNvPr id="2195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8077200" cy="2935288"/>
          </a:xfrm>
        </p:spPr>
        <p:txBody>
          <a:bodyPr/>
          <a:lstStyle/>
          <a:p>
            <a:r>
              <a:rPr lang="en-US"/>
              <a:t>Represent 0?</a:t>
            </a:r>
          </a:p>
          <a:p>
            <a:pPr lvl="1"/>
            <a:r>
              <a:rPr lang="en-US"/>
              <a:t>exponent all zeroes</a:t>
            </a:r>
          </a:p>
          <a:p>
            <a:pPr lvl="1"/>
            <a:r>
              <a:rPr lang="en-US"/>
              <a:t>significand all zeroes</a:t>
            </a:r>
          </a:p>
          <a:p>
            <a:pPr lvl="1"/>
            <a:r>
              <a:rPr lang="en-US"/>
              <a:t>What about sign?  Both cases valid.</a:t>
            </a:r>
          </a:p>
          <a:p>
            <a:pPr lvl="1">
              <a:buFontTx/>
              <a:buNone/>
            </a:pPr>
            <a:r>
              <a:rPr lang="en-US" sz="2400">
                <a:solidFill>
                  <a:schemeClr val="tx1"/>
                </a:solidFill>
                <a:latin typeface="Courier New" charset="0"/>
              </a:rPr>
              <a:t>+0: 0 00000000 00000000000000000000000</a:t>
            </a:r>
          </a:p>
          <a:p>
            <a:pPr lvl="1">
              <a:buFontTx/>
              <a:buNone/>
            </a:pPr>
            <a:r>
              <a:rPr lang="en-US" sz="2400">
                <a:solidFill>
                  <a:schemeClr val="tx1"/>
                </a:solidFill>
                <a:latin typeface="Courier New" charset="0"/>
              </a:rPr>
              <a:t>-0: 1 00000000 00000000000000000000000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7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3421063" cy="474662"/>
          </a:xfrm>
        </p:spPr>
        <p:txBody>
          <a:bodyPr/>
          <a:lstStyle/>
          <a:p>
            <a:r>
              <a:rPr lang="en-US"/>
              <a:t>Special Numbers</a:t>
            </a:r>
          </a:p>
        </p:txBody>
      </p:sp>
      <p:sp>
        <p:nvSpPr>
          <p:cNvPr id="2197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924800" cy="5629746"/>
          </a:xfrm>
        </p:spPr>
        <p:txBody>
          <a:bodyPr/>
          <a:lstStyle/>
          <a:p>
            <a:r>
              <a:rPr lang="en-US"/>
              <a:t>What have we defined so far? 		(Single Precision)</a:t>
            </a:r>
          </a:p>
          <a:p>
            <a:pPr lvl="1">
              <a:buFontTx/>
              <a:buNone/>
            </a:pPr>
            <a:r>
              <a:rPr lang="en-US"/>
              <a:t>Exponent	Significand	Object</a:t>
            </a:r>
          </a:p>
          <a:p>
            <a:pPr lvl="1">
              <a:buFontTx/>
              <a:buNone/>
            </a:pPr>
            <a:r>
              <a:rPr lang="en-US"/>
              <a:t>0			0			0</a:t>
            </a:r>
          </a:p>
          <a:p>
            <a:pPr lvl="1">
              <a:buFontTx/>
              <a:buNone/>
            </a:pPr>
            <a:r>
              <a:rPr lang="en-US"/>
              <a:t>0			</a:t>
            </a:r>
            <a:r>
              <a:rPr lang="en-US" u="sng">
                <a:solidFill>
                  <a:schemeClr val="accent1"/>
                </a:solidFill>
              </a:rPr>
              <a:t>nonzero		???</a:t>
            </a:r>
            <a:endParaRPr lang="en-US"/>
          </a:p>
          <a:p>
            <a:pPr lvl="1">
              <a:buFontTx/>
              <a:buNone/>
            </a:pPr>
            <a:r>
              <a:rPr lang="en-US"/>
              <a:t>1-254		anything		+/- fl. pt. #</a:t>
            </a:r>
          </a:p>
          <a:p>
            <a:pPr lvl="1">
              <a:buFontTx/>
              <a:buNone/>
            </a:pPr>
            <a:r>
              <a:rPr lang="en-US"/>
              <a:t>255		0			+/- </a:t>
            </a:r>
            <a:r>
              <a:rPr lang="en-GB"/>
              <a:t>∞</a:t>
            </a:r>
            <a:endParaRPr lang="en-US"/>
          </a:p>
          <a:p>
            <a:pPr lvl="1">
              <a:buFontTx/>
              <a:buNone/>
            </a:pPr>
            <a:r>
              <a:rPr lang="en-US"/>
              <a:t>255		</a:t>
            </a:r>
            <a:r>
              <a:rPr lang="en-US" u="sng">
                <a:solidFill>
                  <a:schemeClr val="accent1"/>
                </a:solidFill>
              </a:rPr>
              <a:t>nonzero		???</a:t>
            </a:r>
          </a:p>
          <a:p>
            <a:r>
              <a:rPr lang="en-US"/>
              <a:t>Professor Kahan had clever ideas; </a:t>
            </a:r>
            <a:br>
              <a:rPr lang="en-US"/>
            </a:br>
            <a:r>
              <a:rPr lang="en-US"/>
              <a:t>“Waste not, want not”</a:t>
            </a:r>
          </a:p>
          <a:p>
            <a:pPr lvl="1"/>
            <a:r>
              <a:rPr lang="en-US"/>
              <a:t>Wanted to use Exp=0,255 &amp; Sig!=0</a:t>
            </a:r>
          </a:p>
        </p:txBody>
      </p:sp>
      <p:sp>
        <p:nvSpPr>
          <p:cNvPr id="2197508" name="Rectangle 4"/>
          <p:cNvSpPr>
            <a:spLocks noChangeArrowheads="1"/>
          </p:cNvSpPr>
          <p:nvPr/>
        </p:nvSpPr>
        <p:spPr bwMode="auto">
          <a:xfrm>
            <a:off x="990600" y="1828800"/>
            <a:ext cx="7162800" cy="3276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97509" name="Line 5"/>
          <p:cNvSpPr>
            <a:spLocks noChangeShapeType="1"/>
          </p:cNvSpPr>
          <p:nvPr/>
        </p:nvSpPr>
        <p:spPr bwMode="auto">
          <a:xfrm>
            <a:off x="990600" y="2362200"/>
            <a:ext cx="7162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9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7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197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7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197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7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197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7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197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7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197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7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197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7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197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7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197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7507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3333750" cy="474663"/>
          </a:xfrm>
        </p:spPr>
        <p:txBody>
          <a:bodyPr/>
          <a:lstStyle/>
          <a:p>
            <a:r>
              <a:rPr lang="en-US"/>
              <a:t>Quote of the day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610600" cy="4911725"/>
          </a:xfrm>
        </p:spPr>
        <p:txBody>
          <a:bodyPr/>
          <a:lstStyle/>
          <a:p>
            <a:pPr algn="ctr">
              <a:buFont typeface="Times" charset="0"/>
              <a:buNone/>
            </a:pPr>
            <a:r>
              <a:rPr lang="en-US" sz="5400"/>
              <a:t>“</a:t>
            </a:r>
            <a:r>
              <a:rPr lang="en-US" sz="5400">
                <a:solidFill>
                  <a:schemeClr val="accent2"/>
                </a:solidFill>
              </a:rPr>
              <a:t>95%</a:t>
            </a:r>
            <a:r>
              <a:rPr lang="en-US" sz="5400"/>
              <a:t> of the</a:t>
            </a:r>
            <a:br>
              <a:rPr lang="en-US" sz="5400"/>
            </a:br>
            <a:r>
              <a:rPr lang="en-US" sz="5400"/>
              <a:t>folks out there are</a:t>
            </a:r>
            <a:br>
              <a:rPr lang="en-US" sz="5400"/>
            </a:br>
            <a:r>
              <a:rPr lang="en-US" sz="5400">
                <a:solidFill>
                  <a:schemeClr val="accent2"/>
                </a:solidFill>
              </a:rPr>
              <a:t>completely clueless</a:t>
            </a:r>
            <a:r>
              <a:rPr lang="en-US" sz="5400"/>
              <a:t> about floating-point.”</a:t>
            </a:r>
          </a:p>
          <a:p>
            <a:pPr>
              <a:buFont typeface="Times" charset="0"/>
              <a:buNone/>
            </a:pPr>
            <a:r>
              <a:rPr lang="en-US" sz="5400" b="0"/>
              <a:t>		</a:t>
            </a:r>
            <a:r>
              <a:rPr lang="en-US" sz="3600"/>
              <a:t>James Gosling</a:t>
            </a:r>
            <a:br>
              <a:rPr lang="en-US" sz="3600"/>
            </a:br>
            <a:r>
              <a:rPr lang="en-US" sz="3600"/>
              <a:t>	Sun Fellow</a:t>
            </a:r>
            <a:br>
              <a:rPr lang="en-US" sz="3600"/>
            </a:br>
            <a:r>
              <a:rPr lang="en-US" sz="3600"/>
              <a:t>	Java Inventor</a:t>
            </a:r>
            <a:br>
              <a:rPr lang="en-US" sz="3600"/>
            </a:br>
            <a:r>
              <a:rPr lang="en-US" sz="3600"/>
              <a:t>	1998-02-28</a:t>
            </a:r>
            <a:endParaRPr lang="en-US" sz="5400"/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3"/>
          <a:srcRect l="3934" t="10550"/>
          <a:stretch>
            <a:fillRect/>
          </a:stretch>
        </p:blipFill>
        <p:spPr bwMode="auto">
          <a:xfrm>
            <a:off x="6172200" y="3886200"/>
            <a:ext cx="1860550" cy="258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9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6508750" cy="474662"/>
          </a:xfrm>
        </p:spPr>
        <p:txBody>
          <a:bodyPr/>
          <a:lstStyle/>
          <a:p>
            <a:r>
              <a:rPr lang="en-US"/>
              <a:t>Representation for Not a Number</a:t>
            </a:r>
          </a:p>
        </p:txBody>
      </p:sp>
      <p:sp>
        <p:nvSpPr>
          <p:cNvPr id="2199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001000" cy="4635628"/>
          </a:xfrm>
        </p:spPr>
        <p:txBody>
          <a:bodyPr/>
          <a:lstStyle/>
          <a:p>
            <a:r>
              <a:rPr lang="en-US"/>
              <a:t>What do I get if I calculate		 	</a:t>
            </a:r>
            <a:r>
              <a:rPr lang="en-US">
                <a:latin typeface="Courier New" charset="0"/>
              </a:rPr>
              <a:t>sqrt(-4.0)</a:t>
            </a:r>
            <a:r>
              <a:rPr lang="en-US"/>
              <a:t>or </a:t>
            </a:r>
            <a:r>
              <a:rPr lang="en-US">
                <a:latin typeface="Courier New" charset="0"/>
              </a:rPr>
              <a:t>0/0</a:t>
            </a:r>
            <a:r>
              <a:rPr lang="en-US"/>
              <a:t>?</a:t>
            </a:r>
          </a:p>
          <a:p>
            <a:pPr lvl="1"/>
            <a:r>
              <a:rPr lang="en-US"/>
              <a:t>If </a:t>
            </a:r>
            <a:r>
              <a:rPr lang="en-GB"/>
              <a:t>∞ </a:t>
            </a:r>
            <a:r>
              <a:rPr lang="en-US"/>
              <a:t>not an error, these shouldn’t be either</a:t>
            </a:r>
          </a:p>
          <a:p>
            <a:pPr lvl="1"/>
            <a:r>
              <a:rPr lang="en-US"/>
              <a:t>Called </a:t>
            </a:r>
            <a:r>
              <a:rPr lang="en-US" u="sng">
                <a:solidFill>
                  <a:schemeClr val="accent1"/>
                </a:solidFill>
              </a:rPr>
              <a:t>N</a:t>
            </a:r>
            <a:r>
              <a:rPr lang="en-US"/>
              <a:t>ot </a:t>
            </a:r>
            <a:r>
              <a:rPr lang="en-US" u="sng">
                <a:solidFill>
                  <a:schemeClr val="accent1"/>
                </a:solidFill>
              </a:rPr>
              <a:t>a</a:t>
            </a:r>
            <a:r>
              <a:rPr lang="en-US"/>
              <a:t> </a:t>
            </a:r>
            <a:r>
              <a:rPr lang="en-US" u="sng">
                <a:solidFill>
                  <a:schemeClr val="accent1"/>
                </a:solidFill>
              </a:rPr>
              <a:t>N</a:t>
            </a:r>
            <a:r>
              <a:rPr lang="en-US"/>
              <a:t>umber (</a:t>
            </a:r>
            <a:r>
              <a:rPr lang="en-US">
                <a:solidFill>
                  <a:schemeClr val="accent1"/>
                </a:solidFill>
              </a:rPr>
              <a:t>NaN</a:t>
            </a:r>
            <a:r>
              <a:rPr lang="en-US"/>
              <a:t>)</a:t>
            </a:r>
          </a:p>
          <a:p>
            <a:pPr lvl="1"/>
            <a:r>
              <a:rPr lang="en-US"/>
              <a:t>Exponent = 255, Significand nonzero</a:t>
            </a:r>
          </a:p>
          <a:p>
            <a:r>
              <a:rPr lang="en-US" sz="2800"/>
              <a:t>Why is this useful?</a:t>
            </a:r>
          </a:p>
          <a:p>
            <a:pPr lvl="1"/>
            <a:r>
              <a:rPr lang="en-US"/>
              <a:t>Hope NaNs help with debugging?</a:t>
            </a:r>
          </a:p>
          <a:p>
            <a:pPr lvl="1"/>
            <a:r>
              <a:rPr lang="en-US"/>
              <a:t>They contaminate: op(NaN, X) = NaN</a:t>
            </a:r>
          </a:p>
          <a:p>
            <a:pPr lvl="1"/>
            <a:r>
              <a:rPr lang="en-US"/>
              <a:t>Can use the significand to identify which!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6562725" cy="474662"/>
          </a:xfrm>
        </p:spPr>
        <p:txBody>
          <a:bodyPr/>
          <a:lstStyle/>
          <a:p>
            <a:r>
              <a:rPr lang="en-US"/>
              <a:t>Representation for Denorms (1/2)</a:t>
            </a:r>
          </a:p>
        </p:txBody>
      </p:sp>
      <p:sp>
        <p:nvSpPr>
          <p:cNvPr id="2201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848600" cy="4768850"/>
          </a:xfrm>
        </p:spPr>
        <p:txBody>
          <a:bodyPr/>
          <a:lstStyle/>
          <a:p>
            <a:r>
              <a:rPr lang="en-US"/>
              <a:t>Problem: There’s a gap among representable FP numbers around 0</a:t>
            </a:r>
          </a:p>
          <a:p>
            <a:pPr lvl="1"/>
            <a:r>
              <a:rPr lang="en-US"/>
              <a:t>Smallest representable pos num:</a:t>
            </a:r>
          </a:p>
          <a:p>
            <a:pPr lvl="2">
              <a:buFont typeface="Wingdings" charset="2"/>
              <a:buNone/>
            </a:pPr>
            <a:r>
              <a:rPr lang="en-US"/>
              <a:t>a = 1.0… </a:t>
            </a:r>
            <a:r>
              <a:rPr lang="en-US" baseline="-25000"/>
              <a:t>2</a:t>
            </a:r>
            <a:r>
              <a:rPr lang="en-US"/>
              <a:t> * 2</a:t>
            </a:r>
            <a:r>
              <a:rPr lang="en-US" baseline="30000"/>
              <a:t>-126</a:t>
            </a:r>
            <a:r>
              <a:rPr lang="en-US"/>
              <a:t> = 2</a:t>
            </a:r>
            <a:r>
              <a:rPr lang="en-US" baseline="30000"/>
              <a:t>-126</a:t>
            </a:r>
            <a:endParaRPr lang="en-US"/>
          </a:p>
          <a:p>
            <a:pPr lvl="1"/>
            <a:r>
              <a:rPr lang="en-US"/>
              <a:t>Second smallest representable pos num:</a:t>
            </a:r>
          </a:p>
          <a:p>
            <a:pPr lvl="2">
              <a:buFont typeface="Wingdings" charset="2"/>
              <a:buNone/>
            </a:pPr>
            <a:r>
              <a:rPr lang="en-US"/>
              <a:t>b	= 1.000……1 </a:t>
            </a:r>
            <a:r>
              <a:rPr lang="en-US" baseline="-25000"/>
              <a:t>2</a:t>
            </a:r>
            <a:r>
              <a:rPr lang="en-US"/>
              <a:t> * 2</a:t>
            </a:r>
            <a:r>
              <a:rPr lang="en-US" baseline="30000"/>
              <a:t>-126</a:t>
            </a:r>
            <a:r>
              <a:rPr lang="en-US"/>
              <a:t> </a:t>
            </a:r>
            <a:br>
              <a:rPr lang="en-US"/>
            </a:br>
            <a:r>
              <a:rPr lang="en-US"/>
              <a:t>= (1 + 0.00…1</a:t>
            </a:r>
            <a:r>
              <a:rPr lang="en-US" baseline="-25000"/>
              <a:t>2</a:t>
            </a:r>
            <a:r>
              <a:rPr lang="en-US"/>
              <a:t>) * 2</a:t>
            </a:r>
            <a:r>
              <a:rPr lang="en-US" baseline="30000"/>
              <a:t>-126</a:t>
            </a:r>
            <a:r>
              <a:rPr lang="en-US"/>
              <a:t> </a:t>
            </a:r>
            <a:br>
              <a:rPr lang="en-US"/>
            </a:br>
            <a:r>
              <a:rPr lang="en-US"/>
              <a:t>= (1 + 2</a:t>
            </a:r>
            <a:r>
              <a:rPr lang="en-US" baseline="30000"/>
              <a:t>-23</a:t>
            </a:r>
            <a:r>
              <a:rPr lang="en-US"/>
              <a:t>) * 2</a:t>
            </a:r>
            <a:r>
              <a:rPr lang="en-US" baseline="30000"/>
              <a:t>-126</a:t>
            </a:r>
            <a:r>
              <a:rPr lang="en-US"/>
              <a:t> </a:t>
            </a:r>
            <a:br>
              <a:rPr lang="en-US"/>
            </a:br>
            <a:r>
              <a:rPr lang="en-US"/>
              <a:t>= 2</a:t>
            </a:r>
            <a:r>
              <a:rPr lang="en-US" baseline="30000"/>
              <a:t>-126</a:t>
            </a:r>
            <a:r>
              <a:rPr lang="en-US"/>
              <a:t> + 2</a:t>
            </a:r>
            <a:r>
              <a:rPr lang="en-US" baseline="30000"/>
              <a:t>-149</a:t>
            </a:r>
          </a:p>
          <a:p>
            <a:pPr lvl="1">
              <a:buFontTx/>
              <a:buNone/>
            </a:pPr>
            <a:r>
              <a:rPr lang="en-US"/>
              <a:t>	a - 0 = 2</a:t>
            </a:r>
            <a:r>
              <a:rPr lang="en-US" baseline="30000"/>
              <a:t>-126</a:t>
            </a:r>
          </a:p>
          <a:p>
            <a:pPr lvl="1">
              <a:buFontTx/>
              <a:buNone/>
            </a:pPr>
            <a:r>
              <a:rPr lang="en-US"/>
              <a:t>	b - a = 2</a:t>
            </a:r>
            <a:r>
              <a:rPr lang="en-US" baseline="30000"/>
              <a:t>-149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971800" y="5957888"/>
            <a:ext cx="381000" cy="152400"/>
            <a:chOff x="1968" y="3417"/>
            <a:chExt cx="240" cy="96"/>
          </a:xfrm>
        </p:grpSpPr>
        <p:sp>
          <p:nvSpPr>
            <p:cNvPr id="2201605" name="Line 5"/>
            <p:cNvSpPr>
              <a:spLocks noChangeShapeType="1"/>
            </p:cNvSpPr>
            <p:nvPr/>
          </p:nvSpPr>
          <p:spPr bwMode="auto">
            <a:xfrm>
              <a:off x="2208" y="3417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1606" name="Line 6"/>
            <p:cNvSpPr>
              <a:spLocks noChangeShapeType="1"/>
            </p:cNvSpPr>
            <p:nvPr/>
          </p:nvSpPr>
          <p:spPr bwMode="auto">
            <a:xfrm>
              <a:off x="2160" y="3417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1607" name="Line 7"/>
            <p:cNvSpPr>
              <a:spLocks noChangeShapeType="1"/>
            </p:cNvSpPr>
            <p:nvPr/>
          </p:nvSpPr>
          <p:spPr bwMode="auto">
            <a:xfrm>
              <a:off x="2112" y="3417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1608" name="Line 8"/>
            <p:cNvSpPr>
              <a:spLocks noChangeShapeType="1"/>
            </p:cNvSpPr>
            <p:nvPr/>
          </p:nvSpPr>
          <p:spPr bwMode="auto">
            <a:xfrm>
              <a:off x="2064" y="3417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1609" name="Line 9"/>
            <p:cNvSpPr>
              <a:spLocks noChangeShapeType="1"/>
            </p:cNvSpPr>
            <p:nvPr/>
          </p:nvSpPr>
          <p:spPr bwMode="auto">
            <a:xfrm>
              <a:off x="2016" y="3417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1610" name="Line 10"/>
            <p:cNvSpPr>
              <a:spLocks noChangeShapeType="1"/>
            </p:cNvSpPr>
            <p:nvPr/>
          </p:nvSpPr>
          <p:spPr bwMode="auto">
            <a:xfrm>
              <a:off x="1968" y="3417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4724400" y="5957888"/>
            <a:ext cx="381000" cy="152400"/>
            <a:chOff x="3072" y="3417"/>
            <a:chExt cx="240" cy="96"/>
          </a:xfrm>
        </p:grpSpPr>
        <p:sp>
          <p:nvSpPr>
            <p:cNvPr id="2201612" name="Line 12"/>
            <p:cNvSpPr>
              <a:spLocks noChangeShapeType="1"/>
            </p:cNvSpPr>
            <p:nvPr/>
          </p:nvSpPr>
          <p:spPr bwMode="auto">
            <a:xfrm>
              <a:off x="3072" y="3417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1613" name="Line 13"/>
            <p:cNvSpPr>
              <a:spLocks noChangeShapeType="1"/>
            </p:cNvSpPr>
            <p:nvPr/>
          </p:nvSpPr>
          <p:spPr bwMode="auto">
            <a:xfrm>
              <a:off x="3120" y="3417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1614" name="Line 14"/>
            <p:cNvSpPr>
              <a:spLocks noChangeShapeType="1"/>
            </p:cNvSpPr>
            <p:nvPr/>
          </p:nvSpPr>
          <p:spPr bwMode="auto">
            <a:xfrm>
              <a:off x="3168" y="3417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1615" name="Line 15"/>
            <p:cNvSpPr>
              <a:spLocks noChangeShapeType="1"/>
            </p:cNvSpPr>
            <p:nvPr/>
          </p:nvSpPr>
          <p:spPr bwMode="auto">
            <a:xfrm>
              <a:off x="3216" y="3417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1616" name="Line 16"/>
            <p:cNvSpPr>
              <a:spLocks noChangeShapeType="1"/>
            </p:cNvSpPr>
            <p:nvPr/>
          </p:nvSpPr>
          <p:spPr bwMode="auto">
            <a:xfrm>
              <a:off x="3264" y="3417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1617" name="Line 17"/>
            <p:cNvSpPr>
              <a:spLocks noChangeShapeType="1"/>
            </p:cNvSpPr>
            <p:nvPr/>
          </p:nvSpPr>
          <p:spPr bwMode="auto">
            <a:xfrm>
              <a:off x="3312" y="3417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3200400" y="5500688"/>
            <a:ext cx="228600" cy="609600"/>
            <a:chOff x="2112" y="3129"/>
            <a:chExt cx="144" cy="384"/>
          </a:xfrm>
        </p:grpSpPr>
        <p:sp>
          <p:nvSpPr>
            <p:cNvPr id="2201619" name="Line 19"/>
            <p:cNvSpPr>
              <a:spLocks noChangeShapeType="1"/>
            </p:cNvSpPr>
            <p:nvPr/>
          </p:nvSpPr>
          <p:spPr bwMode="auto">
            <a:xfrm>
              <a:off x="2256" y="3417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1620" name="Text Box 20"/>
            <p:cNvSpPr txBox="1">
              <a:spLocks noChangeArrowheads="1"/>
            </p:cNvSpPr>
            <p:nvPr/>
          </p:nvSpPr>
          <p:spPr bwMode="auto">
            <a:xfrm>
              <a:off x="2112" y="3129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4494213" y="5486400"/>
            <a:ext cx="401637" cy="623888"/>
            <a:chOff x="2927" y="3120"/>
            <a:chExt cx="253" cy="393"/>
          </a:xfrm>
        </p:grpSpPr>
        <p:sp>
          <p:nvSpPr>
            <p:cNvPr id="2201622" name="Line 22"/>
            <p:cNvSpPr>
              <a:spLocks noChangeShapeType="1"/>
            </p:cNvSpPr>
            <p:nvPr/>
          </p:nvSpPr>
          <p:spPr bwMode="auto">
            <a:xfrm>
              <a:off x="3024" y="3417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1623" name="Text Box 23"/>
            <p:cNvSpPr txBox="1">
              <a:spLocks noChangeArrowheads="1"/>
            </p:cNvSpPr>
            <p:nvPr/>
          </p:nvSpPr>
          <p:spPr bwMode="auto">
            <a:xfrm>
              <a:off x="2927" y="3120"/>
              <a:ext cx="253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b</a:t>
              </a:r>
            </a:p>
          </p:txBody>
        </p:sp>
      </p:grp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4418013" y="5957888"/>
            <a:ext cx="382587" cy="595312"/>
            <a:chOff x="2879" y="3417"/>
            <a:chExt cx="241" cy="375"/>
          </a:xfrm>
        </p:grpSpPr>
        <p:sp>
          <p:nvSpPr>
            <p:cNvPr id="2201625" name="Line 25"/>
            <p:cNvSpPr>
              <a:spLocks noChangeShapeType="1"/>
            </p:cNvSpPr>
            <p:nvPr/>
          </p:nvSpPr>
          <p:spPr bwMode="auto">
            <a:xfrm>
              <a:off x="2976" y="3417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1626" name="Text Box 26"/>
            <p:cNvSpPr txBox="1">
              <a:spLocks noChangeArrowheads="1"/>
            </p:cNvSpPr>
            <p:nvPr/>
          </p:nvSpPr>
          <p:spPr bwMode="auto">
            <a:xfrm>
              <a:off x="2879" y="3465"/>
              <a:ext cx="241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a</a:t>
              </a:r>
            </a:p>
          </p:txBody>
        </p:sp>
      </p:grpSp>
      <p:grpSp>
        <p:nvGrpSpPr>
          <p:cNvPr id="7" name="Group 27"/>
          <p:cNvGrpSpPr>
            <a:grpSpLocks/>
          </p:cNvGrpSpPr>
          <p:nvPr/>
        </p:nvGrpSpPr>
        <p:grpSpPr bwMode="auto">
          <a:xfrm>
            <a:off x="2057400" y="5715000"/>
            <a:ext cx="4114800" cy="838200"/>
            <a:chOff x="1296" y="3600"/>
            <a:chExt cx="2592" cy="528"/>
          </a:xfrm>
        </p:grpSpPr>
        <p:sp>
          <p:nvSpPr>
            <p:cNvPr id="2201628" name="Line 28"/>
            <p:cNvSpPr>
              <a:spLocks noChangeShapeType="1"/>
            </p:cNvSpPr>
            <p:nvPr/>
          </p:nvSpPr>
          <p:spPr bwMode="auto">
            <a:xfrm>
              <a:off x="2544" y="3753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1629" name="Text Box 29"/>
            <p:cNvSpPr txBox="1">
              <a:spLocks noChangeArrowheads="1"/>
            </p:cNvSpPr>
            <p:nvPr/>
          </p:nvSpPr>
          <p:spPr bwMode="auto">
            <a:xfrm>
              <a:off x="2447" y="3801"/>
              <a:ext cx="241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2201630" name="Line 30"/>
            <p:cNvSpPr>
              <a:spLocks noChangeShapeType="1"/>
            </p:cNvSpPr>
            <p:nvPr/>
          </p:nvSpPr>
          <p:spPr bwMode="auto">
            <a:xfrm>
              <a:off x="1728" y="3801"/>
              <a:ext cx="16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1631" name="Text Box 31"/>
            <p:cNvSpPr txBox="1">
              <a:spLocks noChangeArrowheads="1"/>
            </p:cNvSpPr>
            <p:nvPr/>
          </p:nvSpPr>
          <p:spPr bwMode="auto">
            <a:xfrm>
              <a:off x="3446" y="3642"/>
              <a:ext cx="247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+</a:t>
              </a:r>
            </a:p>
          </p:txBody>
        </p:sp>
        <p:sp>
          <p:nvSpPr>
            <p:cNvPr id="2201632" name="Text Box 32"/>
            <p:cNvSpPr txBox="1">
              <a:spLocks noChangeArrowheads="1"/>
            </p:cNvSpPr>
            <p:nvPr/>
          </p:nvSpPr>
          <p:spPr bwMode="auto">
            <a:xfrm>
              <a:off x="1296" y="3600"/>
              <a:ext cx="191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-</a:t>
              </a:r>
            </a:p>
          </p:txBody>
        </p:sp>
        <p:sp>
          <p:nvSpPr>
            <p:cNvPr id="2201633" name="Oval 33"/>
            <p:cNvSpPr>
              <a:spLocks noChangeArrowheads="1"/>
            </p:cNvSpPr>
            <p:nvPr/>
          </p:nvSpPr>
          <p:spPr bwMode="auto">
            <a:xfrm>
              <a:off x="1488" y="3744"/>
              <a:ext cx="96" cy="9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1634" name="Oval 34"/>
            <p:cNvSpPr>
              <a:spLocks noChangeArrowheads="1"/>
            </p:cNvSpPr>
            <p:nvPr/>
          </p:nvSpPr>
          <p:spPr bwMode="auto">
            <a:xfrm>
              <a:off x="1584" y="3744"/>
              <a:ext cx="96" cy="9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1635" name="Oval 35"/>
            <p:cNvSpPr>
              <a:spLocks noChangeArrowheads="1"/>
            </p:cNvSpPr>
            <p:nvPr/>
          </p:nvSpPr>
          <p:spPr bwMode="auto">
            <a:xfrm>
              <a:off x="3696" y="3744"/>
              <a:ext cx="96" cy="9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1636" name="Oval 36"/>
            <p:cNvSpPr>
              <a:spLocks noChangeArrowheads="1"/>
            </p:cNvSpPr>
            <p:nvPr/>
          </p:nvSpPr>
          <p:spPr bwMode="auto">
            <a:xfrm>
              <a:off x="3792" y="3744"/>
              <a:ext cx="96" cy="9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" name="Group 37"/>
          <p:cNvGrpSpPr>
            <a:grpSpLocks/>
          </p:cNvGrpSpPr>
          <p:nvPr/>
        </p:nvGrpSpPr>
        <p:grpSpPr bwMode="auto">
          <a:xfrm>
            <a:off x="2514600" y="5245100"/>
            <a:ext cx="2216150" cy="1308100"/>
            <a:chOff x="1584" y="3064"/>
            <a:chExt cx="1396" cy="824"/>
          </a:xfrm>
        </p:grpSpPr>
        <p:grpSp>
          <p:nvGrpSpPr>
            <p:cNvPr id="9" name="Group 38"/>
            <p:cNvGrpSpPr>
              <a:grpSpLocks/>
            </p:cNvGrpSpPr>
            <p:nvPr/>
          </p:nvGrpSpPr>
          <p:grpSpPr bwMode="auto">
            <a:xfrm>
              <a:off x="2111" y="3513"/>
              <a:ext cx="116" cy="375"/>
              <a:chOff x="2207" y="3417"/>
              <a:chExt cx="116" cy="375"/>
            </a:xfrm>
          </p:grpSpPr>
          <p:sp>
            <p:nvSpPr>
              <p:cNvPr id="2201639" name="Line 39"/>
              <p:cNvSpPr>
                <a:spLocks noChangeShapeType="1"/>
              </p:cNvSpPr>
              <p:nvPr/>
            </p:nvSpPr>
            <p:spPr bwMode="auto">
              <a:xfrm>
                <a:off x="2304" y="3417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1640" name="Text Box 40"/>
              <p:cNvSpPr txBox="1">
                <a:spLocks noChangeArrowheads="1"/>
              </p:cNvSpPr>
              <p:nvPr/>
            </p:nvSpPr>
            <p:spPr bwMode="auto">
              <a:xfrm>
                <a:off x="2207" y="3465"/>
                <a:ext cx="116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endParaRPr lang="en-US" sz="2800" b="1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0" name="Group 41"/>
            <p:cNvGrpSpPr>
              <a:grpSpLocks/>
            </p:cNvGrpSpPr>
            <p:nvPr/>
          </p:nvGrpSpPr>
          <p:grpSpPr bwMode="auto">
            <a:xfrm>
              <a:off x="2265" y="3064"/>
              <a:ext cx="715" cy="632"/>
              <a:chOff x="2265" y="3064"/>
              <a:chExt cx="715" cy="632"/>
            </a:xfrm>
          </p:grpSpPr>
          <p:sp>
            <p:nvSpPr>
              <p:cNvPr id="2201642" name="Oval 42"/>
              <p:cNvSpPr>
                <a:spLocks noChangeArrowheads="1"/>
              </p:cNvSpPr>
              <p:nvPr/>
            </p:nvSpPr>
            <p:spPr bwMode="auto">
              <a:xfrm>
                <a:off x="2592" y="3408"/>
                <a:ext cx="240" cy="288"/>
              </a:xfrm>
              <a:prstGeom prst="ellipse">
                <a:avLst/>
              </a:prstGeom>
              <a:noFill/>
              <a:ln w="2857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lIns="63500" tIns="25400" rIns="63500" bIns="25400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01643" name="Text Box 43"/>
              <p:cNvSpPr txBox="1">
                <a:spLocks noChangeArrowheads="1"/>
              </p:cNvSpPr>
              <p:nvPr/>
            </p:nvSpPr>
            <p:spPr bwMode="auto">
              <a:xfrm>
                <a:off x="2265" y="3064"/>
                <a:ext cx="715" cy="26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63500" tIns="25400" rIns="63500" bIns="25400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85000"/>
                  </a:lnSpc>
                  <a:spcBef>
                    <a:spcPct val="40000"/>
                  </a:spcBef>
                </a:pPr>
                <a:r>
                  <a:rPr lang="en-US" sz="2800" b="1"/>
                  <a:t>Gaps!</a:t>
                </a:r>
              </a:p>
            </p:txBody>
          </p:sp>
        </p:grpSp>
        <p:grpSp>
          <p:nvGrpSpPr>
            <p:cNvPr id="11" name="Group 44"/>
            <p:cNvGrpSpPr>
              <a:grpSpLocks/>
            </p:cNvGrpSpPr>
            <p:nvPr/>
          </p:nvGrpSpPr>
          <p:grpSpPr bwMode="auto">
            <a:xfrm>
              <a:off x="1584" y="3072"/>
              <a:ext cx="912" cy="632"/>
              <a:chOff x="1584" y="3072"/>
              <a:chExt cx="912" cy="632"/>
            </a:xfrm>
          </p:grpSpPr>
          <p:sp>
            <p:nvSpPr>
              <p:cNvPr id="2201645" name="Oval 45"/>
              <p:cNvSpPr>
                <a:spLocks noChangeArrowheads="1"/>
              </p:cNvSpPr>
              <p:nvPr/>
            </p:nvSpPr>
            <p:spPr bwMode="auto">
              <a:xfrm>
                <a:off x="2256" y="3416"/>
                <a:ext cx="240" cy="288"/>
              </a:xfrm>
              <a:prstGeom prst="ellipse">
                <a:avLst/>
              </a:prstGeom>
              <a:noFill/>
              <a:ln w="2857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lIns="63500" tIns="25400" rIns="63500" bIns="25400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01646" name="Text Box 46"/>
              <p:cNvSpPr txBox="1">
                <a:spLocks noChangeArrowheads="1"/>
              </p:cNvSpPr>
              <p:nvPr/>
            </p:nvSpPr>
            <p:spPr bwMode="auto">
              <a:xfrm>
                <a:off x="1584" y="3072"/>
                <a:ext cx="80" cy="26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63500" tIns="25400" rIns="63500" bIns="25400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85000"/>
                  </a:lnSpc>
                  <a:spcBef>
                    <a:spcPct val="40000"/>
                  </a:spcBef>
                </a:pPr>
                <a:endParaRPr lang="en-US" sz="2800" b="1"/>
              </a:p>
            </p:txBody>
          </p:sp>
        </p:grpSp>
      </p:grpSp>
      <p:sp>
        <p:nvSpPr>
          <p:cNvPr id="2201647" name="Text Box 47"/>
          <p:cNvSpPr txBox="1">
            <a:spLocks noChangeArrowheads="1"/>
          </p:cNvSpPr>
          <p:nvPr/>
        </p:nvSpPr>
        <p:spPr bwMode="auto">
          <a:xfrm>
            <a:off x="5562600" y="3886200"/>
            <a:ext cx="2743200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Normalization and implicit 1</a:t>
            </a:r>
            <a:br>
              <a:rPr lang="en-US" sz="2400" b="1"/>
            </a:br>
            <a:r>
              <a:rPr lang="en-US" sz="2400" b="1"/>
              <a:t>is to blame!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3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6562725" cy="474662"/>
          </a:xfrm>
        </p:spPr>
        <p:txBody>
          <a:bodyPr/>
          <a:lstStyle/>
          <a:p>
            <a:r>
              <a:rPr lang="en-US"/>
              <a:t>Representation for Denorms (2/2)</a:t>
            </a:r>
          </a:p>
        </p:txBody>
      </p:sp>
      <p:sp>
        <p:nvSpPr>
          <p:cNvPr id="2203651" name="Rectangle 3"/>
          <p:cNvSpPr>
            <a:spLocks noChangeArrowheads="1"/>
          </p:cNvSpPr>
          <p:nvPr/>
        </p:nvSpPr>
        <p:spPr bwMode="auto">
          <a:xfrm>
            <a:off x="685800" y="1066800"/>
            <a:ext cx="7848600" cy="42401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charset="0"/>
              <a:buChar char="•"/>
            </a:pPr>
            <a:r>
              <a:rPr lang="en-US" sz="3200" b="1">
                <a:solidFill>
                  <a:schemeClr val="tx1"/>
                </a:solidFill>
              </a:rPr>
              <a:t>Solution:</a:t>
            </a:r>
          </a:p>
          <a:p>
            <a:pPr marL="685800" lvl="1" indent="-190500">
              <a:lnSpc>
                <a:spcPct val="85000"/>
              </a:lnSpc>
              <a:spcBef>
                <a:spcPct val="40000"/>
              </a:spcBef>
              <a:buSzPct val="100000"/>
              <a:buFontTx/>
              <a:buChar char="•"/>
            </a:pPr>
            <a:r>
              <a:rPr lang="en-US" sz="2800" b="1">
                <a:solidFill>
                  <a:srgbClr val="0D407F"/>
                </a:solidFill>
                <a:ea typeface="ＭＳ Ｐゴシック" charset="-128"/>
              </a:rPr>
              <a:t>We still haven’t used Exponent = 0, Significand nonzero</a:t>
            </a:r>
          </a:p>
          <a:p>
            <a:pPr marL="685800" lvl="1" indent="-190500">
              <a:lnSpc>
                <a:spcPct val="85000"/>
              </a:lnSpc>
              <a:spcBef>
                <a:spcPct val="40000"/>
              </a:spcBef>
              <a:buSzPct val="100000"/>
              <a:buFontTx/>
              <a:buChar char="•"/>
            </a:pPr>
            <a:r>
              <a:rPr lang="en-US" sz="2800" b="1" u="sng">
                <a:solidFill>
                  <a:srgbClr val="0D407F"/>
                </a:solidFill>
                <a:ea typeface="ＭＳ Ｐゴシック" charset="-128"/>
              </a:rPr>
              <a:t>DEnormalized number</a:t>
            </a:r>
            <a:r>
              <a:rPr lang="en-US" sz="2800" b="1">
                <a:solidFill>
                  <a:srgbClr val="0D407F"/>
                </a:solidFill>
                <a:ea typeface="ＭＳ Ｐゴシック" charset="-128"/>
              </a:rPr>
              <a:t>: no (implied) leading 1, </a:t>
            </a:r>
            <a:r>
              <a:rPr lang="en-US" sz="2800" b="1">
                <a:solidFill>
                  <a:schemeClr val="accent2"/>
                </a:solidFill>
                <a:ea typeface="ＭＳ Ｐゴシック" charset="-128"/>
              </a:rPr>
              <a:t>implicit exponent = -126</a:t>
            </a:r>
            <a:r>
              <a:rPr lang="en-US" sz="2800" b="1">
                <a:solidFill>
                  <a:srgbClr val="0D407F"/>
                </a:solidFill>
                <a:ea typeface="ＭＳ Ｐゴシック" charset="-128"/>
              </a:rPr>
              <a:t>.</a:t>
            </a:r>
          </a:p>
          <a:p>
            <a:pPr marL="685800" lvl="1" indent="-190500">
              <a:lnSpc>
                <a:spcPct val="85000"/>
              </a:lnSpc>
              <a:spcBef>
                <a:spcPct val="40000"/>
              </a:spcBef>
              <a:buSzPct val="100000"/>
              <a:buFontTx/>
              <a:buChar char="•"/>
            </a:pPr>
            <a:r>
              <a:rPr lang="en-US" sz="2800" b="1">
                <a:solidFill>
                  <a:srgbClr val="0D407F"/>
                </a:solidFill>
                <a:ea typeface="ＭＳ Ｐゴシック" charset="-128"/>
              </a:rPr>
              <a:t>Smallest representable pos num:</a:t>
            </a:r>
          </a:p>
          <a:p>
            <a:pPr marL="1257300" lvl="2" indent="-342900">
              <a:lnSpc>
                <a:spcPct val="85000"/>
              </a:lnSpc>
              <a:spcBef>
                <a:spcPct val="40000"/>
              </a:spcBef>
              <a:buSzPct val="100000"/>
              <a:buFont typeface="Wingdings" charset="2"/>
              <a:buNone/>
            </a:pPr>
            <a:r>
              <a:rPr lang="en-US" sz="2400" b="1">
                <a:solidFill>
                  <a:srgbClr val="810A52"/>
                </a:solidFill>
                <a:ea typeface="ＭＳ Ｐゴシック" charset="-128"/>
              </a:rPr>
              <a:t>a = 2</a:t>
            </a:r>
            <a:r>
              <a:rPr lang="en-US" sz="2400" b="1" baseline="30000">
                <a:solidFill>
                  <a:srgbClr val="810A52"/>
                </a:solidFill>
                <a:ea typeface="ＭＳ Ｐゴシック" charset="-128"/>
              </a:rPr>
              <a:t>-149</a:t>
            </a:r>
            <a:r>
              <a:rPr lang="en-US" sz="2400" b="1">
                <a:solidFill>
                  <a:srgbClr val="810A52"/>
                </a:solidFill>
                <a:ea typeface="ＭＳ Ｐゴシック" charset="-128"/>
              </a:rPr>
              <a:t> </a:t>
            </a:r>
          </a:p>
          <a:p>
            <a:pPr marL="685800" lvl="1" indent="-190500">
              <a:lnSpc>
                <a:spcPct val="85000"/>
              </a:lnSpc>
              <a:spcBef>
                <a:spcPct val="40000"/>
              </a:spcBef>
              <a:buSzPct val="100000"/>
              <a:buFontTx/>
              <a:buChar char="•"/>
            </a:pPr>
            <a:r>
              <a:rPr lang="en-US" sz="2800" b="1">
                <a:solidFill>
                  <a:srgbClr val="0D407F"/>
                </a:solidFill>
                <a:ea typeface="ＭＳ Ｐゴシック" charset="-128"/>
              </a:rPr>
              <a:t>Second smallest representable pos num:</a:t>
            </a:r>
          </a:p>
          <a:p>
            <a:pPr marL="1257300" lvl="2" indent="-342900">
              <a:lnSpc>
                <a:spcPct val="85000"/>
              </a:lnSpc>
              <a:spcBef>
                <a:spcPct val="40000"/>
              </a:spcBef>
              <a:buSzPct val="100000"/>
              <a:buFont typeface="Wingdings" charset="2"/>
              <a:buNone/>
            </a:pPr>
            <a:r>
              <a:rPr lang="en-US" sz="2400" b="1">
                <a:solidFill>
                  <a:srgbClr val="810A52"/>
                </a:solidFill>
                <a:ea typeface="ＭＳ Ｐゴシック" charset="-128"/>
              </a:rPr>
              <a:t>b = 2</a:t>
            </a:r>
            <a:r>
              <a:rPr lang="en-US" sz="2400" b="1" baseline="30000">
                <a:solidFill>
                  <a:srgbClr val="810A52"/>
                </a:solidFill>
                <a:ea typeface="ＭＳ Ｐゴシック" charset="-128"/>
              </a:rPr>
              <a:t>-148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057400" y="5334000"/>
            <a:ext cx="4114800" cy="838200"/>
            <a:chOff x="1296" y="3600"/>
            <a:chExt cx="2592" cy="528"/>
          </a:xfrm>
        </p:grpSpPr>
        <p:sp>
          <p:nvSpPr>
            <p:cNvPr id="2203653" name="Line 5"/>
            <p:cNvSpPr>
              <a:spLocks noChangeShapeType="1"/>
            </p:cNvSpPr>
            <p:nvPr/>
          </p:nvSpPr>
          <p:spPr bwMode="auto">
            <a:xfrm>
              <a:off x="2544" y="3753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3654" name="Text Box 6"/>
            <p:cNvSpPr txBox="1">
              <a:spLocks noChangeArrowheads="1"/>
            </p:cNvSpPr>
            <p:nvPr/>
          </p:nvSpPr>
          <p:spPr bwMode="auto">
            <a:xfrm>
              <a:off x="2447" y="3801"/>
              <a:ext cx="241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2203655" name="Line 7"/>
            <p:cNvSpPr>
              <a:spLocks noChangeShapeType="1"/>
            </p:cNvSpPr>
            <p:nvPr/>
          </p:nvSpPr>
          <p:spPr bwMode="auto">
            <a:xfrm>
              <a:off x="1728" y="3801"/>
              <a:ext cx="16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3656" name="Text Box 8"/>
            <p:cNvSpPr txBox="1">
              <a:spLocks noChangeArrowheads="1"/>
            </p:cNvSpPr>
            <p:nvPr/>
          </p:nvSpPr>
          <p:spPr bwMode="auto">
            <a:xfrm>
              <a:off x="3446" y="3642"/>
              <a:ext cx="247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+</a:t>
              </a:r>
            </a:p>
          </p:txBody>
        </p:sp>
        <p:sp>
          <p:nvSpPr>
            <p:cNvPr id="2203657" name="Text Box 9"/>
            <p:cNvSpPr txBox="1">
              <a:spLocks noChangeArrowheads="1"/>
            </p:cNvSpPr>
            <p:nvPr/>
          </p:nvSpPr>
          <p:spPr bwMode="auto">
            <a:xfrm>
              <a:off x="1296" y="3600"/>
              <a:ext cx="191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-</a:t>
              </a:r>
            </a:p>
          </p:txBody>
        </p:sp>
        <p:sp>
          <p:nvSpPr>
            <p:cNvPr id="2203658" name="Oval 10"/>
            <p:cNvSpPr>
              <a:spLocks noChangeArrowheads="1"/>
            </p:cNvSpPr>
            <p:nvPr/>
          </p:nvSpPr>
          <p:spPr bwMode="auto">
            <a:xfrm>
              <a:off x="1488" y="3744"/>
              <a:ext cx="96" cy="9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3659" name="Oval 11"/>
            <p:cNvSpPr>
              <a:spLocks noChangeArrowheads="1"/>
            </p:cNvSpPr>
            <p:nvPr/>
          </p:nvSpPr>
          <p:spPr bwMode="auto">
            <a:xfrm>
              <a:off x="1584" y="3744"/>
              <a:ext cx="96" cy="9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3660" name="Oval 12"/>
            <p:cNvSpPr>
              <a:spLocks noChangeArrowheads="1"/>
            </p:cNvSpPr>
            <p:nvPr/>
          </p:nvSpPr>
          <p:spPr bwMode="auto">
            <a:xfrm>
              <a:off x="3696" y="3744"/>
              <a:ext cx="96" cy="9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3661" name="Oval 13"/>
            <p:cNvSpPr>
              <a:spLocks noChangeArrowheads="1"/>
            </p:cNvSpPr>
            <p:nvPr/>
          </p:nvSpPr>
          <p:spPr bwMode="auto">
            <a:xfrm>
              <a:off x="3792" y="3744"/>
              <a:ext cx="96" cy="9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3581400" y="5576888"/>
            <a:ext cx="381000" cy="152400"/>
            <a:chOff x="1968" y="3417"/>
            <a:chExt cx="240" cy="96"/>
          </a:xfrm>
        </p:grpSpPr>
        <p:sp>
          <p:nvSpPr>
            <p:cNvPr id="2203663" name="Line 15"/>
            <p:cNvSpPr>
              <a:spLocks noChangeShapeType="1"/>
            </p:cNvSpPr>
            <p:nvPr/>
          </p:nvSpPr>
          <p:spPr bwMode="auto">
            <a:xfrm>
              <a:off x="2208" y="3417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3664" name="Line 16"/>
            <p:cNvSpPr>
              <a:spLocks noChangeShapeType="1"/>
            </p:cNvSpPr>
            <p:nvPr/>
          </p:nvSpPr>
          <p:spPr bwMode="auto">
            <a:xfrm>
              <a:off x="2160" y="3417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3665" name="Line 17"/>
            <p:cNvSpPr>
              <a:spLocks noChangeShapeType="1"/>
            </p:cNvSpPr>
            <p:nvPr/>
          </p:nvSpPr>
          <p:spPr bwMode="auto">
            <a:xfrm>
              <a:off x="2112" y="3417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3666" name="Line 18"/>
            <p:cNvSpPr>
              <a:spLocks noChangeShapeType="1"/>
            </p:cNvSpPr>
            <p:nvPr/>
          </p:nvSpPr>
          <p:spPr bwMode="auto">
            <a:xfrm>
              <a:off x="2064" y="3417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3667" name="Line 19"/>
            <p:cNvSpPr>
              <a:spLocks noChangeShapeType="1"/>
            </p:cNvSpPr>
            <p:nvPr/>
          </p:nvSpPr>
          <p:spPr bwMode="auto">
            <a:xfrm>
              <a:off x="2016" y="3417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3668" name="Line 20"/>
            <p:cNvSpPr>
              <a:spLocks noChangeShapeType="1"/>
            </p:cNvSpPr>
            <p:nvPr/>
          </p:nvSpPr>
          <p:spPr bwMode="auto">
            <a:xfrm>
              <a:off x="1968" y="3417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4114800" y="5576888"/>
            <a:ext cx="381000" cy="152400"/>
            <a:chOff x="3072" y="3417"/>
            <a:chExt cx="240" cy="96"/>
          </a:xfrm>
        </p:grpSpPr>
        <p:sp>
          <p:nvSpPr>
            <p:cNvPr id="2203670" name="Line 22"/>
            <p:cNvSpPr>
              <a:spLocks noChangeShapeType="1"/>
            </p:cNvSpPr>
            <p:nvPr/>
          </p:nvSpPr>
          <p:spPr bwMode="auto">
            <a:xfrm>
              <a:off x="3072" y="3417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3671" name="Line 23"/>
            <p:cNvSpPr>
              <a:spLocks noChangeShapeType="1"/>
            </p:cNvSpPr>
            <p:nvPr/>
          </p:nvSpPr>
          <p:spPr bwMode="auto">
            <a:xfrm>
              <a:off x="3120" y="3417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3672" name="Line 24"/>
            <p:cNvSpPr>
              <a:spLocks noChangeShapeType="1"/>
            </p:cNvSpPr>
            <p:nvPr/>
          </p:nvSpPr>
          <p:spPr bwMode="auto">
            <a:xfrm>
              <a:off x="3168" y="3417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3673" name="Line 25"/>
            <p:cNvSpPr>
              <a:spLocks noChangeShapeType="1"/>
            </p:cNvSpPr>
            <p:nvPr/>
          </p:nvSpPr>
          <p:spPr bwMode="auto">
            <a:xfrm>
              <a:off x="3216" y="3417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3674" name="Line 26"/>
            <p:cNvSpPr>
              <a:spLocks noChangeShapeType="1"/>
            </p:cNvSpPr>
            <p:nvPr/>
          </p:nvSpPr>
          <p:spPr bwMode="auto">
            <a:xfrm>
              <a:off x="3264" y="3417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3675" name="Line 27"/>
            <p:cNvSpPr>
              <a:spLocks noChangeShapeType="1"/>
            </p:cNvSpPr>
            <p:nvPr/>
          </p:nvSpPr>
          <p:spPr bwMode="auto">
            <a:xfrm>
              <a:off x="3312" y="3417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28"/>
          <p:cNvGrpSpPr>
            <a:grpSpLocks/>
          </p:cNvGrpSpPr>
          <p:nvPr/>
        </p:nvGrpSpPr>
        <p:grpSpPr bwMode="auto">
          <a:xfrm>
            <a:off x="4648200" y="5576888"/>
            <a:ext cx="609600" cy="152400"/>
            <a:chOff x="2928" y="3513"/>
            <a:chExt cx="384" cy="96"/>
          </a:xfrm>
        </p:grpSpPr>
        <p:sp>
          <p:nvSpPr>
            <p:cNvPr id="2203677" name="Line 29"/>
            <p:cNvSpPr>
              <a:spLocks noChangeShapeType="1"/>
            </p:cNvSpPr>
            <p:nvPr/>
          </p:nvSpPr>
          <p:spPr bwMode="auto">
            <a:xfrm>
              <a:off x="2928" y="3513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3678" name="Line 30"/>
            <p:cNvSpPr>
              <a:spLocks noChangeShapeType="1"/>
            </p:cNvSpPr>
            <p:nvPr/>
          </p:nvSpPr>
          <p:spPr bwMode="auto">
            <a:xfrm>
              <a:off x="3024" y="3513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3679" name="Line 31"/>
            <p:cNvSpPr>
              <a:spLocks noChangeShapeType="1"/>
            </p:cNvSpPr>
            <p:nvPr/>
          </p:nvSpPr>
          <p:spPr bwMode="auto">
            <a:xfrm>
              <a:off x="3168" y="3513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3680" name="Line 32"/>
            <p:cNvSpPr>
              <a:spLocks noChangeShapeType="1"/>
            </p:cNvSpPr>
            <p:nvPr/>
          </p:nvSpPr>
          <p:spPr bwMode="auto">
            <a:xfrm>
              <a:off x="3312" y="3513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33"/>
          <p:cNvGrpSpPr>
            <a:grpSpLocks/>
          </p:cNvGrpSpPr>
          <p:nvPr/>
        </p:nvGrpSpPr>
        <p:grpSpPr bwMode="auto">
          <a:xfrm>
            <a:off x="3048000" y="5576888"/>
            <a:ext cx="381000" cy="152400"/>
            <a:chOff x="1920" y="3513"/>
            <a:chExt cx="240" cy="96"/>
          </a:xfrm>
        </p:grpSpPr>
        <p:sp>
          <p:nvSpPr>
            <p:cNvPr id="2203682" name="Line 34"/>
            <p:cNvSpPr>
              <a:spLocks noChangeShapeType="1"/>
            </p:cNvSpPr>
            <p:nvPr/>
          </p:nvSpPr>
          <p:spPr bwMode="auto">
            <a:xfrm>
              <a:off x="2160" y="3513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3683" name="Line 35"/>
            <p:cNvSpPr>
              <a:spLocks noChangeShapeType="1"/>
            </p:cNvSpPr>
            <p:nvPr/>
          </p:nvSpPr>
          <p:spPr bwMode="auto">
            <a:xfrm>
              <a:off x="2064" y="3513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3684" name="Line 36"/>
            <p:cNvSpPr>
              <a:spLocks noChangeShapeType="1"/>
            </p:cNvSpPr>
            <p:nvPr/>
          </p:nvSpPr>
          <p:spPr bwMode="auto">
            <a:xfrm>
              <a:off x="1920" y="3513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" name="Group 37"/>
          <p:cNvGrpSpPr>
            <a:grpSpLocks/>
          </p:cNvGrpSpPr>
          <p:nvPr/>
        </p:nvGrpSpPr>
        <p:grpSpPr bwMode="auto">
          <a:xfrm>
            <a:off x="6629400" y="5105400"/>
            <a:ext cx="1066800" cy="1066800"/>
            <a:chOff x="4368" y="3072"/>
            <a:chExt cx="864" cy="912"/>
          </a:xfrm>
        </p:grpSpPr>
        <p:sp>
          <p:nvSpPr>
            <p:cNvPr id="2203686" name="Oval 38"/>
            <p:cNvSpPr>
              <a:spLocks noChangeArrowheads="1"/>
            </p:cNvSpPr>
            <p:nvPr/>
          </p:nvSpPr>
          <p:spPr bwMode="auto">
            <a:xfrm>
              <a:off x="4368" y="3072"/>
              <a:ext cx="864" cy="912"/>
            </a:xfrm>
            <a:prstGeom prst="ellips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lIns="63500" tIns="25400" rIns="63500" bIns="25400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203687" name="Oval 39"/>
            <p:cNvSpPr>
              <a:spLocks noChangeArrowheads="1"/>
            </p:cNvSpPr>
            <p:nvPr/>
          </p:nvSpPr>
          <p:spPr bwMode="auto">
            <a:xfrm>
              <a:off x="4608" y="3360"/>
              <a:ext cx="96" cy="14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lIns="63500" tIns="25400" rIns="63500" bIns="25400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203688" name="Oval 40"/>
            <p:cNvSpPr>
              <a:spLocks noChangeArrowheads="1"/>
            </p:cNvSpPr>
            <p:nvPr/>
          </p:nvSpPr>
          <p:spPr bwMode="auto">
            <a:xfrm>
              <a:off x="4848" y="3360"/>
              <a:ext cx="96" cy="14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lIns="63500" tIns="25400" rIns="63500" bIns="25400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203689" name="Freeform 41"/>
            <p:cNvSpPr>
              <a:spLocks/>
            </p:cNvSpPr>
            <p:nvPr/>
          </p:nvSpPr>
          <p:spPr bwMode="auto">
            <a:xfrm>
              <a:off x="4608" y="3648"/>
              <a:ext cx="384" cy="1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144"/>
                </a:cxn>
                <a:cxn ang="0">
                  <a:pos x="384" y="0"/>
                </a:cxn>
              </a:cxnLst>
              <a:rect l="0" t="0" r="r" b="b"/>
              <a:pathLst>
                <a:path w="384" h="144">
                  <a:moveTo>
                    <a:pt x="0" y="0"/>
                  </a:moveTo>
                  <a:cubicBezTo>
                    <a:pt x="64" y="72"/>
                    <a:pt x="128" y="144"/>
                    <a:pt x="192" y="144"/>
                  </a:cubicBezTo>
                  <a:cubicBezTo>
                    <a:pt x="256" y="144"/>
                    <a:pt x="320" y="72"/>
                    <a:pt x="384" y="0"/>
                  </a:cubicBezTo>
                </a:path>
              </a:pathLst>
            </a:custGeom>
            <a:noFill/>
            <a:ln w="28575" cap="flat" cmpd="sng">
              <a:solidFill>
                <a:schemeClr val="accent1"/>
              </a:solidFill>
              <a:prstDash val="solid"/>
              <a:round/>
              <a:headEnd/>
              <a:tailEnd/>
            </a:ln>
            <a:effectLst/>
          </p:spPr>
          <p:txBody>
            <a:bodyPr wrap="none" lIns="63500" tIns="25400" rIns="63500" bIns="25400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5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5389563" cy="474662"/>
          </a:xfrm>
          <a:noFill/>
          <a:ln/>
        </p:spPr>
        <p:txBody>
          <a:bodyPr lIns="63360" tIns="25560" rIns="63360" bIns="25560"/>
          <a:lstStyle/>
          <a:p>
            <a: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Special Numbers Summary</a:t>
            </a:r>
          </a:p>
        </p:txBody>
      </p:sp>
      <p:sp>
        <p:nvSpPr>
          <p:cNvPr id="2205699" name="Text Box 3"/>
          <p:cNvSpPr txBox="1">
            <a:spLocks noChangeArrowheads="1"/>
          </p:cNvSpPr>
          <p:nvPr/>
        </p:nvSpPr>
        <p:spPr bwMode="auto">
          <a:xfrm>
            <a:off x="595313" y="1042988"/>
            <a:ext cx="7848600" cy="271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3360" tIns="25560" rIns="63360" bIns="25560">
            <a:prstTxWarp prst="textNoShape">
              <a:avLst/>
            </a:prstTxWarp>
            <a:spAutoFit/>
          </a:bodyPr>
          <a:lstStyle/>
          <a:p>
            <a:pPr marL="201613" indent="-201613">
              <a:lnSpc>
                <a:spcPct val="75000"/>
              </a:lnSpc>
              <a:spcBef>
                <a:spcPts val="2588"/>
              </a:spcBef>
              <a:buClr>
                <a:srgbClr val="000000"/>
              </a:buClr>
              <a:buSzPct val="100000"/>
              <a:buFont typeface="Times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200" b="1">
                <a:solidFill>
                  <a:schemeClr val="tx1"/>
                </a:solidFill>
                <a:ea typeface="HG Mincho Light J" charset="0"/>
                <a:cs typeface="HG Mincho Light J" charset="0"/>
              </a:rPr>
              <a:t>Reserve exponents, significands:</a:t>
            </a:r>
          </a:p>
          <a:p>
            <a:pPr marL="685800" lvl="1" indent="-190500">
              <a:lnSpc>
                <a:spcPct val="65000"/>
              </a:lnSpc>
              <a:spcBef>
                <a:spcPts val="1388"/>
              </a:spcBef>
              <a:buClr>
                <a:srgbClr val="000000"/>
              </a:buClr>
              <a:buSzPct val="100000"/>
              <a:buFont typeface="Times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b="1">
                <a:solidFill>
                  <a:schemeClr val="tx1"/>
                </a:solidFill>
                <a:ea typeface="HG Mincho Light J" charset="0"/>
                <a:cs typeface="HG Mincho Light J" charset="0"/>
              </a:rPr>
              <a:t>Exponent	Significand	Object</a:t>
            </a:r>
          </a:p>
          <a:p>
            <a:pPr marL="685800" lvl="1" indent="-190500">
              <a:lnSpc>
                <a:spcPct val="45000"/>
              </a:lnSpc>
              <a:spcBef>
                <a:spcPts val="1388"/>
              </a:spcBef>
              <a:buClr>
                <a:srgbClr val="000000"/>
              </a:buClr>
              <a:buSzPct val="100000"/>
              <a:buFont typeface="Times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b="1">
                <a:solidFill>
                  <a:schemeClr val="tx1"/>
                </a:solidFill>
                <a:ea typeface="HG Mincho Light J" charset="0"/>
                <a:cs typeface="HG Mincho Light J" charset="0"/>
              </a:rPr>
              <a:t>0			0			0</a:t>
            </a:r>
          </a:p>
          <a:p>
            <a:pPr marL="685800" lvl="1" indent="-190500">
              <a:lnSpc>
                <a:spcPct val="45000"/>
              </a:lnSpc>
              <a:spcBef>
                <a:spcPts val="1388"/>
              </a:spcBef>
              <a:buClr>
                <a:srgbClr val="000000"/>
              </a:buClr>
              <a:buSzPct val="100000"/>
              <a:buFont typeface="Times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b="1">
                <a:solidFill>
                  <a:schemeClr val="tx1"/>
                </a:solidFill>
                <a:ea typeface="HG Mincho Light J" charset="0"/>
                <a:cs typeface="HG Mincho Light J" charset="0"/>
              </a:rPr>
              <a:t>0			</a:t>
            </a:r>
            <a:r>
              <a:rPr lang="en-GB" sz="2800" b="1" u="sng">
                <a:solidFill>
                  <a:srgbClr val="FC0128"/>
                </a:solidFill>
                <a:ea typeface="HG Mincho Light J" charset="0"/>
                <a:cs typeface="HG Mincho Light J" charset="0"/>
              </a:rPr>
              <a:t>nonzero		Denorm</a:t>
            </a:r>
          </a:p>
          <a:p>
            <a:pPr marL="685800" lvl="1" indent="-190500">
              <a:lnSpc>
                <a:spcPct val="45000"/>
              </a:lnSpc>
              <a:spcBef>
                <a:spcPts val="1388"/>
              </a:spcBef>
              <a:buClr>
                <a:srgbClr val="000000"/>
              </a:buClr>
              <a:buSzPct val="100000"/>
              <a:buFont typeface="Times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b="1">
                <a:solidFill>
                  <a:schemeClr val="tx1"/>
                </a:solidFill>
                <a:ea typeface="HG Mincho Light J" charset="0"/>
                <a:cs typeface="HG Mincho Light J" charset="0"/>
              </a:rPr>
              <a:t>1-254		anything		+/- fl. pt. #</a:t>
            </a:r>
          </a:p>
          <a:p>
            <a:pPr marL="685800" lvl="1" indent="-190500">
              <a:lnSpc>
                <a:spcPct val="45000"/>
              </a:lnSpc>
              <a:spcBef>
                <a:spcPts val="1388"/>
              </a:spcBef>
              <a:buClr>
                <a:srgbClr val="000000"/>
              </a:buClr>
              <a:buSzPct val="100000"/>
              <a:buFont typeface="Times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b="1">
                <a:solidFill>
                  <a:schemeClr val="tx1"/>
                </a:solidFill>
                <a:ea typeface="HG Mincho Light J" charset="0"/>
                <a:cs typeface="HG Mincho Light J" charset="0"/>
              </a:rPr>
              <a:t>255		</a:t>
            </a:r>
            <a:r>
              <a:rPr lang="en-GB" sz="2800" b="1" u="sng">
                <a:solidFill>
                  <a:srgbClr val="063DE8"/>
                </a:solidFill>
                <a:ea typeface="HG Mincho Light J" charset="0"/>
                <a:cs typeface="HG Mincho Light J" charset="0"/>
              </a:rPr>
              <a:t>0</a:t>
            </a:r>
            <a:r>
              <a:rPr lang="en-GB" sz="2800" b="1">
                <a:solidFill>
                  <a:srgbClr val="063DE8"/>
                </a:solidFill>
                <a:ea typeface="HG Mincho Light J" charset="0"/>
                <a:cs typeface="HG Mincho Light J" charset="0"/>
              </a:rPr>
              <a:t>			</a:t>
            </a:r>
            <a:r>
              <a:rPr lang="en-GB" sz="2800" b="1" u="sng">
                <a:solidFill>
                  <a:srgbClr val="063DE8"/>
                </a:solidFill>
                <a:ea typeface="HG Mincho Light J" charset="0"/>
                <a:cs typeface="HG Mincho Light J" charset="0"/>
              </a:rPr>
              <a:t>+/- ∞</a:t>
            </a:r>
          </a:p>
          <a:p>
            <a:pPr marL="685800" lvl="1" indent="-190500">
              <a:lnSpc>
                <a:spcPct val="45000"/>
              </a:lnSpc>
              <a:spcBef>
                <a:spcPts val="1388"/>
              </a:spcBef>
              <a:buClr>
                <a:srgbClr val="000000"/>
              </a:buClr>
              <a:buSzPct val="100000"/>
              <a:buFont typeface="Times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b="1">
                <a:solidFill>
                  <a:schemeClr val="tx1"/>
                </a:solidFill>
                <a:ea typeface="HG Mincho Light J" charset="0"/>
                <a:cs typeface="HG Mincho Light J" charset="0"/>
              </a:rPr>
              <a:t>255		</a:t>
            </a:r>
            <a:r>
              <a:rPr lang="en-GB" sz="2800" b="1" u="sng">
                <a:solidFill>
                  <a:srgbClr val="800080"/>
                </a:solidFill>
                <a:ea typeface="HG Mincho Light J" charset="0"/>
                <a:cs typeface="HG Mincho Light J" charset="0"/>
              </a:rPr>
              <a:t>nonzero		NaN</a:t>
            </a:r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7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2362425" cy="490391"/>
          </a:xfrm>
        </p:spPr>
        <p:txBody>
          <a:bodyPr/>
          <a:lstStyle/>
          <a:p>
            <a:r>
              <a:rPr lang="en-US"/>
              <a:t>Conclusion</a:t>
            </a:r>
          </a:p>
        </p:txBody>
      </p:sp>
      <p:sp>
        <p:nvSpPr>
          <p:cNvPr id="2187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762000"/>
            <a:ext cx="8305800" cy="2682875"/>
          </a:xfrm>
        </p:spPr>
        <p:txBody>
          <a:bodyPr/>
          <a:lstStyle/>
          <a:p>
            <a:r>
              <a:rPr lang="en-US" sz="2400"/>
              <a:t>Floating Point lets us:</a:t>
            </a:r>
          </a:p>
          <a:p>
            <a:pPr marL="508000" lvl="1"/>
            <a:r>
              <a:rPr lang="en-US" sz="2000"/>
              <a:t>Represent numbers containing both integer and fractional parts; makes efficient use of available bits.</a:t>
            </a:r>
          </a:p>
          <a:p>
            <a:pPr marL="508000" lvl="1"/>
            <a:r>
              <a:rPr lang="en-US" sz="2000"/>
              <a:t>Store </a:t>
            </a:r>
            <a:r>
              <a:rPr lang="en-US" sz="2000">
                <a:solidFill>
                  <a:schemeClr val="accent2"/>
                </a:solidFill>
              </a:rPr>
              <a:t>approximate</a:t>
            </a:r>
            <a:r>
              <a:rPr lang="en-US" sz="2000"/>
              <a:t> values for very large and very small #s.</a:t>
            </a:r>
          </a:p>
          <a:p>
            <a:r>
              <a:rPr lang="en-US" sz="2400">
                <a:solidFill>
                  <a:schemeClr val="accent2"/>
                </a:solidFill>
              </a:rPr>
              <a:t>IEEE 754 Floating Point Standard</a:t>
            </a:r>
            <a:r>
              <a:rPr lang="en-US" sz="2400"/>
              <a:t> is most widely accepted attempt to standardize interpretation of such numbers (Every desktop or server computer sold since ~1997 follows these conventions)</a:t>
            </a:r>
          </a:p>
        </p:txBody>
      </p:sp>
      <p:sp>
        <p:nvSpPr>
          <p:cNvPr id="2187268" name="Rectangle 4"/>
          <p:cNvSpPr>
            <a:spLocks noChangeArrowheads="1"/>
          </p:cNvSpPr>
          <p:nvPr/>
        </p:nvSpPr>
        <p:spPr bwMode="auto">
          <a:xfrm>
            <a:off x="152400" y="3505200"/>
            <a:ext cx="8534400" cy="2362200"/>
          </a:xfrm>
          <a:prstGeom prst="rect">
            <a:avLst/>
          </a:prstGeom>
          <a:solidFill>
            <a:srgbClr val="E6E6E6"/>
          </a:solidFill>
          <a:ln w="76200" cmpd="tri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87269" name="Rectangle 5"/>
          <p:cNvSpPr>
            <a:spLocks noChangeArrowheads="1"/>
          </p:cNvSpPr>
          <p:nvPr/>
        </p:nvSpPr>
        <p:spPr bwMode="auto">
          <a:xfrm>
            <a:off x="304800" y="3581400"/>
            <a:ext cx="7924800" cy="415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charset="0"/>
              <a:buChar char="•"/>
            </a:pPr>
            <a:r>
              <a:rPr lang="en-US" sz="3200" b="1">
                <a:solidFill>
                  <a:schemeClr val="tx1"/>
                </a:solidFill>
              </a:rPr>
              <a:t>Summary (single precision):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81000" y="3886200"/>
            <a:ext cx="7924800" cy="1433513"/>
            <a:chOff x="336" y="1209"/>
            <a:chExt cx="4992" cy="903"/>
          </a:xfrm>
        </p:grpSpPr>
        <p:sp>
          <p:nvSpPr>
            <p:cNvPr id="2187271" name="Text Box 7"/>
            <p:cNvSpPr txBox="1">
              <a:spLocks noChangeArrowheads="1"/>
            </p:cNvSpPr>
            <p:nvPr/>
          </p:nvSpPr>
          <p:spPr bwMode="auto">
            <a:xfrm>
              <a:off x="5087" y="1249"/>
              <a:ext cx="241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2187272" name="Text Box 8"/>
            <p:cNvSpPr txBox="1">
              <a:spLocks noChangeArrowheads="1"/>
            </p:cNvSpPr>
            <p:nvPr/>
          </p:nvSpPr>
          <p:spPr bwMode="auto">
            <a:xfrm>
              <a:off x="336" y="1209"/>
              <a:ext cx="365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31</a:t>
              </a:r>
            </a:p>
          </p:txBody>
        </p:sp>
        <p:sp>
          <p:nvSpPr>
            <p:cNvPr id="2187273" name="Rectangle 9"/>
            <p:cNvSpPr>
              <a:spLocks noChangeArrowheads="1"/>
            </p:cNvSpPr>
            <p:nvPr/>
          </p:nvSpPr>
          <p:spPr bwMode="auto">
            <a:xfrm>
              <a:off x="575" y="1497"/>
              <a:ext cx="4704" cy="28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7274" name="Text Box 10"/>
            <p:cNvSpPr txBox="1">
              <a:spLocks noChangeArrowheads="1"/>
            </p:cNvSpPr>
            <p:nvPr/>
          </p:nvSpPr>
          <p:spPr bwMode="auto">
            <a:xfrm>
              <a:off x="527" y="1449"/>
              <a:ext cx="265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S</a:t>
              </a:r>
            </a:p>
          </p:txBody>
        </p:sp>
        <p:sp>
          <p:nvSpPr>
            <p:cNvPr id="2187275" name="Text Box 11"/>
            <p:cNvSpPr txBox="1">
              <a:spLocks noChangeArrowheads="1"/>
            </p:cNvSpPr>
            <p:nvPr/>
          </p:nvSpPr>
          <p:spPr bwMode="auto">
            <a:xfrm>
              <a:off x="863" y="1449"/>
              <a:ext cx="113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Exponent</a:t>
              </a:r>
            </a:p>
          </p:txBody>
        </p:sp>
        <p:sp>
          <p:nvSpPr>
            <p:cNvPr id="2187276" name="Line 12"/>
            <p:cNvSpPr>
              <a:spLocks noChangeShapeType="1"/>
            </p:cNvSpPr>
            <p:nvPr/>
          </p:nvSpPr>
          <p:spPr bwMode="auto">
            <a:xfrm>
              <a:off x="767" y="1497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7277" name="Text Box 13"/>
            <p:cNvSpPr txBox="1">
              <a:spLocks noChangeArrowheads="1"/>
            </p:cNvSpPr>
            <p:nvPr/>
          </p:nvSpPr>
          <p:spPr bwMode="auto">
            <a:xfrm>
              <a:off x="624" y="1209"/>
              <a:ext cx="365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30</a:t>
              </a:r>
            </a:p>
          </p:txBody>
        </p:sp>
        <p:sp>
          <p:nvSpPr>
            <p:cNvPr id="2187278" name="Line 14"/>
            <p:cNvSpPr>
              <a:spLocks noChangeShapeType="1"/>
            </p:cNvSpPr>
            <p:nvPr/>
          </p:nvSpPr>
          <p:spPr bwMode="auto">
            <a:xfrm>
              <a:off x="2063" y="1497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7279" name="Text Box 15"/>
            <p:cNvSpPr txBox="1">
              <a:spLocks noChangeArrowheads="1"/>
            </p:cNvSpPr>
            <p:nvPr/>
          </p:nvSpPr>
          <p:spPr bwMode="auto">
            <a:xfrm>
              <a:off x="1727" y="1209"/>
              <a:ext cx="365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23</a:t>
              </a:r>
            </a:p>
          </p:txBody>
        </p:sp>
        <p:sp>
          <p:nvSpPr>
            <p:cNvPr id="2187280" name="Text Box 16"/>
            <p:cNvSpPr txBox="1">
              <a:spLocks noChangeArrowheads="1"/>
            </p:cNvSpPr>
            <p:nvPr/>
          </p:nvSpPr>
          <p:spPr bwMode="auto">
            <a:xfrm>
              <a:off x="2015" y="1209"/>
              <a:ext cx="365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22</a:t>
              </a:r>
            </a:p>
          </p:txBody>
        </p:sp>
        <p:sp>
          <p:nvSpPr>
            <p:cNvPr id="2187281" name="Text Box 17"/>
            <p:cNvSpPr txBox="1">
              <a:spLocks noChangeArrowheads="1"/>
            </p:cNvSpPr>
            <p:nvPr/>
          </p:nvSpPr>
          <p:spPr bwMode="auto">
            <a:xfrm>
              <a:off x="3023" y="1449"/>
              <a:ext cx="1323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Significand</a:t>
              </a:r>
            </a:p>
          </p:txBody>
        </p:sp>
        <p:sp>
          <p:nvSpPr>
            <p:cNvPr id="2187282" name="Text Box 18"/>
            <p:cNvSpPr txBox="1">
              <a:spLocks noChangeArrowheads="1"/>
            </p:cNvSpPr>
            <p:nvPr/>
          </p:nvSpPr>
          <p:spPr bwMode="auto">
            <a:xfrm>
              <a:off x="383" y="1785"/>
              <a:ext cx="57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1 bit</a:t>
              </a:r>
            </a:p>
          </p:txBody>
        </p:sp>
        <p:sp>
          <p:nvSpPr>
            <p:cNvPr id="2187283" name="Text Box 19"/>
            <p:cNvSpPr txBox="1">
              <a:spLocks noChangeArrowheads="1"/>
            </p:cNvSpPr>
            <p:nvPr/>
          </p:nvSpPr>
          <p:spPr bwMode="auto">
            <a:xfrm>
              <a:off x="1151" y="1785"/>
              <a:ext cx="701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8 bits</a:t>
              </a:r>
            </a:p>
          </p:txBody>
        </p:sp>
        <p:sp>
          <p:nvSpPr>
            <p:cNvPr id="2187284" name="Text Box 20"/>
            <p:cNvSpPr txBox="1">
              <a:spLocks noChangeArrowheads="1"/>
            </p:cNvSpPr>
            <p:nvPr/>
          </p:nvSpPr>
          <p:spPr bwMode="auto">
            <a:xfrm>
              <a:off x="3359" y="1785"/>
              <a:ext cx="82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23 bits</a:t>
              </a:r>
            </a:p>
          </p:txBody>
        </p:sp>
      </p:grpSp>
      <p:sp>
        <p:nvSpPr>
          <p:cNvPr id="2187285" name="Rectangle 21"/>
          <p:cNvSpPr>
            <a:spLocks noChangeArrowheads="1"/>
          </p:cNvSpPr>
          <p:nvPr/>
        </p:nvSpPr>
        <p:spPr bwMode="auto">
          <a:xfrm>
            <a:off x="457200" y="5334000"/>
            <a:ext cx="7924800" cy="1314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charset="0"/>
              <a:buChar char="•"/>
            </a:pPr>
            <a:r>
              <a:rPr lang="en-US" sz="3200" b="1">
                <a:solidFill>
                  <a:schemeClr val="tx1"/>
                </a:solidFill>
              </a:rPr>
              <a:t>(-1)</a:t>
            </a:r>
            <a:r>
              <a:rPr lang="en-US" sz="3200" b="1" baseline="30000">
                <a:solidFill>
                  <a:schemeClr val="tx1"/>
                </a:solidFill>
              </a:rPr>
              <a:t>S</a:t>
            </a:r>
            <a:r>
              <a:rPr lang="en-US" sz="3200" b="1">
                <a:solidFill>
                  <a:schemeClr val="tx1"/>
                </a:solidFill>
              </a:rPr>
              <a:t> x (1 + Significand) x 2</a:t>
            </a:r>
            <a:r>
              <a:rPr lang="en-US" sz="3200" b="1" baseline="30000">
                <a:solidFill>
                  <a:schemeClr val="tx1"/>
                </a:solidFill>
              </a:rPr>
              <a:t>(Exponent-127)</a:t>
            </a:r>
            <a:endParaRPr lang="en-US" sz="3200" b="1">
              <a:solidFill>
                <a:schemeClr val="tx1"/>
              </a:solidFill>
            </a:endParaRPr>
          </a:p>
          <a:p>
            <a:pPr marL="685800" lvl="1" indent="-190500">
              <a:lnSpc>
                <a:spcPct val="85000"/>
              </a:lnSpc>
              <a:spcBef>
                <a:spcPct val="40000"/>
              </a:spcBef>
              <a:buSzPct val="100000"/>
              <a:buFontTx/>
              <a:buChar char="•"/>
            </a:pPr>
            <a:r>
              <a:rPr lang="en-US" sz="2800" b="1">
                <a:solidFill>
                  <a:srgbClr val="0D407F"/>
                </a:solidFill>
                <a:ea typeface="ＭＳ Ｐゴシック" charset="-128"/>
              </a:rPr>
              <a:t>Double precision identical, except with exponent bias of 1023 (half, quad similar)</a:t>
            </a:r>
          </a:p>
        </p:txBody>
      </p:sp>
      <p:sp>
        <p:nvSpPr>
          <p:cNvPr id="2187286" name="Rectangle 22"/>
          <p:cNvSpPr>
            <a:spLocks noChangeArrowheads="1"/>
          </p:cNvSpPr>
          <p:nvPr/>
        </p:nvSpPr>
        <p:spPr bwMode="auto">
          <a:xfrm>
            <a:off x="4191000" y="381000"/>
            <a:ext cx="4800600" cy="758825"/>
          </a:xfrm>
          <a:prstGeom prst="rect">
            <a:avLst/>
          </a:prstGeom>
          <a:solidFill>
            <a:schemeClr val="bg1"/>
          </a:solidFill>
          <a:ln w="57150" cmpd="thickThin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b="1"/>
              <a:t>Exponent tells Significand how much (2</a:t>
            </a:r>
            <a:r>
              <a:rPr lang="en-US" sz="2000" b="1" baseline="30000"/>
              <a:t>i</a:t>
            </a:r>
            <a:r>
              <a:rPr lang="en-US" sz="2000" b="1"/>
              <a:t>) to count by (…, 1/4, 1/2, 1, 2, …)</a:t>
            </a:r>
            <a:endParaRPr lang="en-US" sz="2000" b="1">
              <a:solidFill>
                <a:schemeClr val="accent2"/>
              </a:solidFill>
            </a:endParaRP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8077200" y="1219200"/>
            <a:ext cx="914400" cy="1323439"/>
          </a:xfrm>
          <a:prstGeom prst="rect">
            <a:avLst/>
          </a:prstGeom>
          <a:solidFill>
            <a:schemeClr val="bg1"/>
          </a:solidFill>
          <a:ln w="57150" cmpd="thickThin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>
                <a:solidFill>
                  <a:srgbClr val="008000"/>
                </a:solidFill>
              </a:rPr>
              <a:t>Can store NaN, ± ∞</a:t>
            </a:r>
          </a:p>
        </p:txBody>
      </p:sp>
      <p:sp>
        <p:nvSpPr>
          <p:cNvPr id="24" name="Rectangle 23"/>
          <p:cNvSpPr/>
          <p:nvPr/>
        </p:nvSpPr>
        <p:spPr>
          <a:xfrm>
            <a:off x="0" y="-152400"/>
            <a:ext cx="9144000" cy="400110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ctr"/>
            <a:r>
              <a:rPr lang="en-US" sz="2000" b="1">
                <a:solidFill>
                  <a:srgbClr val="FFFF00"/>
                </a:solidFill>
                <a:latin typeface="Courier"/>
                <a:cs typeface="Courier"/>
              </a:rPr>
              <a:t>www.h-schmidt.net/FloatApplet/IEEE754.html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822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2655888" cy="474663"/>
          </a:xfrm>
        </p:spPr>
        <p:txBody>
          <a:bodyPr/>
          <a:lstStyle/>
          <a:p>
            <a:r>
              <a:rPr lang="en-US"/>
              <a:t>Bonus slides</a:t>
            </a:r>
          </a:p>
        </p:txBody>
      </p:sp>
      <p:sp>
        <p:nvSpPr>
          <p:cNvPr id="2228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2559050"/>
          </a:xfrm>
        </p:spPr>
        <p:txBody>
          <a:bodyPr/>
          <a:lstStyle/>
          <a:p>
            <a:r>
              <a:rPr lang="en-US"/>
              <a:t>These are extra slides that used to be included in lecture notes, but have been moved to this, the “bonus” area to serve as a supplement.</a:t>
            </a:r>
          </a:p>
          <a:p>
            <a:r>
              <a:rPr lang="en-US"/>
              <a:t>The slides will appear in the order they would have in the normal presentation</a:t>
            </a:r>
          </a:p>
        </p:txBody>
      </p:sp>
      <p:sp>
        <p:nvSpPr>
          <p:cNvPr id="2228228" name="WordArt 4"/>
          <p:cNvSpPr>
            <a:spLocks noChangeArrowheads="1" noChangeShapeType="1" noTextEdit="1"/>
          </p:cNvSpPr>
          <p:nvPr/>
        </p:nvSpPr>
        <p:spPr bwMode="auto">
          <a:xfrm>
            <a:off x="1905000" y="3733800"/>
            <a:ext cx="6019800" cy="2847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5921" dir="2700000" algn="ctr" rotWithShape="0">
                    <a:srgbClr val="990000"/>
                  </a:outerShdw>
                </a:effectLst>
                <a:latin typeface="Impact"/>
                <a:ea typeface="Impact"/>
                <a:cs typeface="Impact"/>
              </a:rPr>
              <a:t>Bonus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752600" y="1371600"/>
            <a:ext cx="5943600" cy="3124200"/>
            <a:chOff x="1104" y="864"/>
            <a:chExt cx="3744" cy="1968"/>
          </a:xfrm>
        </p:grpSpPr>
        <p:sp>
          <p:nvSpPr>
            <p:cNvPr id="55308" name="Line 3"/>
            <p:cNvSpPr>
              <a:spLocks noChangeShapeType="1"/>
            </p:cNvSpPr>
            <p:nvPr/>
          </p:nvSpPr>
          <p:spPr bwMode="auto">
            <a:xfrm flipH="1">
              <a:off x="1104" y="864"/>
              <a:ext cx="960" cy="1968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309" name="Line 4"/>
            <p:cNvSpPr>
              <a:spLocks noChangeShapeType="1"/>
            </p:cNvSpPr>
            <p:nvPr/>
          </p:nvSpPr>
          <p:spPr bwMode="auto">
            <a:xfrm flipH="1">
              <a:off x="1776" y="864"/>
              <a:ext cx="384" cy="1968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310" name="Line 5"/>
            <p:cNvSpPr>
              <a:spLocks noChangeShapeType="1"/>
            </p:cNvSpPr>
            <p:nvPr/>
          </p:nvSpPr>
          <p:spPr bwMode="auto">
            <a:xfrm>
              <a:off x="2304" y="864"/>
              <a:ext cx="192" cy="192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311" name="Line 6"/>
            <p:cNvSpPr>
              <a:spLocks noChangeShapeType="1"/>
            </p:cNvSpPr>
            <p:nvPr/>
          </p:nvSpPr>
          <p:spPr bwMode="auto">
            <a:xfrm>
              <a:off x="2496" y="864"/>
              <a:ext cx="720" cy="192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312" name="Line 7"/>
            <p:cNvSpPr>
              <a:spLocks noChangeShapeType="1"/>
            </p:cNvSpPr>
            <p:nvPr/>
          </p:nvSpPr>
          <p:spPr bwMode="auto">
            <a:xfrm>
              <a:off x="2640" y="864"/>
              <a:ext cx="1344" cy="1968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313" name="Line 8"/>
            <p:cNvSpPr>
              <a:spLocks noChangeShapeType="1"/>
            </p:cNvSpPr>
            <p:nvPr/>
          </p:nvSpPr>
          <p:spPr bwMode="auto">
            <a:xfrm>
              <a:off x="2784" y="864"/>
              <a:ext cx="2064" cy="1968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5299" name="Rectangle 9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359775" cy="474663"/>
          </a:xfrm>
        </p:spPr>
        <p:txBody>
          <a:bodyPr/>
          <a:lstStyle/>
          <a:p>
            <a:r>
              <a:rPr lang="en-US"/>
              <a:t>Example: Converting Binary FP to Decimal</a:t>
            </a:r>
          </a:p>
        </p:txBody>
      </p:sp>
      <p:sp>
        <p:nvSpPr>
          <p:cNvPr id="2213898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153400" cy="3949700"/>
          </a:xfrm>
        </p:spPr>
        <p:txBody>
          <a:bodyPr/>
          <a:lstStyle/>
          <a:p>
            <a:r>
              <a:rPr lang="en-US"/>
              <a:t>Sign: 0 </a:t>
            </a:r>
            <a:r>
              <a:rPr lang="en-US">
                <a:sym typeface="Wingdings" charset="2"/>
              </a:rPr>
              <a:t></a:t>
            </a:r>
            <a:r>
              <a:rPr lang="en-US"/>
              <a:t> positive</a:t>
            </a:r>
          </a:p>
          <a:p>
            <a:r>
              <a:rPr lang="en-US"/>
              <a:t>Exponent: </a:t>
            </a:r>
          </a:p>
          <a:p>
            <a:pPr lvl="1">
              <a:lnSpc>
                <a:spcPct val="75000"/>
              </a:lnSpc>
            </a:pPr>
            <a:r>
              <a:rPr lang="en-US"/>
              <a:t>0110 1000</a:t>
            </a:r>
            <a:r>
              <a:rPr lang="en-US" baseline="-25000"/>
              <a:t>two</a:t>
            </a:r>
            <a:r>
              <a:rPr lang="en-US"/>
              <a:t> = 104</a:t>
            </a:r>
            <a:r>
              <a:rPr lang="en-US" baseline="-25000"/>
              <a:t>ten</a:t>
            </a:r>
          </a:p>
          <a:p>
            <a:pPr lvl="1">
              <a:lnSpc>
                <a:spcPct val="75000"/>
              </a:lnSpc>
            </a:pPr>
            <a:r>
              <a:rPr lang="en-US"/>
              <a:t>Bias adjustment: 104 - 127 = -23</a:t>
            </a:r>
          </a:p>
          <a:p>
            <a:r>
              <a:rPr lang="en-US"/>
              <a:t>Significand: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/>
              <a:t>1 + 1x2</a:t>
            </a:r>
            <a:r>
              <a:rPr lang="en-US" baseline="30000"/>
              <a:t>-1</a:t>
            </a:r>
            <a:r>
              <a:rPr lang="en-US"/>
              <a:t>+ 0x2</a:t>
            </a:r>
            <a:r>
              <a:rPr lang="en-US" baseline="30000"/>
              <a:t>-2</a:t>
            </a:r>
            <a:r>
              <a:rPr lang="en-US"/>
              <a:t> + 1x2</a:t>
            </a:r>
            <a:r>
              <a:rPr lang="en-US" baseline="30000"/>
              <a:t>-3</a:t>
            </a:r>
            <a:r>
              <a:rPr lang="en-US"/>
              <a:t> + 0x2</a:t>
            </a:r>
            <a:r>
              <a:rPr lang="en-US" baseline="30000"/>
              <a:t>-4</a:t>
            </a:r>
            <a:r>
              <a:rPr lang="en-US"/>
              <a:t> + 1x2</a:t>
            </a:r>
            <a:r>
              <a:rPr lang="en-US" baseline="30000"/>
              <a:t>-5 </a:t>
            </a:r>
            <a:r>
              <a:rPr lang="en-US"/>
              <a:t>+...</a:t>
            </a:r>
            <a:br>
              <a:rPr lang="en-US"/>
            </a:br>
            <a:r>
              <a:rPr lang="en-US"/>
              <a:t>=1+2</a:t>
            </a:r>
            <a:r>
              <a:rPr lang="en-US" baseline="30000"/>
              <a:t>-1</a:t>
            </a:r>
            <a:r>
              <a:rPr lang="en-US"/>
              <a:t>+2</a:t>
            </a:r>
            <a:r>
              <a:rPr lang="en-US" baseline="30000"/>
              <a:t>-3 </a:t>
            </a:r>
            <a:r>
              <a:rPr lang="en-US"/>
              <a:t>+2</a:t>
            </a:r>
            <a:r>
              <a:rPr lang="en-US" baseline="30000"/>
              <a:t>-5 </a:t>
            </a:r>
            <a:r>
              <a:rPr lang="en-US"/>
              <a:t>+2</a:t>
            </a:r>
            <a:r>
              <a:rPr lang="en-US" baseline="30000"/>
              <a:t>-7 </a:t>
            </a:r>
            <a:r>
              <a:rPr lang="en-US"/>
              <a:t>+2</a:t>
            </a:r>
            <a:r>
              <a:rPr lang="en-US" baseline="30000"/>
              <a:t>-9 </a:t>
            </a:r>
            <a:r>
              <a:rPr lang="en-US"/>
              <a:t>+2</a:t>
            </a:r>
            <a:r>
              <a:rPr lang="en-US" baseline="30000"/>
              <a:t>-14 </a:t>
            </a:r>
            <a:r>
              <a:rPr lang="en-US"/>
              <a:t>+2</a:t>
            </a:r>
            <a:r>
              <a:rPr lang="en-US" baseline="30000"/>
              <a:t>-15 </a:t>
            </a:r>
            <a:r>
              <a:rPr lang="en-US"/>
              <a:t>+2</a:t>
            </a:r>
            <a:r>
              <a:rPr lang="en-US" baseline="30000"/>
              <a:t>-17 </a:t>
            </a:r>
            <a:r>
              <a:rPr lang="en-US"/>
              <a:t>+2</a:t>
            </a:r>
            <a:r>
              <a:rPr lang="en-US" baseline="30000"/>
              <a:t>-22</a:t>
            </a:r>
            <a:br>
              <a:rPr lang="en-US" baseline="30000"/>
            </a:br>
            <a:r>
              <a:rPr lang="en-US"/>
              <a:t>= 1.0 + 0.666115</a:t>
            </a: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5301" name="Rectangle 11"/>
          <p:cNvSpPr>
            <a:spLocks noChangeArrowheads="1"/>
          </p:cNvSpPr>
          <p:nvPr/>
        </p:nvSpPr>
        <p:spPr bwMode="auto">
          <a:xfrm>
            <a:off x="676275" y="942975"/>
            <a:ext cx="7620000" cy="4476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302" name="Text Box 12"/>
          <p:cNvSpPr txBox="1">
            <a:spLocks noChangeArrowheads="1"/>
          </p:cNvSpPr>
          <p:nvPr/>
        </p:nvSpPr>
        <p:spPr bwMode="auto">
          <a:xfrm>
            <a:off x="685800" y="914400"/>
            <a:ext cx="382588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55303" name="Text Box 13"/>
          <p:cNvSpPr txBox="1">
            <a:spLocks noChangeArrowheads="1"/>
          </p:cNvSpPr>
          <p:nvPr/>
        </p:nvSpPr>
        <p:spPr bwMode="auto">
          <a:xfrm>
            <a:off x="1219200" y="914400"/>
            <a:ext cx="1865313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</a:rPr>
              <a:t>0110 1000</a:t>
            </a:r>
          </a:p>
        </p:txBody>
      </p:sp>
      <p:sp>
        <p:nvSpPr>
          <p:cNvPr id="55304" name="Line 14"/>
          <p:cNvSpPr>
            <a:spLocks noChangeShapeType="1"/>
          </p:cNvSpPr>
          <p:nvPr/>
        </p:nvSpPr>
        <p:spPr bwMode="auto">
          <a:xfrm>
            <a:off x="1066800" y="942975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305" name="Line 15"/>
          <p:cNvSpPr>
            <a:spLocks noChangeShapeType="1"/>
          </p:cNvSpPr>
          <p:nvPr/>
        </p:nvSpPr>
        <p:spPr bwMode="auto">
          <a:xfrm>
            <a:off x="3076575" y="942975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306" name="Text Box 16"/>
          <p:cNvSpPr txBox="1">
            <a:spLocks noChangeArrowheads="1"/>
          </p:cNvSpPr>
          <p:nvPr/>
        </p:nvSpPr>
        <p:spPr bwMode="auto">
          <a:xfrm>
            <a:off x="3048000" y="914400"/>
            <a:ext cx="52260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</a:rPr>
              <a:t>101 0101 0100 0011 0100 0010</a:t>
            </a:r>
          </a:p>
        </p:txBody>
      </p:sp>
      <p:sp>
        <p:nvSpPr>
          <p:cNvPr id="2213905" name="Rectangle 17"/>
          <p:cNvSpPr>
            <a:spLocks noChangeArrowheads="1"/>
          </p:cNvSpPr>
          <p:nvPr/>
        </p:nvSpPr>
        <p:spPr bwMode="auto">
          <a:xfrm>
            <a:off x="457200" y="5554663"/>
            <a:ext cx="8153400" cy="9826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en-US" sz="3200" b="1">
                <a:solidFill>
                  <a:schemeClr val="tx1"/>
                </a:solidFill>
              </a:rPr>
              <a:t>Represents: 1.666115</a:t>
            </a:r>
            <a:r>
              <a:rPr lang="en-US" sz="3200" b="1" baseline="-25000">
                <a:solidFill>
                  <a:schemeClr val="tx1"/>
                </a:solidFill>
              </a:rPr>
              <a:t>ten</a:t>
            </a:r>
            <a:r>
              <a:rPr lang="en-US" sz="3200" b="1">
                <a:solidFill>
                  <a:schemeClr val="tx1"/>
                </a:solidFill>
              </a:rPr>
              <a:t>*2</a:t>
            </a:r>
            <a:r>
              <a:rPr lang="en-US" sz="3200" b="1" baseline="30000">
                <a:solidFill>
                  <a:schemeClr val="tx1"/>
                </a:solidFill>
              </a:rPr>
              <a:t>-23 </a:t>
            </a:r>
            <a:r>
              <a:rPr lang="en-US" sz="3200" b="1">
                <a:solidFill>
                  <a:schemeClr val="tx1"/>
                </a:solidFill>
              </a:rPr>
              <a:t>~ 1.986</a:t>
            </a:r>
            <a:r>
              <a:rPr lang="en-US" sz="3200" b="1">
                <a:solidFill>
                  <a:srgbClr val="000000"/>
                </a:solidFill>
              </a:rPr>
              <a:t>*10</a:t>
            </a:r>
            <a:r>
              <a:rPr lang="en-US" sz="3200" b="1" baseline="30000">
                <a:solidFill>
                  <a:srgbClr val="000000"/>
                </a:solidFill>
              </a:rPr>
              <a:t>-7 			</a:t>
            </a:r>
            <a:r>
              <a:rPr lang="en-US" sz="3600" b="1">
                <a:solidFill>
                  <a:srgbClr val="000000"/>
                </a:solidFill>
              </a:rPr>
              <a:t>(about 2/10,000,000)</a:t>
            </a:r>
            <a:endParaRPr lang="en-US" sz="2800" b="1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3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38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38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38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38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38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39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3898" grpId="0" build="p" autoUpdateAnimBg="0"/>
      <p:bldP spid="2213905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6983413" cy="474662"/>
          </a:xfrm>
        </p:spPr>
        <p:txBody>
          <a:bodyPr/>
          <a:lstStyle/>
          <a:p>
            <a:r>
              <a:rPr lang="en-US"/>
              <a:t>Example: Converting Decimal to FP</a:t>
            </a:r>
          </a:p>
        </p:txBody>
      </p:sp>
      <p:sp>
        <p:nvSpPr>
          <p:cNvPr id="2215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60488"/>
            <a:ext cx="8229600" cy="4594225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sz="2800"/>
              <a:t>Denormalize: -23.40625</a:t>
            </a:r>
          </a:p>
          <a:p>
            <a:pPr marL="609600" indent="-609600">
              <a:buFontTx/>
              <a:buAutoNum type="arabicPeriod"/>
            </a:pPr>
            <a:r>
              <a:rPr lang="en-US" sz="2800"/>
              <a:t>Convert integer part:</a:t>
            </a:r>
          </a:p>
          <a:p>
            <a:pPr marL="1028700" lvl="1" indent="-533400">
              <a:buFontTx/>
              <a:buNone/>
            </a:pPr>
            <a:r>
              <a:rPr lang="en-US" sz="2400"/>
              <a:t>23 = </a:t>
            </a:r>
            <a:r>
              <a:rPr lang="en-US" sz="2400">
                <a:solidFill>
                  <a:schemeClr val="accent2"/>
                </a:solidFill>
              </a:rPr>
              <a:t>16</a:t>
            </a:r>
            <a:r>
              <a:rPr lang="en-US" sz="2400"/>
              <a:t> + ( 7 = </a:t>
            </a:r>
            <a:r>
              <a:rPr lang="en-US" sz="2400">
                <a:solidFill>
                  <a:schemeClr val="accent2"/>
                </a:solidFill>
              </a:rPr>
              <a:t>4</a:t>
            </a:r>
            <a:r>
              <a:rPr lang="en-US" sz="2400"/>
              <a:t> + ( 3 = </a:t>
            </a:r>
            <a:r>
              <a:rPr lang="en-US" sz="2400">
                <a:solidFill>
                  <a:schemeClr val="accent2"/>
                </a:solidFill>
              </a:rPr>
              <a:t>2</a:t>
            </a:r>
            <a:r>
              <a:rPr lang="en-US" sz="2400"/>
              <a:t> + ( </a:t>
            </a:r>
            <a:r>
              <a:rPr lang="en-US" sz="2400">
                <a:solidFill>
                  <a:schemeClr val="accent2"/>
                </a:solidFill>
              </a:rPr>
              <a:t>1</a:t>
            </a:r>
            <a:r>
              <a:rPr lang="en-US" sz="2400"/>
              <a:t> ) ) )  =  </a:t>
            </a:r>
            <a:r>
              <a:rPr lang="en-US" sz="2400">
                <a:solidFill>
                  <a:schemeClr val="accent2"/>
                </a:solidFill>
              </a:rPr>
              <a:t>10111</a:t>
            </a:r>
            <a:r>
              <a:rPr lang="en-US" sz="2400" baseline="-25000"/>
              <a:t>2</a:t>
            </a:r>
          </a:p>
          <a:p>
            <a:pPr marL="609600" indent="-609600">
              <a:buFontTx/>
              <a:buAutoNum type="arabicPeriod"/>
            </a:pPr>
            <a:r>
              <a:rPr lang="en-US" sz="2800"/>
              <a:t>Convert fractional part:</a:t>
            </a:r>
          </a:p>
          <a:p>
            <a:pPr marL="1028700" lvl="1" indent="-533400">
              <a:buFontTx/>
              <a:buNone/>
            </a:pPr>
            <a:r>
              <a:rPr lang="en-US" sz="2400"/>
              <a:t>.40625 = </a:t>
            </a:r>
            <a:r>
              <a:rPr lang="en-US" sz="2400">
                <a:solidFill>
                  <a:schemeClr val="accent2"/>
                </a:solidFill>
              </a:rPr>
              <a:t>.25</a:t>
            </a:r>
            <a:r>
              <a:rPr lang="en-US" sz="2400"/>
              <a:t> + ( .15625 = </a:t>
            </a:r>
            <a:r>
              <a:rPr lang="en-US" sz="2400">
                <a:solidFill>
                  <a:schemeClr val="accent2"/>
                </a:solidFill>
              </a:rPr>
              <a:t>.125</a:t>
            </a:r>
            <a:r>
              <a:rPr lang="en-US" sz="2400"/>
              <a:t> + ( </a:t>
            </a:r>
            <a:r>
              <a:rPr lang="en-US" sz="2400">
                <a:solidFill>
                  <a:schemeClr val="accent2"/>
                </a:solidFill>
              </a:rPr>
              <a:t>.03125</a:t>
            </a:r>
            <a:r>
              <a:rPr lang="en-US" sz="2400"/>
              <a:t> ) ) = </a:t>
            </a:r>
            <a:r>
              <a:rPr lang="en-US" sz="2400">
                <a:solidFill>
                  <a:schemeClr val="accent2"/>
                </a:solidFill>
              </a:rPr>
              <a:t>.01101</a:t>
            </a:r>
            <a:r>
              <a:rPr lang="en-US" sz="2400" baseline="-25000"/>
              <a:t>2</a:t>
            </a:r>
          </a:p>
          <a:p>
            <a:pPr marL="609600" indent="-609600">
              <a:buFontTx/>
              <a:buAutoNum type="arabicPeriod"/>
            </a:pPr>
            <a:r>
              <a:rPr lang="en-US" sz="2800"/>
              <a:t>Put parts together and normalize:</a:t>
            </a:r>
          </a:p>
          <a:p>
            <a:pPr marL="1028700" lvl="1" indent="-533400">
              <a:buFontTx/>
              <a:buNone/>
            </a:pPr>
            <a:r>
              <a:rPr lang="en-US" sz="2400"/>
              <a:t>10111.01101 = 1.011101101 x 2</a:t>
            </a:r>
            <a:r>
              <a:rPr lang="en-US" sz="2400" baseline="30000"/>
              <a:t>4</a:t>
            </a:r>
            <a:endParaRPr lang="en-US" sz="2400"/>
          </a:p>
          <a:p>
            <a:pPr marL="609600" indent="-609600">
              <a:buFontTx/>
              <a:buAutoNum type="arabicPeriod"/>
            </a:pPr>
            <a:r>
              <a:rPr lang="en-US" sz="2800"/>
              <a:t>Convert exponent:  </a:t>
            </a:r>
            <a:r>
              <a:rPr lang="en-US" sz="2400"/>
              <a:t>127 + 4 = 10000011</a:t>
            </a:r>
            <a:r>
              <a:rPr lang="en-US" sz="2400" baseline="-25000"/>
              <a:t>2</a:t>
            </a:r>
            <a:endParaRPr lang="en-US" sz="2400"/>
          </a:p>
          <a:p>
            <a:pPr marL="1028700" lvl="1" indent="-533400">
              <a:buFontTx/>
              <a:buNone/>
            </a:pPr>
            <a:endParaRPr lang="en-US" sz="240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77875" y="5734050"/>
            <a:ext cx="7515225" cy="538163"/>
            <a:chOff x="490" y="3612"/>
            <a:chExt cx="4734" cy="339"/>
          </a:xfrm>
        </p:grpSpPr>
        <p:sp>
          <p:nvSpPr>
            <p:cNvPr id="57350" name="Rectangle 5"/>
            <p:cNvSpPr>
              <a:spLocks noChangeArrowheads="1"/>
            </p:cNvSpPr>
            <p:nvPr/>
          </p:nvSpPr>
          <p:spPr bwMode="auto">
            <a:xfrm>
              <a:off x="519" y="3648"/>
              <a:ext cx="4705" cy="28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351" name="Text Box 6"/>
            <p:cNvSpPr txBox="1">
              <a:spLocks noChangeArrowheads="1"/>
            </p:cNvSpPr>
            <p:nvPr/>
          </p:nvSpPr>
          <p:spPr bwMode="auto">
            <a:xfrm>
              <a:off x="490" y="3612"/>
              <a:ext cx="241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57352" name="Text Box 7"/>
            <p:cNvSpPr txBox="1">
              <a:spLocks noChangeArrowheads="1"/>
            </p:cNvSpPr>
            <p:nvPr/>
          </p:nvSpPr>
          <p:spPr bwMode="auto">
            <a:xfrm>
              <a:off x="720" y="3624"/>
              <a:ext cx="1175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1000 0011</a:t>
              </a:r>
            </a:p>
          </p:txBody>
        </p:sp>
        <p:sp>
          <p:nvSpPr>
            <p:cNvPr id="57353" name="Line 8"/>
            <p:cNvSpPr>
              <a:spLocks noChangeShapeType="1"/>
            </p:cNvSpPr>
            <p:nvPr/>
          </p:nvSpPr>
          <p:spPr bwMode="auto">
            <a:xfrm>
              <a:off x="707" y="3648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354" name="Line 9"/>
            <p:cNvSpPr>
              <a:spLocks noChangeShapeType="1"/>
            </p:cNvSpPr>
            <p:nvPr/>
          </p:nvSpPr>
          <p:spPr bwMode="auto">
            <a:xfrm>
              <a:off x="1931" y="3648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355" name="Text Box 10"/>
            <p:cNvSpPr txBox="1">
              <a:spLocks noChangeArrowheads="1"/>
            </p:cNvSpPr>
            <p:nvPr/>
          </p:nvSpPr>
          <p:spPr bwMode="auto">
            <a:xfrm>
              <a:off x="1925" y="3624"/>
              <a:ext cx="3292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011 1011 0100 0000 0000 0000</a:t>
              </a:r>
            </a:p>
          </p:txBody>
        </p:sp>
      </p:grpSp>
      <p:sp>
        <p:nvSpPr>
          <p:cNvPr id="57349" name="Text Box 11"/>
          <p:cNvSpPr txBox="1">
            <a:spLocks noChangeArrowheads="1"/>
          </p:cNvSpPr>
          <p:nvPr/>
        </p:nvSpPr>
        <p:spPr bwMode="auto">
          <a:xfrm>
            <a:off x="711200" y="685800"/>
            <a:ext cx="27114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</a:rPr>
              <a:t>-2.340625 x 10</a:t>
            </a:r>
            <a:r>
              <a:rPr lang="en-US" sz="2800" b="1" baseline="30000">
                <a:solidFill>
                  <a:schemeClr val="tx1"/>
                </a:solidFill>
              </a:rPr>
              <a:t>1</a:t>
            </a:r>
            <a:endParaRPr lang="en-US" sz="2800" b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5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5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5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5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5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5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5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5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5939" grpId="0" build="p" bldLvl="2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319963" cy="474663"/>
          </a:xfrm>
        </p:spPr>
        <p:txBody>
          <a:bodyPr/>
          <a:lstStyle/>
          <a:p>
            <a:r>
              <a:rPr lang="en-US"/>
              <a:t>Administrivia…Midterm in &lt; 2 weeks!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3775"/>
            <a:ext cx="8610600" cy="3932358"/>
          </a:xfrm>
        </p:spPr>
        <p:txBody>
          <a:bodyPr/>
          <a:lstStyle/>
          <a:p>
            <a:r>
              <a:rPr lang="en-US" sz="2800">
                <a:solidFill>
                  <a:schemeClr val="accent1"/>
                </a:solidFill>
              </a:rPr>
              <a:t>Midterm scheduled!  2011-10-06 Thursday @ 7-9pm</a:t>
            </a:r>
          </a:p>
          <a:p>
            <a:r>
              <a:rPr lang="en-US" sz="2800"/>
              <a:t>How should we study for the midterm?</a:t>
            </a:r>
          </a:p>
          <a:p>
            <a:pPr lvl="1"/>
            <a:r>
              <a:rPr lang="en-US" sz="2400"/>
              <a:t>Form study groups…don’t prepare in isolation!</a:t>
            </a:r>
          </a:p>
          <a:p>
            <a:pPr lvl="1"/>
            <a:r>
              <a:rPr lang="en-US" sz="2400"/>
              <a:t>Attend the review session</a:t>
            </a:r>
          </a:p>
          <a:p>
            <a:pPr lvl="1"/>
            <a:r>
              <a:rPr lang="en-US" sz="2400"/>
              <a:t>Look over HW, Labs, Projects, class notes!</a:t>
            </a:r>
          </a:p>
          <a:p>
            <a:pPr lvl="1"/>
            <a:r>
              <a:rPr lang="en-US" sz="2400"/>
              <a:t>Go over old exams – HKN office has put them online (link from 61C home page)</a:t>
            </a:r>
          </a:p>
          <a:p>
            <a:pPr lvl="1"/>
            <a:r>
              <a:rPr lang="en-US" sz="2400"/>
              <a:t>Attend TA office hours and work out hard probs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7724775" cy="474662"/>
          </a:xfrm>
        </p:spPr>
        <p:txBody>
          <a:bodyPr/>
          <a:lstStyle/>
          <a:p>
            <a:r>
              <a:rPr lang="en-US"/>
              <a:t>Double Precision Fl. Pt. Representation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848600" cy="415925"/>
          </a:xfrm>
        </p:spPr>
        <p:txBody>
          <a:bodyPr/>
          <a:lstStyle/>
          <a:p>
            <a:r>
              <a:rPr lang="en-US"/>
              <a:t>Next Multiple of Word Size (64 bits)</a:t>
            </a: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304800" y="3657600"/>
            <a:ext cx="8458200" cy="274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charset="0"/>
              <a:buChar char="•"/>
            </a:pPr>
            <a:r>
              <a:rPr lang="en-US" sz="3200" b="1" u="sng"/>
              <a:t>Double Precision</a:t>
            </a:r>
            <a:r>
              <a:rPr lang="en-US" sz="3200" b="1">
                <a:solidFill>
                  <a:schemeClr val="tx1"/>
                </a:solidFill>
              </a:rPr>
              <a:t> (vs. </a:t>
            </a:r>
            <a:r>
              <a:rPr lang="en-US" sz="3200" b="1" u="sng"/>
              <a:t>Single Precision</a:t>
            </a:r>
            <a:r>
              <a:rPr lang="en-US" sz="3200" b="1">
                <a:solidFill>
                  <a:schemeClr val="tx1"/>
                </a:solidFill>
              </a:rPr>
              <a:t>)</a:t>
            </a:r>
          </a:p>
          <a:p>
            <a:pPr marL="685800" lvl="1" indent="-190500">
              <a:lnSpc>
                <a:spcPct val="85000"/>
              </a:lnSpc>
              <a:spcBef>
                <a:spcPct val="40000"/>
              </a:spcBef>
              <a:buSzPct val="100000"/>
              <a:buFontTx/>
              <a:buChar char="•"/>
            </a:pPr>
            <a:r>
              <a:rPr lang="en-US" sz="2800" b="1">
                <a:solidFill>
                  <a:srgbClr val="0D407F"/>
                </a:solidFill>
                <a:ea typeface="ＭＳ Ｐゴシック" charset="-128"/>
                <a:cs typeface="ＭＳ Ｐゴシック" charset="-128"/>
              </a:rPr>
              <a:t>C variable declared as </a:t>
            </a:r>
            <a:r>
              <a:rPr lang="en-US" sz="2800" b="1">
                <a:solidFill>
                  <a:srgbClr val="0D407F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double</a:t>
            </a:r>
            <a:endParaRPr lang="en-US" sz="2800" b="1">
              <a:solidFill>
                <a:srgbClr val="0D407F"/>
              </a:solidFill>
              <a:ea typeface="ＭＳ Ｐゴシック" charset="-128"/>
              <a:cs typeface="ＭＳ Ｐゴシック" charset="-128"/>
            </a:endParaRPr>
          </a:p>
          <a:p>
            <a:pPr marL="685800" lvl="1" indent="-190500">
              <a:lnSpc>
                <a:spcPct val="85000"/>
              </a:lnSpc>
              <a:spcBef>
                <a:spcPct val="40000"/>
              </a:spcBef>
              <a:buSzPct val="100000"/>
              <a:buFontTx/>
              <a:buChar char="•"/>
            </a:pPr>
            <a:r>
              <a:rPr lang="en-US" sz="2800" b="1">
                <a:solidFill>
                  <a:srgbClr val="0D407F"/>
                </a:solidFill>
                <a:ea typeface="ＭＳ Ｐゴシック" charset="-128"/>
                <a:cs typeface="ＭＳ Ｐゴシック" charset="-128"/>
              </a:rPr>
              <a:t>Represent numbers almost as small as </a:t>
            </a:r>
            <a:br>
              <a:rPr lang="en-US" sz="2800" b="1">
                <a:solidFill>
                  <a:srgbClr val="0D407F"/>
                </a:solidFill>
                <a:ea typeface="ＭＳ Ｐゴシック" charset="-128"/>
                <a:cs typeface="ＭＳ Ｐゴシック" charset="-128"/>
              </a:rPr>
            </a:br>
            <a:r>
              <a:rPr lang="en-US" sz="2800" b="1">
                <a:solidFill>
                  <a:srgbClr val="0D407F"/>
                </a:solidFill>
                <a:ea typeface="ＭＳ Ｐゴシック" charset="-128"/>
                <a:cs typeface="ＭＳ Ｐゴシック" charset="-128"/>
              </a:rPr>
              <a:t>2.0 x 10</a:t>
            </a:r>
            <a:r>
              <a:rPr lang="en-US" sz="2800" b="1" baseline="30000">
                <a:solidFill>
                  <a:srgbClr val="0D407F"/>
                </a:solidFill>
                <a:ea typeface="ＭＳ Ｐゴシック" charset="-128"/>
                <a:cs typeface="ＭＳ Ｐゴシック" charset="-128"/>
              </a:rPr>
              <a:t>-308</a:t>
            </a:r>
            <a:r>
              <a:rPr lang="en-US" sz="2800" b="1">
                <a:solidFill>
                  <a:srgbClr val="0D407F"/>
                </a:solidFill>
                <a:ea typeface="ＭＳ Ｐゴシック" charset="-128"/>
                <a:cs typeface="ＭＳ Ｐゴシック" charset="-128"/>
              </a:rPr>
              <a:t> to almost as large as 2.0 x 10</a:t>
            </a:r>
            <a:r>
              <a:rPr lang="en-US" sz="2800" b="1" baseline="30000">
                <a:solidFill>
                  <a:srgbClr val="0D407F"/>
                </a:solidFill>
                <a:ea typeface="ＭＳ Ｐゴシック" charset="-128"/>
                <a:cs typeface="ＭＳ Ｐゴシック" charset="-128"/>
              </a:rPr>
              <a:t>308</a:t>
            </a:r>
            <a:r>
              <a:rPr lang="en-US" sz="2800" b="1">
                <a:solidFill>
                  <a:srgbClr val="0D407F"/>
                </a:solidFill>
                <a:ea typeface="ＭＳ Ｐゴシック" charset="-128"/>
                <a:cs typeface="ＭＳ Ｐゴシック" charset="-128"/>
              </a:rPr>
              <a:t> </a:t>
            </a:r>
          </a:p>
          <a:p>
            <a:pPr marL="685800" lvl="1" indent="-190500">
              <a:lnSpc>
                <a:spcPct val="85000"/>
              </a:lnSpc>
              <a:spcBef>
                <a:spcPct val="40000"/>
              </a:spcBef>
              <a:buSzPct val="100000"/>
              <a:buFontTx/>
              <a:buChar char="•"/>
            </a:pPr>
            <a:r>
              <a:rPr lang="en-US" sz="2800" b="1">
                <a:solidFill>
                  <a:srgbClr val="800080"/>
                </a:solidFill>
                <a:ea typeface="ＭＳ Ｐゴシック" charset="-128"/>
                <a:cs typeface="ＭＳ Ｐゴシック" charset="-128"/>
              </a:rPr>
              <a:t>But primary advantage is greater accuracy </a:t>
            </a:r>
            <a:br>
              <a:rPr lang="en-US" sz="2800" b="1">
                <a:solidFill>
                  <a:srgbClr val="800080"/>
                </a:solidFill>
                <a:ea typeface="ＭＳ Ｐゴシック" charset="-128"/>
                <a:cs typeface="ＭＳ Ｐゴシック" charset="-128"/>
              </a:rPr>
            </a:br>
            <a:r>
              <a:rPr lang="en-US" sz="2800" b="1">
                <a:solidFill>
                  <a:srgbClr val="800080"/>
                </a:solidFill>
                <a:ea typeface="ＭＳ Ｐゴシック" charset="-128"/>
                <a:cs typeface="ＭＳ Ｐゴシック" charset="-128"/>
              </a:rPr>
              <a:t>due to larger significand</a:t>
            </a:r>
            <a:endParaRPr lang="en-US" sz="2800" b="1">
              <a:solidFill>
                <a:srgbClr val="0D407F"/>
              </a:solidFill>
              <a:ea typeface="ＭＳ Ｐゴシック" charset="-128"/>
              <a:cs typeface="ＭＳ Ｐゴシック" charset="-128"/>
            </a:endParaRPr>
          </a:p>
        </p:txBody>
      </p:sp>
      <p:grpSp>
        <p:nvGrpSpPr>
          <p:cNvPr id="40965" name="Group 5"/>
          <p:cNvGrpSpPr>
            <a:grpSpLocks/>
          </p:cNvGrpSpPr>
          <p:nvPr/>
        </p:nvGrpSpPr>
        <p:grpSpPr bwMode="auto">
          <a:xfrm>
            <a:off x="457200" y="1371600"/>
            <a:ext cx="7850188" cy="1433513"/>
            <a:chOff x="288" y="912"/>
            <a:chExt cx="4945" cy="903"/>
          </a:xfrm>
        </p:grpSpPr>
        <p:sp>
          <p:nvSpPr>
            <p:cNvPr id="40970" name="Text Box 6"/>
            <p:cNvSpPr txBox="1">
              <a:spLocks noChangeArrowheads="1"/>
            </p:cNvSpPr>
            <p:nvPr/>
          </p:nvSpPr>
          <p:spPr bwMode="auto">
            <a:xfrm>
              <a:off x="4992" y="952"/>
              <a:ext cx="241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40971" name="Text Box 7"/>
            <p:cNvSpPr txBox="1">
              <a:spLocks noChangeArrowheads="1"/>
            </p:cNvSpPr>
            <p:nvPr/>
          </p:nvSpPr>
          <p:spPr bwMode="auto">
            <a:xfrm>
              <a:off x="288" y="912"/>
              <a:ext cx="365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31</a:t>
              </a:r>
            </a:p>
          </p:txBody>
        </p:sp>
        <p:sp>
          <p:nvSpPr>
            <p:cNvPr id="40972" name="Rectangle 8"/>
            <p:cNvSpPr>
              <a:spLocks noChangeArrowheads="1"/>
            </p:cNvSpPr>
            <p:nvPr/>
          </p:nvSpPr>
          <p:spPr bwMode="auto">
            <a:xfrm>
              <a:off x="480" y="1200"/>
              <a:ext cx="4704" cy="28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73" name="Text Box 9"/>
            <p:cNvSpPr txBox="1">
              <a:spLocks noChangeArrowheads="1"/>
            </p:cNvSpPr>
            <p:nvPr/>
          </p:nvSpPr>
          <p:spPr bwMode="auto">
            <a:xfrm>
              <a:off x="432" y="1152"/>
              <a:ext cx="265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S</a:t>
              </a:r>
            </a:p>
          </p:txBody>
        </p:sp>
        <p:sp>
          <p:nvSpPr>
            <p:cNvPr id="40974" name="Text Box 10"/>
            <p:cNvSpPr txBox="1">
              <a:spLocks noChangeArrowheads="1"/>
            </p:cNvSpPr>
            <p:nvPr/>
          </p:nvSpPr>
          <p:spPr bwMode="auto">
            <a:xfrm>
              <a:off x="960" y="1152"/>
              <a:ext cx="113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Exponent</a:t>
              </a:r>
            </a:p>
          </p:txBody>
        </p:sp>
        <p:sp>
          <p:nvSpPr>
            <p:cNvPr id="40975" name="Line 11"/>
            <p:cNvSpPr>
              <a:spLocks noChangeShapeType="1"/>
            </p:cNvSpPr>
            <p:nvPr/>
          </p:nvSpPr>
          <p:spPr bwMode="auto">
            <a:xfrm>
              <a:off x="672" y="1200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76" name="Text Box 12"/>
            <p:cNvSpPr txBox="1">
              <a:spLocks noChangeArrowheads="1"/>
            </p:cNvSpPr>
            <p:nvPr/>
          </p:nvSpPr>
          <p:spPr bwMode="auto">
            <a:xfrm>
              <a:off x="576" y="912"/>
              <a:ext cx="365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30</a:t>
              </a:r>
            </a:p>
          </p:txBody>
        </p:sp>
        <p:sp>
          <p:nvSpPr>
            <p:cNvPr id="40977" name="Line 13"/>
            <p:cNvSpPr>
              <a:spLocks noChangeShapeType="1"/>
            </p:cNvSpPr>
            <p:nvPr/>
          </p:nvSpPr>
          <p:spPr bwMode="auto">
            <a:xfrm>
              <a:off x="2400" y="1200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78" name="Text Box 14"/>
            <p:cNvSpPr txBox="1">
              <a:spLocks noChangeArrowheads="1"/>
            </p:cNvSpPr>
            <p:nvPr/>
          </p:nvSpPr>
          <p:spPr bwMode="auto">
            <a:xfrm>
              <a:off x="2064" y="912"/>
              <a:ext cx="365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20</a:t>
              </a:r>
            </a:p>
          </p:txBody>
        </p:sp>
        <p:sp>
          <p:nvSpPr>
            <p:cNvPr id="40979" name="Text Box 15"/>
            <p:cNvSpPr txBox="1">
              <a:spLocks noChangeArrowheads="1"/>
            </p:cNvSpPr>
            <p:nvPr/>
          </p:nvSpPr>
          <p:spPr bwMode="auto">
            <a:xfrm>
              <a:off x="2400" y="912"/>
              <a:ext cx="365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19</a:t>
              </a:r>
            </a:p>
          </p:txBody>
        </p:sp>
        <p:sp>
          <p:nvSpPr>
            <p:cNvPr id="40980" name="Text Box 16"/>
            <p:cNvSpPr txBox="1">
              <a:spLocks noChangeArrowheads="1"/>
            </p:cNvSpPr>
            <p:nvPr/>
          </p:nvSpPr>
          <p:spPr bwMode="auto">
            <a:xfrm>
              <a:off x="2928" y="1152"/>
              <a:ext cx="1323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Significand</a:t>
              </a:r>
            </a:p>
          </p:txBody>
        </p:sp>
        <p:sp>
          <p:nvSpPr>
            <p:cNvPr id="40981" name="Text Box 17"/>
            <p:cNvSpPr txBox="1">
              <a:spLocks noChangeArrowheads="1"/>
            </p:cNvSpPr>
            <p:nvPr/>
          </p:nvSpPr>
          <p:spPr bwMode="auto">
            <a:xfrm>
              <a:off x="288" y="1488"/>
              <a:ext cx="57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1 bit</a:t>
              </a:r>
            </a:p>
          </p:txBody>
        </p:sp>
        <p:sp>
          <p:nvSpPr>
            <p:cNvPr id="40982" name="Text Box 18"/>
            <p:cNvSpPr txBox="1">
              <a:spLocks noChangeArrowheads="1"/>
            </p:cNvSpPr>
            <p:nvPr/>
          </p:nvSpPr>
          <p:spPr bwMode="auto">
            <a:xfrm>
              <a:off x="1152" y="1488"/>
              <a:ext cx="82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11 bits</a:t>
              </a:r>
            </a:p>
          </p:txBody>
        </p:sp>
        <p:sp>
          <p:nvSpPr>
            <p:cNvPr id="40983" name="Text Box 19"/>
            <p:cNvSpPr txBox="1">
              <a:spLocks noChangeArrowheads="1"/>
            </p:cNvSpPr>
            <p:nvPr/>
          </p:nvSpPr>
          <p:spPr bwMode="auto">
            <a:xfrm>
              <a:off x="3264" y="1488"/>
              <a:ext cx="82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20 bits</a:t>
              </a:r>
            </a:p>
          </p:txBody>
        </p:sp>
      </p:grpSp>
      <p:grpSp>
        <p:nvGrpSpPr>
          <p:cNvPr id="40966" name="Group 20"/>
          <p:cNvGrpSpPr>
            <a:grpSpLocks/>
          </p:cNvGrpSpPr>
          <p:nvPr/>
        </p:nvGrpSpPr>
        <p:grpSpPr bwMode="auto">
          <a:xfrm>
            <a:off x="762000" y="2667000"/>
            <a:ext cx="7467600" cy="1052513"/>
            <a:chOff x="480" y="1728"/>
            <a:chExt cx="4704" cy="663"/>
          </a:xfrm>
        </p:grpSpPr>
        <p:sp>
          <p:nvSpPr>
            <p:cNvPr id="40967" name="Rectangle 21"/>
            <p:cNvSpPr>
              <a:spLocks noChangeArrowheads="1"/>
            </p:cNvSpPr>
            <p:nvPr/>
          </p:nvSpPr>
          <p:spPr bwMode="auto">
            <a:xfrm>
              <a:off x="480" y="1776"/>
              <a:ext cx="4704" cy="28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68" name="Text Box 22"/>
            <p:cNvSpPr txBox="1">
              <a:spLocks noChangeArrowheads="1"/>
            </p:cNvSpPr>
            <p:nvPr/>
          </p:nvSpPr>
          <p:spPr bwMode="auto">
            <a:xfrm>
              <a:off x="2160" y="1728"/>
              <a:ext cx="220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Significand (cont’d)</a:t>
              </a:r>
            </a:p>
          </p:txBody>
        </p:sp>
        <p:sp>
          <p:nvSpPr>
            <p:cNvPr id="40969" name="Text Box 23"/>
            <p:cNvSpPr txBox="1">
              <a:spLocks noChangeArrowheads="1"/>
            </p:cNvSpPr>
            <p:nvPr/>
          </p:nvSpPr>
          <p:spPr bwMode="auto">
            <a:xfrm>
              <a:off x="2352" y="2064"/>
              <a:ext cx="82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32 bits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3894138" cy="474662"/>
          </a:xfrm>
        </p:spPr>
        <p:txBody>
          <a:bodyPr/>
          <a:lstStyle/>
          <a:p>
            <a:r>
              <a:rPr lang="en-US"/>
              <a:t>Review of Numbers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8077200" cy="5208588"/>
          </a:xfrm>
        </p:spPr>
        <p:txBody>
          <a:bodyPr/>
          <a:lstStyle/>
          <a:p>
            <a:r>
              <a:rPr lang="en-US"/>
              <a:t>Computers are made to deal with numbers</a:t>
            </a:r>
          </a:p>
          <a:p>
            <a:r>
              <a:rPr lang="en-US"/>
              <a:t>What can we represent in N bits?</a:t>
            </a:r>
          </a:p>
          <a:p>
            <a:pPr lvl="1"/>
            <a:r>
              <a:rPr lang="en-US">
                <a:solidFill>
                  <a:schemeClr val="accent1"/>
                </a:solidFill>
              </a:rPr>
              <a:t>2</a:t>
            </a:r>
            <a:r>
              <a:rPr lang="en-US" baseline="30000">
                <a:solidFill>
                  <a:schemeClr val="accent1"/>
                </a:solidFill>
              </a:rPr>
              <a:t>N</a:t>
            </a:r>
            <a:r>
              <a:rPr lang="en-US">
                <a:solidFill>
                  <a:schemeClr val="accent1"/>
                </a:solidFill>
              </a:rPr>
              <a:t> things, and no more! </a:t>
            </a:r>
            <a:r>
              <a:rPr lang="en-US"/>
              <a:t>They could be…</a:t>
            </a:r>
          </a:p>
          <a:p>
            <a:pPr lvl="1"/>
            <a:r>
              <a:rPr lang="en-US"/>
              <a:t>Unsigned integers:</a:t>
            </a:r>
          </a:p>
          <a:p>
            <a:pPr lvl="1">
              <a:buFontTx/>
              <a:buNone/>
            </a:pPr>
            <a:r>
              <a:rPr lang="en-US"/>
              <a:t>			</a:t>
            </a:r>
            <a:r>
              <a:rPr lang="en-US">
                <a:solidFill>
                  <a:schemeClr val="accent2"/>
                </a:solidFill>
              </a:rPr>
              <a:t>0</a:t>
            </a:r>
            <a:r>
              <a:rPr lang="en-US"/>
              <a:t>	to	</a:t>
            </a:r>
            <a:r>
              <a:rPr lang="en-US">
                <a:solidFill>
                  <a:schemeClr val="accent2"/>
                </a:solidFill>
              </a:rPr>
              <a:t>2</a:t>
            </a:r>
            <a:r>
              <a:rPr lang="en-US" baseline="30000">
                <a:solidFill>
                  <a:schemeClr val="accent2"/>
                </a:solidFill>
              </a:rPr>
              <a:t>N </a:t>
            </a:r>
            <a:r>
              <a:rPr lang="en-US">
                <a:solidFill>
                  <a:schemeClr val="accent2"/>
                </a:solidFill>
              </a:rPr>
              <a:t>- 1</a:t>
            </a:r>
          </a:p>
          <a:p>
            <a:pPr lvl="1">
              <a:buFontTx/>
              <a:buNone/>
            </a:pPr>
            <a:r>
              <a:rPr lang="en-US" b="0">
                <a:solidFill>
                  <a:srgbClr val="800080"/>
                </a:solidFill>
              </a:rPr>
              <a:t>(for N=32,  2</a:t>
            </a:r>
            <a:r>
              <a:rPr lang="en-US" b="0" baseline="30000">
                <a:solidFill>
                  <a:srgbClr val="800080"/>
                </a:solidFill>
              </a:rPr>
              <a:t>N</a:t>
            </a:r>
            <a:r>
              <a:rPr lang="en-US" b="0">
                <a:solidFill>
                  <a:srgbClr val="800080"/>
                </a:solidFill>
              </a:rPr>
              <a:t>–1</a:t>
            </a:r>
            <a:r>
              <a:rPr lang="en-US" b="0" baseline="30000">
                <a:solidFill>
                  <a:srgbClr val="800080"/>
                </a:solidFill>
              </a:rPr>
              <a:t> </a:t>
            </a:r>
            <a:r>
              <a:rPr lang="en-US" b="0">
                <a:solidFill>
                  <a:srgbClr val="800080"/>
                </a:solidFill>
              </a:rPr>
              <a:t> = 4,294,967,295)</a:t>
            </a:r>
            <a:endParaRPr lang="en-US">
              <a:solidFill>
                <a:schemeClr val="accent2"/>
              </a:solidFill>
            </a:endParaRPr>
          </a:p>
          <a:p>
            <a:pPr lvl="1"/>
            <a:r>
              <a:rPr lang="en-US"/>
              <a:t>Signed Integers (Two’s Complement)</a:t>
            </a:r>
          </a:p>
          <a:p>
            <a:pPr lvl="1">
              <a:buFontTx/>
              <a:buNone/>
            </a:pPr>
            <a:r>
              <a:rPr lang="en-US"/>
              <a:t>			</a:t>
            </a:r>
            <a:r>
              <a:rPr lang="en-US">
                <a:solidFill>
                  <a:schemeClr val="accent2"/>
                </a:solidFill>
              </a:rPr>
              <a:t>-2</a:t>
            </a:r>
            <a:r>
              <a:rPr lang="en-US" baseline="30000">
                <a:solidFill>
                  <a:schemeClr val="accent2"/>
                </a:solidFill>
              </a:rPr>
              <a:t>(N-1)</a:t>
            </a:r>
            <a:r>
              <a:rPr lang="en-US" baseline="30000"/>
              <a:t>	</a:t>
            </a:r>
            <a:r>
              <a:rPr lang="en-US"/>
              <a:t>	to	  </a:t>
            </a:r>
            <a:r>
              <a:rPr lang="en-US">
                <a:solidFill>
                  <a:schemeClr val="accent2"/>
                </a:solidFill>
              </a:rPr>
              <a:t>2</a:t>
            </a:r>
            <a:r>
              <a:rPr lang="en-US" baseline="30000">
                <a:solidFill>
                  <a:schemeClr val="accent2"/>
                </a:solidFill>
              </a:rPr>
              <a:t>(N-1)  </a:t>
            </a:r>
            <a:r>
              <a:rPr lang="en-US">
                <a:solidFill>
                  <a:schemeClr val="accent2"/>
                </a:solidFill>
              </a:rPr>
              <a:t>- 1</a:t>
            </a:r>
          </a:p>
          <a:p>
            <a:pPr lvl="1">
              <a:buFontTx/>
              <a:buNone/>
            </a:pPr>
            <a:r>
              <a:rPr lang="en-US" b="0">
                <a:solidFill>
                  <a:srgbClr val="800080"/>
                </a:solidFill>
              </a:rPr>
              <a:t>(for N=32,  2</a:t>
            </a:r>
            <a:r>
              <a:rPr lang="en-US" b="0" baseline="30000">
                <a:solidFill>
                  <a:srgbClr val="800080"/>
                </a:solidFill>
              </a:rPr>
              <a:t>(N-1) </a:t>
            </a:r>
            <a:r>
              <a:rPr lang="en-US" b="0">
                <a:solidFill>
                  <a:srgbClr val="800080"/>
                </a:solidFill>
              </a:rPr>
              <a:t> = 2,147,483,648)</a:t>
            </a:r>
            <a:endParaRPr lang="en-US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7546975" cy="474662"/>
          </a:xfrm>
        </p:spPr>
        <p:txBody>
          <a:bodyPr/>
          <a:lstStyle/>
          <a:p>
            <a:r>
              <a:rPr lang="en-US">
                <a:solidFill>
                  <a:schemeClr val="accent1"/>
                </a:solidFill>
              </a:rPr>
              <a:t>QUAD</a:t>
            </a:r>
            <a:r>
              <a:rPr lang="en-US"/>
              <a:t> Precision Fl. Pt. Representation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848600" cy="4859338"/>
          </a:xfrm>
        </p:spPr>
        <p:txBody>
          <a:bodyPr/>
          <a:lstStyle/>
          <a:p>
            <a:pPr>
              <a:lnSpc>
                <a:spcPct val="65000"/>
              </a:lnSpc>
            </a:pPr>
            <a:r>
              <a:rPr lang="en-US"/>
              <a:t>Next Multiple of Word Size (128 bits)</a:t>
            </a:r>
          </a:p>
          <a:p>
            <a:pPr lvl="1">
              <a:lnSpc>
                <a:spcPct val="65000"/>
              </a:lnSpc>
            </a:pPr>
            <a:r>
              <a:rPr lang="en-US"/>
              <a:t>Unbelievable </a:t>
            </a:r>
            <a:r>
              <a:rPr lang="en-US">
                <a:solidFill>
                  <a:srgbClr val="800080"/>
                </a:solidFill>
              </a:rPr>
              <a:t>range</a:t>
            </a:r>
            <a:r>
              <a:rPr lang="en-US"/>
              <a:t> of numbers</a:t>
            </a:r>
          </a:p>
          <a:p>
            <a:pPr lvl="1">
              <a:lnSpc>
                <a:spcPct val="65000"/>
              </a:lnSpc>
            </a:pPr>
            <a:r>
              <a:rPr lang="en-US"/>
              <a:t>Unbelievable </a:t>
            </a:r>
            <a:r>
              <a:rPr lang="en-US">
                <a:solidFill>
                  <a:srgbClr val="800080"/>
                </a:solidFill>
              </a:rPr>
              <a:t>precision</a:t>
            </a:r>
            <a:r>
              <a:rPr lang="en-US"/>
              <a:t> (accuracy)</a:t>
            </a:r>
          </a:p>
          <a:p>
            <a:pPr>
              <a:lnSpc>
                <a:spcPct val="65000"/>
              </a:lnSpc>
            </a:pPr>
            <a:r>
              <a:rPr lang="en-US"/>
              <a:t>IEEE 754-2008 “binary128” standard</a:t>
            </a:r>
          </a:p>
          <a:p>
            <a:pPr lvl="1">
              <a:lnSpc>
                <a:spcPct val="65000"/>
              </a:lnSpc>
            </a:pPr>
            <a:r>
              <a:rPr lang="en-US"/>
              <a:t>Has 15 exponent bits and 112 significand bits (113 precision bits)</a:t>
            </a:r>
            <a:endParaRPr lang="en-US">
              <a:solidFill>
                <a:schemeClr val="accent2"/>
              </a:solidFill>
            </a:endParaRPr>
          </a:p>
          <a:p>
            <a:pPr>
              <a:lnSpc>
                <a:spcPct val="65000"/>
              </a:lnSpc>
            </a:pPr>
            <a:r>
              <a:rPr lang="en-US">
                <a:solidFill>
                  <a:schemeClr val="accent1"/>
                </a:solidFill>
              </a:rPr>
              <a:t>Oct-Precision?</a:t>
            </a:r>
            <a:r>
              <a:rPr lang="en-US">
                <a:solidFill>
                  <a:schemeClr val="accent2"/>
                </a:solidFill>
              </a:rPr>
              <a:t> </a:t>
            </a:r>
          </a:p>
          <a:p>
            <a:pPr lvl="1">
              <a:lnSpc>
                <a:spcPct val="65000"/>
              </a:lnSpc>
            </a:pPr>
            <a:r>
              <a:rPr lang="en-US"/>
              <a:t>Some have tried, no real traction so far</a:t>
            </a:r>
            <a:endParaRPr lang="en-US">
              <a:solidFill>
                <a:schemeClr val="accent2"/>
              </a:solidFill>
            </a:endParaRPr>
          </a:p>
          <a:p>
            <a:pPr>
              <a:lnSpc>
                <a:spcPct val="65000"/>
              </a:lnSpc>
            </a:pPr>
            <a:r>
              <a:rPr lang="en-US">
                <a:solidFill>
                  <a:schemeClr val="accent1"/>
                </a:solidFill>
              </a:rPr>
              <a:t>Half-Precision?</a:t>
            </a:r>
            <a:r>
              <a:rPr lang="en-US">
                <a:solidFill>
                  <a:schemeClr val="accent2"/>
                </a:solidFill>
              </a:rPr>
              <a:t> </a:t>
            </a:r>
          </a:p>
          <a:p>
            <a:pPr lvl="1">
              <a:lnSpc>
                <a:spcPct val="65000"/>
              </a:lnSpc>
            </a:pPr>
            <a:r>
              <a:rPr lang="en-US"/>
              <a:t>Yep, “binary16”: 1/5/10</a:t>
            </a:r>
            <a:endParaRPr lang="en-US">
              <a:solidFill>
                <a:schemeClr val="accent2"/>
              </a:solidFill>
            </a:endParaRPr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1155700" y="5867400"/>
            <a:ext cx="6834188" cy="461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rgbClr val="800080"/>
                </a:solidFill>
                <a:latin typeface="Courier New" charset="0"/>
              </a:rPr>
              <a:t>en.wikipedia.org/wiki/Floating_point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6954838" cy="474662"/>
          </a:xfrm>
        </p:spPr>
        <p:txBody>
          <a:bodyPr/>
          <a:lstStyle/>
          <a:p>
            <a:r>
              <a:rPr lang="en-US"/>
              <a:t>Understanding the Significand (1/2)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3878263"/>
          </a:xfrm>
        </p:spPr>
        <p:txBody>
          <a:bodyPr/>
          <a:lstStyle/>
          <a:p>
            <a:r>
              <a:rPr lang="en-US"/>
              <a:t>Method 1 (Fractions):</a:t>
            </a:r>
          </a:p>
          <a:p>
            <a:pPr lvl="1"/>
            <a:r>
              <a:rPr lang="en-US"/>
              <a:t>In decimal: 0.340</a:t>
            </a:r>
            <a:r>
              <a:rPr lang="en-US" baseline="-25000"/>
              <a:t>10</a:t>
            </a:r>
            <a:r>
              <a:rPr lang="en-US"/>
              <a:t>	</a:t>
            </a:r>
            <a:r>
              <a:rPr lang="en-US" sz="2400">
                <a:solidFill>
                  <a:schemeClr val="tx2"/>
                </a:solidFill>
                <a:latin typeface="Symbol" charset="2"/>
                <a:cs typeface="ＭＳ Ｐゴシック" charset="-128"/>
                <a:sym typeface="Symbol" charset="2"/>
              </a:rPr>
              <a:t></a:t>
            </a:r>
            <a:r>
              <a:rPr lang="en-US" sz="2400"/>
              <a:t> </a:t>
            </a:r>
            <a:r>
              <a:rPr lang="en-US"/>
              <a:t>340</a:t>
            </a:r>
            <a:r>
              <a:rPr lang="en-US" baseline="-25000"/>
              <a:t>10</a:t>
            </a:r>
            <a:r>
              <a:rPr lang="en-US"/>
              <a:t>/1000</a:t>
            </a:r>
            <a:r>
              <a:rPr lang="en-US" baseline="-25000"/>
              <a:t>10</a:t>
            </a:r>
            <a:r>
              <a:rPr lang="en-US"/>
              <a:t>						</a:t>
            </a:r>
            <a:r>
              <a:rPr lang="en-US" sz="2400">
                <a:solidFill>
                  <a:schemeClr val="tx2"/>
                </a:solidFill>
                <a:latin typeface="Symbol" charset="2"/>
                <a:cs typeface="ＭＳ Ｐゴシック" charset="-128"/>
                <a:sym typeface="Symbol" charset="2"/>
              </a:rPr>
              <a:t></a:t>
            </a:r>
            <a:r>
              <a:rPr lang="en-US" sz="2400"/>
              <a:t> </a:t>
            </a:r>
            <a:r>
              <a:rPr lang="en-US"/>
              <a:t>34</a:t>
            </a:r>
            <a:r>
              <a:rPr lang="en-US" baseline="-25000"/>
              <a:t>10</a:t>
            </a:r>
            <a:r>
              <a:rPr lang="en-US"/>
              <a:t>/100</a:t>
            </a:r>
            <a:r>
              <a:rPr lang="en-US" baseline="-25000"/>
              <a:t>10</a:t>
            </a:r>
            <a:endParaRPr lang="en-US"/>
          </a:p>
          <a:p>
            <a:pPr lvl="1"/>
            <a:r>
              <a:rPr lang="en-US"/>
              <a:t>In binary: 0.110</a:t>
            </a:r>
            <a:r>
              <a:rPr lang="en-US" baseline="-25000"/>
              <a:t>2</a:t>
            </a:r>
            <a:r>
              <a:rPr lang="en-US"/>
              <a:t>	</a:t>
            </a:r>
            <a:r>
              <a:rPr lang="en-US" sz="2400">
                <a:solidFill>
                  <a:schemeClr val="tx2"/>
                </a:solidFill>
                <a:latin typeface="Symbol" charset="2"/>
                <a:cs typeface="ＭＳ Ｐゴシック" charset="-128"/>
                <a:sym typeface="Symbol" charset="2"/>
              </a:rPr>
              <a:t></a:t>
            </a:r>
            <a:r>
              <a:rPr lang="en-US" sz="2400"/>
              <a:t> </a:t>
            </a:r>
            <a:r>
              <a:rPr lang="en-US"/>
              <a:t>110</a:t>
            </a:r>
            <a:r>
              <a:rPr lang="en-US" baseline="-25000"/>
              <a:t>2</a:t>
            </a:r>
            <a:r>
              <a:rPr lang="en-US"/>
              <a:t>/1000</a:t>
            </a:r>
            <a:r>
              <a:rPr lang="en-US" baseline="-25000"/>
              <a:t>2</a:t>
            </a:r>
            <a:r>
              <a:rPr lang="en-US"/>
              <a:t> = 6</a:t>
            </a:r>
            <a:r>
              <a:rPr lang="en-US" baseline="-25000"/>
              <a:t>10</a:t>
            </a:r>
            <a:r>
              <a:rPr lang="en-US"/>
              <a:t>/8</a:t>
            </a:r>
            <a:r>
              <a:rPr lang="en-US" baseline="-25000"/>
              <a:t>10		</a:t>
            </a:r>
            <a:r>
              <a:rPr lang="en-US"/>
              <a:t>			         </a:t>
            </a:r>
            <a:r>
              <a:rPr lang="en-US" sz="2400">
                <a:solidFill>
                  <a:schemeClr val="tx2"/>
                </a:solidFill>
                <a:latin typeface="Symbol" charset="2"/>
                <a:cs typeface="ＭＳ Ｐゴシック" charset="-128"/>
                <a:sym typeface="Symbol" charset="2"/>
              </a:rPr>
              <a:t></a:t>
            </a:r>
            <a:r>
              <a:rPr lang="en-US" sz="2400"/>
              <a:t> </a:t>
            </a:r>
            <a:r>
              <a:rPr lang="en-US"/>
              <a:t>11</a:t>
            </a:r>
            <a:r>
              <a:rPr lang="en-US" baseline="-25000"/>
              <a:t>2</a:t>
            </a:r>
            <a:r>
              <a:rPr lang="en-US"/>
              <a:t>/100</a:t>
            </a:r>
            <a:r>
              <a:rPr lang="en-US" baseline="-25000"/>
              <a:t>2</a:t>
            </a:r>
            <a:r>
              <a:rPr lang="en-US"/>
              <a:t> = 3</a:t>
            </a:r>
            <a:r>
              <a:rPr lang="en-US" baseline="-25000"/>
              <a:t>10</a:t>
            </a:r>
            <a:r>
              <a:rPr lang="en-US"/>
              <a:t>/4</a:t>
            </a:r>
            <a:r>
              <a:rPr lang="en-US" baseline="-25000"/>
              <a:t>10</a:t>
            </a:r>
            <a:endParaRPr lang="en-US"/>
          </a:p>
          <a:p>
            <a:pPr lvl="1"/>
            <a:r>
              <a:rPr lang="en-US"/>
              <a:t>Advantage: less purely numerical, more thought oriented; this method usually helps people understand the meaning of the significand better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6954838" cy="474662"/>
          </a:xfrm>
        </p:spPr>
        <p:txBody>
          <a:bodyPr/>
          <a:lstStyle/>
          <a:p>
            <a:r>
              <a:rPr lang="en-US"/>
              <a:t>Understanding the Significand (2/2)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4908550"/>
          </a:xfrm>
        </p:spPr>
        <p:txBody>
          <a:bodyPr/>
          <a:lstStyle/>
          <a:p>
            <a:r>
              <a:rPr lang="en-US"/>
              <a:t>Method 2 (Place Values):</a:t>
            </a:r>
          </a:p>
          <a:p>
            <a:pPr lvl="1"/>
            <a:r>
              <a:rPr lang="en-US"/>
              <a:t>Convert from scientific notation</a:t>
            </a:r>
          </a:p>
          <a:p>
            <a:pPr lvl="1"/>
            <a:r>
              <a:rPr lang="en-US"/>
              <a:t>In decimal:	1.6732 = (1x10</a:t>
            </a:r>
            <a:r>
              <a:rPr lang="en-US" baseline="30000"/>
              <a:t>0</a:t>
            </a:r>
            <a:r>
              <a:rPr lang="en-US"/>
              <a:t>) + (6x10</a:t>
            </a:r>
            <a:r>
              <a:rPr lang="en-US" baseline="30000"/>
              <a:t>-1</a:t>
            </a:r>
            <a:r>
              <a:rPr lang="en-US"/>
              <a:t>) + (7x10</a:t>
            </a:r>
            <a:r>
              <a:rPr lang="en-US" baseline="30000"/>
              <a:t>-2</a:t>
            </a:r>
            <a:r>
              <a:rPr lang="en-US"/>
              <a:t>) + (3x10</a:t>
            </a:r>
            <a:r>
              <a:rPr lang="en-US" baseline="30000"/>
              <a:t>-3</a:t>
            </a:r>
            <a:r>
              <a:rPr lang="en-US"/>
              <a:t>) + (2x10</a:t>
            </a:r>
            <a:r>
              <a:rPr lang="en-US" baseline="30000"/>
              <a:t>-4</a:t>
            </a:r>
            <a:r>
              <a:rPr lang="en-US"/>
              <a:t>)</a:t>
            </a:r>
          </a:p>
          <a:p>
            <a:pPr lvl="1"/>
            <a:r>
              <a:rPr lang="en-US"/>
              <a:t>In binary:	1.1001 = (1x2</a:t>
            </a:r>
            <a:r>
              <a:rPr lang="en-US" baseline="30000"/>
              <a:t>0</a:t>
            </a:r>
            <a:r>
              <a:rPr lang="en-US"/>
              <a:t>) + (1x2</a:t>
            </a:r>
            <a:r>
              <a:rPr lang="en-US" baseline="30000"/>
              <a:t>-1</a:t>
            </a:r>
            <a:r>
              <a:rPr lang="en-US"/>
              <a:t>) + (0x2</a:t>
            </a:r>
            <a:r>
              <a:rPr lang="en-US" baseline="30000"/>
              <a:t>-2</a:t>
            </a:r>
            <a:r>
              <a:rPr lang="en-US"/>
              <a:t>) + (0x2</a:t>
            </a:r>
            <a:r>
              <a:rPr lang="en-US" baseline="30000"/>
              <a:t>-3</a:t>
            </a:r>
            <a:r>
              <a:rPr lang="en-US"/>
              <a:t>) + (1x2</a:t>
            </a:r>
            <a:r>
              <a:rPr lang="en-US" baseline="30000"/>
              <a:t>-4</a:t>
            </a:r>
            <a:r>
              <a:rPr lang="en-US"/>
              <a:t>)</a:t>
            </a:r>
          </a:p>
          <a:p>
            <a:pPr lvl="1"/>
            <a:r>
              <a:rPr lang="en-US"/>
              <a:t>Interpretation of value in each position extends beyond the decimal/binary point</a:t>
            </a:r>
          </a:p>
          <a:p>
            <a:pPr lvl="1"/>
            <a:r>
              <a:rPr lang="en-US"/>
              <a:t>Advantage: good for quickly calculating significand value; use this method for translating FP numbers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6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4735513" cy="474663"/>
          </a:xfrm>
        </p:spPr>
        <p:txBody>
          <a:bodyPr/>
          <a:lstStyle/>
          <a:p>
            <a:r>
              <a:rPr lang="en-US"/>
              <a:t>Precision and Accuracy</a:t>
            </a:r>
          </a:p>
        </p:txBody>
      </p:sp>
      <p:sp>
        <p:nvSpPr>
          <p:cNvPr id="2191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92213"/>
            <a:ext cx="7848600" cy="1931987"/>
          </a:xfrm>
        </p:spPr>
        <p:txBody>
          <a:bodyPr/>
          <a:lstStyle/>
          <a:p>
            <a:pPr>
              <a:buFont typeface="Times" charset="0"/>
              <a:buNone/>
            </a:pPr>
            <a:r>
              <a:rPr lang="en-US" sz="2800" u="sng">
                <a:solidFill>
                  <a:schemeClr val="accent2"/>
                </a:solidFill>
              </a:rPr>
              <a:t>Precision</a:t>
            </a:r>
            <a:r>
              <a:rPr lang="en-US" sz="2800"/>
              <a:t> is a count of the number bits in a computer word used to represent a value.</a:t>
            </a:r>
          </a:p>
          <a:p>
            <a:pPr>
              <a:buFont typeface="Times" charset="0"/>
              <a:buNone/>
            </a:pPr>
            <a:r>
              <a:rPr lang="en-US" sz="2800" u="sng">
                <a:solidFill>
                  <a:schemeClr val="accent1"/>
                </a:solidFill>
              </a:rPr>
              <a:t>Accuracy</a:t>
            </a:r>
            <a:r>
              <a:rPr lang="en-US" sz="2800"/>
              <a:t> is a measure of the difference between the actual value of a number and its computer representation.</a:t>
            </a:r>
          </a:p>
        </p:txBody>
      </p:sp>
      <p:sp>
        <p:nvSpPr>
          <p:cNvPr id="2191364" name="Text Box 4"/>
          <p:cNvSpPr txBox="1">
            <a:spLocks noChangeArrowheads="1"/>
          </p:cNvSpPr>
          <p:nvPr/>
        </p:nvSpPr>
        <p:spPr bwMode="auto">
          <a:xfrm>
            <a:off x="1905000" y="685800"/>
            <a:ext cx="5065713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i="1">
                <a:solidFill>
                  <a:srgbClr val="800080"/>
                </a:solidFill>
              </a:rPr>
              <a:t>Don’t confuse these two terms!</a:t>
            </a:r>
          </a:p>
        </p:txBody>
      </p:sp>
      <p:sp>
        <p:nvSpPr>
          <p:cNvPr id="2191365" name="Text Box 5"/>
          <p:cNvSpPr txBox="1">
            <a:spLocks noChangeArrowheads="1"/>
          </p:cNvSpPr>
          <p:nvPr/>
        </p:nvSpPr>
        <p:spPr bwMode="auto">
          <a:xfrm>
            <a:off x="788988" y="3155950"/>
            <a:ext cx="6824662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i="1">
                <a:solidFill>
                  <a:schemeClr val="tx1"/>
                </a:solidFill>
              </a:rPr>
              <a:t>High precision permits high accuracy but doesn’t </a:t>
            </a:r>
          </a:p>
          <a:p>
            <a:r>
              <a:rPr lang="en-US" sz="2400" i="1">
                <a:solidFill>
                  <a:schemeClr val="tx1"/>
                </a:solidFill>
              </a:rPr>
              <a:t>guarantee it.  It is possible to have high precision</a:t>
            </a:r>
          </a:p>
          <a:p>
            <a:r>
              <a:rPr lang="en-US" sz="2400" i="1">
                <a:solidFill>
                  <a:schemeClr val="tx1"/>
                </a:solidFill>
              </a:rPr>
              <a:t>but low accuracy. </a:t>
            </a:r>
          </a:p>
        </p:txBody>
      </p:sp>
      <p:sp>
        <p:nvSpPr>
          <p:cNvPr id="2191366" name="Text Box 6"/>
          <p:cNvSpPr txBox="1">
            <a:spLocks noChangeArrowheads="1"/>
          </p:cNvSpPr>
          <p:nvPr/>
        </p:nvSpPr>
        <p:spPr bwMode="auto">
          <a:xfrm>
            <a:off x="762000" y="4330700"/>
            <a:ext cx="7996238" cy="1552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i="1">
                <a:solidFill>
                  <a:schemeClr val="tx1"/>
                </a:solidFill>
              </a:rPr>
              <a:t>Example:	</a:t>
            </a:r>
            <a:r>
              <a:rPr lang="en-US" sz="2400" b="1">
                <a:solidFill>
                  <a:schemeClr val="tx1"/>
                </a:solidFill>
                <a:latin typeface="Courier New" charset="0"/>
              </a:rPr>
              <a:t>float pi = 3.14;</a:t>
            </a:r>
            <a:endParaRPr lang="en-US" sz="2400" b="1">
              <a:solidFill>
                <a:schemeClr val="tx1"/>
              </a:solidFill>
            </a:endParaRPr>
          </a:p>
          <a:p>
            <a:r>
              <a:rPr lang="en-US" sz="2400">
                <a:solidFill>
                  <a:schemeClr val="tx1"/>
                </a:solidFill>
              </a:rPr>
              <a:t>	pi will be represented using all 24 bits of the </a:t>
            </a:r>
          </a:p>
          <a:p>
            <a:r>
              <a:rPr lang="en-US" sz="2400">
                <a:solidFill>
                  <a:schemeClr val="tx1"/>
                </a:solidFill>
              </a:rPr>
              <a:t>	significant (highly precise), but is only an </a:t>
            </a:r>
          </a:p>
          <a:p>
            <a:r>
              <a:rPr lang="en-US" sz="2400">
                <a:solidFill>
                  <a:schemeClr val="tx1"/>
                </a:solidFill>
              </a:rPr>
              <a:t>	approximation (not accurate).  </a:t>
            </a:r>
            <a:endParaRPr lang="en-US" sz="2400">
              <a:solidFill>
                <a:schemeClr val="tx1"/>
              </a:solidFill>
              <a:latin typeface="Courier Ne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1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191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1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1363" grpId="0" autoUpdateAnimBg="0"/>
      <p:bldP spid="2191365" grpId="0" autoUpdateAnimBg="0"/>
      <p:bldP spid="2191366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9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4838" y="211138"/>
            <a:ext cx="2019300" cy="474662"/>
          </a:xfrm>
        </p:spPr>
        <p:txBody>
          <a:bodyPr/>
          <a:lstStyle/>
          <a:p>
            <a:r>
              <a:rPr lang="en-US"/>
              <a:t>Rounding</a:t>
            </a:r>
          </a:p>
        </p:txBody>
      </p:sp>
      <p:sp>
        <p:nvSpPr>
          <p:cNvPr id="2209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98550"/>
            <a:ext cx="8153400" cy="4676775"/>
          </a:xfrm>
        </p:spPr>
        <p:txBody>
          <a:bodyPr/>
          <a:lstStyle/>
          <a:p>
            <a:r>
              <a:rPr lang="en-US"/>
              <a:t>When we perform math on real numbers, we have to worry about rounding to fit the result in the significant field.</a:t>
            </a:r>
          </a:p>
          <a:p>
            <a:r>
              <a:rPr lang="en-US"/>
              <a:t>The FP hardware carries two extra bits of precision, and then round to get the proper value</a:t>
            </a:r>
          </a:p>
          <a:p>
            <a:r>
              <a:rPr lang="en-US"/>
              <a:t>Rounding also occurs when converting:</a:t>
            </a:r>
          </a:p>
          <a:p>
            <a:pPr lvl="1">
              <a:buFontTx/>
              <a:buNone/>
            </a:pPr>
            <a:r>
              <a:rPr lang="en-US"/>
              <a:t> double to a single precision value, or</a:t>
            </a:r>
          </a:p>
          <a:p>
            <a:pPr lvl="1">
              <a:buFontTx/>
              <a:buNone/>
            </a:pPr>
            <a:r>
              <a:rPr lang="en-US"/>
              <a:t> floating point number to an integer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4838" y="211138"/>
            <a:ext cx="5087937" cy="474662"/>
          </a:xfrm>
        </p:spPr>
        <p:txBody>
          <a:bodyPr/>
          <a:lstStyle/>
          <a:p>
            <a:r>
              <a:rPr lang="en-US"/>
              <a:t>IEEE FP Rounding Modes</a:t>
            </a:r>
          </a:p>
        </p:txBody>
      </p:sp>
      <p:sp>
        <p:nvSpPr>
          <p:cNvPr id="2211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8229600" cy="5100638"/>
          </a:xfrm>
        </p:spPr>
        <p:txBody>
          <a:bodyPr/>
          <a:lstStyle/>
          <a:p>
            <a:pPr>
              <a:lnSpc>
                <a:spcPct val="65000"/>
              </a:lnSpc>
            </a:pPr>
            <a:r>
              <a:rPr lang="en-US" sz="2400"/>
              <a:t>Round towards + </a:t>
            </a:r>
            <a:r>
              <a:rPr lang="en-GB" sz="2800"/>
              <a:t>∞</a:t>
            </a:r>
            <a:endParaRPr lang="en-US" sz="2400"/>
          </a:p>
          <a:p>
            <a:pPr lvl="1">
              <a:lnSpc>
                <a:spcPct val="75000"/>
              </a:lnSpc>
            </a:pPr>
            <a:r>
              <a:rPr lang="en-US" sz="2000"/>
              <a:t>ALWAYS round “up”: 2.001 </a:t>
            </a:r>
            <a:r>
              <a:rPr lang="en-US" sz="2000">
                <a:sym typeface="Symbol" charset="2"/>
              </a:rPr>
              <a:t></a:t>
            </a:r>
            <a:r>
              <a:rPr lang="en-US" sz="2000"/>
              <a:t> 3, -2.001 </a:t>
            </a:r>
            <a:r>
              <a:rPr lang="en-US" sz="2000">
                <a:sym typeface="Symbol" charset="2"/>
              </a:rPr>
              <a:t></a:t>
            </a:r>
            <a:r>
              <a:rPr lang="en-US" sz="2000"/>
              <a:t> -2</a:t>
            </a:r>
          </a:p>
          <a:p>
            <a:pPr>
              <a:lnSpc>
                <a:spcPct val="65000"/>
              </a:lnSpc>
            </a:pPr>
            <a:r>
              <a:rPr lang="en-US" sz="2400"/>
              <a:t>Round towards - </a:t>
            </a:r>
            <a:r>
              <a:rPr lang="en-GB" sz="2800"/>
              <a:t>∞</a:t>
            </a:r>
            <a:endParaRPr lang="en-US" sz="2400"/>
          </a:p>
          <a:p>
            <a:pPr lvl="1">
              <a:lnSpc>
                <a:spcPct val="75000"/>
              </a:lnSpc>
            </a:pPr>
            <a:r>
              <a:rPr lang="en-US" sz="2000"/>
              <a:t>ALWAYS round “down”: 1.999 </a:t>
            </a:r>
            <a:r>
              <a:rPr lang="en-US" sz="2000">
                <a:sym typeface="Symbol" charset="2"/>
              </a:rPr>
              <a:t></a:t>
            </a:r>
            <a:r>
              <a:rPr lang="en-US" sz="2000"/>
              <a:t>  1, -1.999 </a:t>
            </a:r>
            <a:r>
              <a:rPr lang="en-US" sz="2000">
                <a:sym typeface="Symbol" charset="2"/>
              </a:rPr>
              <a:t></a:t>
            </a:r>
            <a:r>
              <a:rPr lang="en-US" sz="2000"/>
              <a:t>  -2</a:t>
            </a:r>
          </a:p>
          <a:p>
            <a:pPr>
              <a:lnSpc>
                <a:spcPct val="65000"/>
              </a:lnSpc>
            </a:pPr>
            <a:r>
              <a:rPr lang="en-US" sz="2400"/>
              <a:t>Truncate</a:t>
            </a:r>
          </a:p>
          <a:p>
            <a:pPr lvl="1">
              <a:lnSpc>
                <a:spcPct val="75000"/>
              </a:lnSpc>
            </a:pPr>
            <a:r>
              <a:rPr lang="en-US" sz="2000"/>
              <a:t>Just drop the last bits (round towards 0)</a:t>
            </a:r>
          </a:p>
          <a:p>
            <a:pPr>
              <a:lnSpc>
                <a:spcPct val="65000"/>
              </a:lnSpc>
            </a:pPr>
            <a:r>
              <a:rPr lang="en-US" sz="2400">
                <a:solidFill>
                  <a:schemeClr val="accent2"/>
                </a:solidFill>
              </a:rPr>
              <a:t>Unbiased (default mode). </a:t>
            </a:r>
            <a:r>
              <a:rPr lang="en-US" sz="2400"/>
              <a:t>Midway?</a:t>
            </a:r>
            <a:r>
              <a:rPr lang="en-US" sz="2400">
                <a:solidFill>
                  <a:schemeClr val="accent2"/>
                </a:solidFill>
              </a:rPr>
              <a:t> </a:t>
            </a:r>
            <a:r>
              <a:rPr lang="en-US" sz="2400"/>
              <a:t>Round to even</a:t>
            </a:r>
          </a:p>
          <a:p>
            <a:pPr lvl="1">
              <a:lnSpc>
                <a:spcPct val="75000"/>
              </a:lnSpc>
            </a:pPr>
            <a:r>
              <a:rPr lang="en-US" sz="2000"/>
              <a:t>Normal rounding, almost: 2.4 </a:t>
            </a:r>
            <a:r>
              <a:rPr lang="en-US" sz="2000">
                <a:sym typeface="Symbol" charset="2"/>
              </a:rPr>
              <a:t></a:t>
            </a:r>
            <a:r>
              <a:rPr lang="en-US" sz="2000"/>
              <a:t>  2, 2.6 </a:t>
            </a:r>
            <a:r>
              <a:rPr lang="en-US" sz="2000">
                <a:sym typeface="Symbol" charset="2"/>
              </a:rPr>
              <a:t></a:t>
            </a:r>
            <a:r>
              <a:rPr lang="en-US" sz="2000"/>
              <a:t>  3, 2.5 </a:t>
            </a:r>
            <a:r>
              <a:rPr lang="en-US" sz="2000">
                <a:sym typeface="Symbol" charset="2"/>
              </a:rPr>
              <a:t></a:t>
            </a:r>
            <a:r>
              <a:rPr lang="en-US" sz="2000"/>
              <a:t>  2, 3.5 </a:t>
            </a:r>
            <a:r>
              <a:rPr lang="en-US" sz="2000">
                <a:sym typeface="Symbol" charset="2"/>
              </a:rPr>
              <a:t></a:t>
            </a:r>
            <a:r>
              <a:rPr lang="en-US" sz="2000"/>
              <a:t>  4</a:t>
            </a:r>
          </a:p>
          <a:p>
            <a:pPr lvl="1">
              <a:lnSpc>
                <a:spcPct val="75000"/>
              </a:lnSpc>
            </a:pPr>
            <a:r>
              <a:rPr lang="en-US" sz="2000"/>
              <a:t>Round like you learned in grade school (nearest int)</a:t>
            </a:r>
          </a:p>
          <a:p>
            <a:pPr lvl="1">
              <a:lnSpc>
                <a:spcPct val="75000"/>
              </a:lnSpc>
            </a:pPr>
            <a:r>
              <a:rPr lang="en-US" sz="2000"/>
              <a:t>Except if the value is right on the borderline, in which case we round to the nearest EVEN number</a:t>
            </a:r>
          </a:p>
          <a:p>
            <a:pPr lvl="1">
              <a:lnSpc>
                <a:spcPct val="75000"/>
              </a:lnSpc>
            </a:pPr>
            <a:r>
              <a:rPr lang="en-US" sz="2000"/>
              <a:t>Ensures fairness on calculation</a:t>
            </a:r>
          </a:p>
          <a:p>
            <a:pPr lvl="1">
              <a:lnSpc>
                <a:spcPct val="75000"/>
              </a:lnSpc>
            </a:pPr>
            <a:r>
              <a:rPr lang="en-US" sz="2000"/>
              <a:t>This way, half the time we round up on tie, the other half time we round down. Tends to balance out inaccuracies</a:t>
            </a:r>
          </a:p>
        </p:txBody>
      </p:sp>
      <p:sp>
        <p:nvSpPr>
          <p:cNvPr id="2211844" name="Text Box 4"/>
          <p:cNvSpPr txBox="1">
            <a:spLocks noChangeArrowheads="1"/>
          </p:cNvSpPr>
          <p:nvPr/>
        </p:nvSpPr>
        <p:spPr bwMode="auto">
          <a:xfrm>
            <a:off x="609600" y="762000"/>
            <a:ext cx="772318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/>
              <a:t>Examples in decimal (but, of course, IEEE754 in binary)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0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2403475" cy="474662"/>
          </a:xfrm>
        </p:spPr>
        <p:txBody>
          <a:bodyPr/>
          <a:lstStyle/>
          <a:p>
            <a:r>
              <a:rPr lang="en-US"/>
              <a:t>FP Addition</a:t>
            </a:r>
          </a:p>
        </p:txBody>
      </p:sp>
      <p:sp>
        <p:nvSpPr>
          <p:cNvPr id="2230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4968875"/>
          </a:xfrm>
        </p:spPr>
        <p:txBody>
          <a:bodyPr/>
          <a:lstStyle/>
          <a:p>
            <a:r>
              <a:rPr lang="en-US"/>
              <a:t>More difficult than with integers</a:t>
            </a:r>
          </a:p>
          <a:p>
            <a:r>
              <a:rPr lang="en-US"/>
              <a:t>Can’t just add significands</a:t>
            </a:r>
          </a:p>
          <a:p>
            <a:r>
              <a:rPr lang="en-US"/>
              <a:t>How do we do it?</a:t>
            </a:r>
          </a:p>
          <a:p>
            <a:pPr lvl="1"/>
            <a:r>
              <a:rPr lang="en-US"/>
              <a:t>De-normalize to match exponents</a:t>
            </a:r>
          </a:p>
          <a:p>
            <a:pPr lvl="1"/>
            <a:r>
              <a:rPr lang="en-US"/>
              <a:t>Add significands to get resulting one</a:t>
            </a:r>
          </a:p>
          <a:p>
            <a:pPr lvl="1"/>
            <a:r>
              <a:rPr lang="en-US"/>
              <a:t>Keep the same exponent</a:t>
            </a:r>
          </a:p>
          <a:p>
            <a:pPr lvl="1"/>
            <a:r>
              <a:rPr lang="en-US"/>
              <a:t>Normalize (possibly changing exponent)</a:t>
            </a:r>
          </a:p>
          <a:p>
            <a:r>
              <a:rPr lang="en-US"/>
              <a:t>Note: If signs differ, just perform a subtract instead.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7386638" cy="474662"/>
          </a:xfrm>
        </p:spPr>
        <p:txBody>
          <a:bodyPr/>
          <a:lstStyle/>
          <a:p>
            <a:r>
              <a:rPr lang="en-US"/>
              <a:t>MIPS Floating Point Architecture (1/4)</a:t>
            </a:r>
          </a:p>
        </p:txBody>
      </p:sp>
      <p:sp>
        <p:nvSpPr>
          <p:cNvPr id="2232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20750"/>
            <a:ext cx="7848600" cy="4721225"/>
          </a:xfrm>
        </p:spPr>
        <p:txBody>
          <a:bodyPr/>
          <a:lstStyle/>
          <a:p>
            <a:r>
              <a:rPr lang="en-US"/>
              <a:t>MIPS has special instructions for floating point operations:</a:t>
            </a:r>
          </a:p>
          <a:p>
            <a:pPr lvl="1"/>
            <a:r>
              <a:rPr lang="en-US"/>
              <a:t>Single Precision:							</a:t>
            </a:r>
            <a:r>
              <a:rPr lang="en-US">
                <a:latin typeface="Courier New" charset="0"/>
              </a:rPr>
              <a:t>add.s, sub.s, mul.s, div.s</a:t>
            </a:r>
            <a:endParaRPr lang="en-US"/>
          </a:p>
          <a:p>
            <a:pPr lvl="1"/>
            <a:r>
              <a:rPr lang="en-US"/>
              <a:t>Double Precision:						</a:t>
            </a:r>
            <a:r>
              <a:rPr lang="en-US">
                <a:latin typeface="Courier New" charset="0"/>
              </a:rPr>
              <a:t>add.d, sub.d, mul.d, div.d</a:t>
            </a:r>
            <a:endParaRPr lang="en-US"/>
          </a:p>
          <a:p>
            <a:r>
              <a:rPr lang="en-US"/>
              <a:t>These instructions are far more complicated than their integer counterparts.  They require special hardware and usually they can take much longer to compute.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4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7386638" cy="474662"/>
          </a:xfrm>
        </p:spPr>
        <p:txBody>
          <a:bodyPr/>
          <a:lstStyle/>
          <a:p>
            <a:r>
              <a:rPr lang="en-US"/>
              <a:t>MIPS Floating Point Architecture (2/4)</a:t>
            </a:r>
          </a:p>
        </p:txBody>
      </p:sp>
      <p:sp>
        <p:nvSpPr>
          <p:cNvPr id="2234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5100638"/>
          </a:xfrm>
        </p:spPr>
        <p:txBody>
          <a:bodyPr/>
          <a:lstStyle/>
          <a:p>
            <a:r>
              <a:rPr lang="en-US"/>
              <a:t>Problems:</a:t>
            </a:r>
          </a:p>
          <a:p>
            <a:pPr lvl="1"/>
            <a:r>
              <a:rPr lang="en-US"/>
              <a:t>It’s inefficient to have different instructions take vastly differing amounts of time.</a:t>
            </a:r>
          </a:p>
          <a:p>
            <a:pPr lvl="1"/>
            <a:r>
              <a:rPr lang="en-US"/>
              <a:t>Generally, a particular piece of data will not change from FP to int, or vice versa, within a program.  So only one type of instruction will be used on it.</a:t>
            </a:r>
          </a:p>
          <a:p>
            <a:pPr lvl="1"/>
            <a:r>
              <a:rPr lang="en-US"/>
              <a:t>Some programs do no floating point calculations</a:t>
            </a:r>
          </a:p>
          <a:p>
            <a:pPr lvl="1"/>
            <a:r>
              <a:rPr lang="en-US"/>
              <a:t>It takes lots of hardware relative to integers to do Floating Point fast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6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7386638" cy="474662"/>
          </a:xfrm>
        </p:spPr>
        <p:txBody>
          <a:bodyPr/>
          <a:lstStyle/>
          <a:p>
            <a:r>
              <a:rPr lang="en-US"/>
              <a:t>MIPS Floating Point Architecture (3/4)</a:t>
            </a:r>
          </a:p>
        </p:txBody>
      </p:sp>
      <p:sp>
        <p:nvSpPr>
          <p:cNvPr id="2236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8077200" cy="5057775"/>
          </a:xfrm>
        </p:spPr>
        <p:txBody>
          <a:bodyPr/>
          <a:lstStyle/>
          <a:p>
            <a:r>
              <a:rPr lang="en-US"/>
              <a:t>1990 Solution: Make a completely separate chip that handles only FP.</a:t>
            </a:r>
          </a:p>
          <a:p>
            <a:r>
              <a:rPr lang="en-US">
                <a:solidFill>
                  <a:schemeClr val="accent1"/>
                </a:solidFill>
              </a:rPr>
              <a:t>Coprocessor 1</a:t>
            </a:r>
            <a:r>
              <a:rPr lang="en-US"/>
              <a:t>: FP chip</a:t>
            </a:r>
          </a:p>
          <a:p>
            <a:pPr lvl="1"/>
            <a:r>
              <a:rPr lang="en-US"/>
              <a:t>contains 32 32-bit registers: </a:t>
            </a:r>
            <a:r>
              <a:rPr lang="en-US">
                <a:latin typeface="Courier New" charset="0"/>
              </a:rPr>
              <a:t>$f0</a:t>
            </a:r>
            <a:r>
              <a:rPr lang="en-US"/>
              <a:t>, </a:t>
            </a:r>
            <a:r>
              <a:rPr lang="en-US">
                <a:latin typeface="Courier New" charset="0"/>
              </a:rPr>
              <a:t>$f1</a:t>
            </a:r>
            <a:r>
              <a:rPr lang="en-US"/>
              <a:t>, …</a:t>
            </a:r>
          </a:p>
          <a:p>
            <a:pPr lvl="1"/>
            <a:r>
              <a:rPr lang="en-US"/>
              <a:t>most registers specified in </a:t>
            </a:r>
            <a:r>
              <a:rPr lang="en-US">
                <a:latin typeface="Courier New" charset="0"/>
              </a:rPr>
              <a:t>.s</a:t>
            </a:r>
            <a:r>
              <a:rPr lang="en-US"/>
              <a:t> and </a:t>
            </a:r>
            <a:r>
              <a:rPr lang="en-US">
                <a:latin typeface="Courier New" charset="0"/>
              </a:rPr>
              <a:t>.d</a:t>
            </a:r>
            <a:r>
              <a:rPr lang="en-US"/>
              <a:t> instruction refer to this set</a:t>
            </a:r>
          </a:p>
          <a:p>
            <a:pPr lvl="1"/>
            <a:r>
              <a:rPr lang="en-US"/>
              <a:t>separate load and store: </a:t>
            </a:r>
            <a:r>
              <a:rPr lang="en-US">
                <a:latin typeface="Courier New" charset="0"/>
              </a:rPr>
              <a:t>lwc1</a:t>
            </a:r>
            <a:r>
              <a:rPr lang="en-US"/>
              <a:t> and </a:t>
            </a:r>
            <a:r>
              <a:rPr lang="en-US">
                <a:latin typeface="Courier New" charset="0"/>
              </a:rPr>
              <a:t>swc1</a:t>
            </a:r>
            <a:br>
              <a:rPr lang="en-US">
                <a:latin typeface="Courier New" charset="0"/>
              </a:rPr>
            </a:br>
            <a:r>
              <a:rPr lang="en-US"/>
              <a:t>(“load word coprocessor 1”, “store …”)</a:t>
            </a:r>
            <a:endParaRPr lang="en-US">
              <a:latin typeface="Courier New" charset="0"/>
            </a:endParaRPr>
          </a:p>
          <a:p>
            <a:pPr lvl="1"/>
            <a:r>
              <a:rPr lang="en-US"/>
              <a:t>Double Precision: by convention, even/odd pair contain one DP FP number: </a:t>
            </a:r>
            <a:r>
              <a:rPr lang="en-US">
                <a:latin typeface="Courier New" charset="0"/>
              </a:rPr>
              <a:t>$f0</a:t>
            </a:r>
            <a:r>
              <a:rPr lang="en-US"/>
              <a:t>/</a:t>
            </a:r>
            <a:r>
              <a:rPr lang="en-US">
                <a:latin typeface="Courier New" charset="0"/>
              </a:rPr>
              <a:t>$f1</a:t>
            </a:r>
            <a:r>
              <a:rPr lang="en-US"/>
              <a:t>, </a:t>
            </a:r>
            <a:r>
              <a:rPr lang="en-US">
                <a:latin typeface="Courier New" charset="0"/>
              </a:rPr>
              <a:t>$f2</a:t>
            </a:r>
            <a:r>
              <a:rPr lang="en-US"/>
              <a:t>/</a:t>
            </a:r>
            <a:r>
              <a:rPr lang="en-US">
                <a:latin typeface="Courier New" charset="0"/>
              </a:rPr>
              <a:t>$f3</a:t>
            </a:r>
            <a:r>
              <a:rPr lang="en-US"/>
              <a:t>, … , </a:t>
            </a:r>
            <a:r>
              <a:rPr lang="en-US">
                <a:latin typeface="Courier New" charset="0"/>
              </a:rPr>
              <a:t>$f30</a:t>
            </a:r>
            <a:r>
              <a:rPr lang="en-US"/>
              <a:t>/</a:t>
            </a:r>
            <a:r>
              <a:rPr lang="en-US">
                <a:latin typeface="Courier New" charset="0"/>
              </a:rPr>
              <a:t>$f31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5545138" cy="474662"/>
          </a:xfrm>
        </p:spPr>
        <p:txBody>
          <a:bodyPr/>
          <a:lstStyle/>
          <a:p>
            <a:r>
              <a:rPr lang="en-US"/>
              <a:t>What about other numbers?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85825"/>
            <a:ext cx="8534400" cy="3981450"/>
          </a:xfrm>
        </p:spPr>
        <p:txBody>
          <a:bodyPr/>
          <a:lstStyle/>
          <a:p>
            <a:pPr marL="609600" indent="-609600">
              <a:lnSpc>
                <a:spcPct val="95000"/>
              </a:lnSpc>
              <a:buFont typeface="Arial" charset="0"/>
              <a:buAutoNum type="arabicPeriod"/>
              <a:tabLst>
                <a:tab pos="1828800" algn="l"/>
                <a:tab pos="3429000" algn="l"/>
                <a:tab pos="4406900" algn="l"/>
                <a:tab pos="5372100" algn="l"/>
                <a:tab pos="5943600" algn="l"/>
              </a:tabLst>
            </a:pPr>
            <a:r>
              <a:rPr lang="en-US" sz="2400"/>
              <a:t>Very large numbers? 	(seconds/millennium)</a:t>
            </a:r>
            <a:br>
              <a:rPr lang="en-US" sz="2400"/>
            </a:br>
            <a:r>
              <a:rPr lang="en-US" sz="2400"/>
              <a:t> </a:t>
            </a:r>
            <a:r>
              <a:rPr lang="en-US" sz="2000">
                <a:solidFill>
                  <a:schemeClr val="tx2"/>
                </a:solidFill>
                <a:latin typeface="Symbol" charset="2"/>
                <a:sym typeface="Symbol" charset="2"/>
              </a:rPr>
              <a:t></a:t>
            </a:r>
            <a:r>
              <a:rPr lang="en-US" sz="2400"/>
              <a:t> 31,556,926,000</a:t>
            </a:r>
            <a:r>
              <a:rPr lang="en-US" sz="2400" baseline="-25000"/>
              <a:t>10</a:t>
            </a:r>
            <a:r>
              <a:rPr lang="en-US" sz="2400"/>
              <a:t> (3.1556926</a:t>
            </a:r>
            <a:r>
              <a:rPr lang="en-US" sz="2400" baseline="-25000"/>
              <a:t>10</a:t>
            </a:r>
            <a:r>
              <a:rPr lang="en-US" sz="2400"/>
              <a:t> x 10</a:t>
            </a:r>
            <a:r>
              <a:rPr lang="en-US" sz="2400" baseline="30000"/>
              <a:t>10</a:t>
            </a:r>
            <a:r>
              <a:rPr lang="en-US" sz="2400"/>
              <a:t>)</a:t>
            </a:r>
          </a:p>
          <a:p>
            <a:pPr marL="609600" indent="-609600">
              <a:lnSpc>
                <a:spcPct val="95000"/>
              </a:lnSpc>
              <a:buFont typeface="Arial" charset="0"/>
              <a:buAutoNum type="arabicPeriod"/>
              <a:tabLst>
                <a:tab pos="1828800" algn="l"/>
                <a:tab pos="3429000" algn="l"/>
                <a:tab pos="4406900" algn="l"/>
                <a:tab pos="5372100" algn="l"/>
                <a:tab pos="5943600" algn="l"/>
              </a:tabLst>
            </a:pPr>
            <a:r>
              <a:rPr lang="en-US" sz="2400"/>
              <a:t>Very small numbers? (Bohr radius)</a:t>
            </a:r>
            <a:br>
              <a:rPr lang="en-US" sz="2400"/>
            </a:br>
            <a:r>
              <a:rPr lang="en-US" sz="2400"/>
              <a:t> </a:t>
            </a:r>
            <a:r>
              <a:rPr lang="en-US" sz="2000">
                <a:solidFill>
                  <a:schemeClr val="tx2"/>
                </a:solidFill>
                <a:latin typeface="Symbol" charset="2"/>
                <a:sym typeface="Symbol" charset="2"/>
              </a:rPr>
              <a:t></a:t>
            </a:r>
            <a:r>
              <a:rPr lang="en-US" sz="2400"/>
              <a:t> 0.0000000000529177</a:t>
            </a:r>
            <a:r>
              <a:rPr lang="en-US" sz="2400" baseline="-25000"/>
              <a:t>10</a:t>
            </a:r>
            <a:r>
              <a:rPr lang="en-US" sz="2400"/>
              <a:t>m (5.29177</a:t>
            </a:r>
            <a:r>
              <a:rPr lang="en-US" sz="2400" baseline="-25000"/>
              <a:t>10</a:t>
            </a:r>
            <a:r>
              <a:rPr lang="en-US" sz="2400"/>
              <a:t> x 10</a:t>
            </a:r>
            <a:r>
              <a:rPr lang="en-US" sz="2400" baseline="30000"/>
              <a:t>-11</a:t>
            </a:r>
            <a:r>
              <a:rPr lang="en-US" sz="2400"/>
              <a:t>) </a:t>
            </a:r>
          </a:p>
          <a:p>
            <a:pPr marL="609600" indent="-609600">
              <a:lnSpc>
                <a:spcPct val="95000"/>
              </a:lnSpc>
              <a:buFont typeface="Arial" charset="0"/>
              <a:buAutoNum type="arabicPeriod"/>
              <a:tabLst>
                <a:tab pos="1828800" algn="l"/>
                <a:tab pos="3429000" algn="l"/>
                <a:tab pos="4406900" algn="l"/>
                <a:tab pos="5372100" algn="l"/>
                <a:tab pos="5943600" algn="l"/>
              </a:tabLst>
            </a:pPr>
            <a:r>
              <a:rPr lang="en-US" sz="2400"/>
              <a:t>Numbers with </a:t>
            </a:r>
            <a:r>
              <a:rPr lang="en-US" sz="2400" u="sng"/>
              <a:t>both</a:t>
            </a:r>
            <a:r>
              <a:rPr lang="en-US" sz="2400"/>
              <a:t> integer &amp; fractional parts?</a:t>
            </a:r>
            <a:br>
              <a:rPr lang="en-US" sz="2400"/>
            </a:br>
            <a:r>
              <a:rPr lang="en-US" sz="2400"/>
              <a:t> </a:t>
            </a:r>
            <a:r>
              <a:rPr lang="en-US" sz="2000">
                <a:solidFill>
                  <a:schemeClr val="tx2"/>
                </a:solidFill>
                <a:latin typeface="Symbol" charset="2"/>
                <a:sym typeface="Symbol" charset="2"/>
              </a:rPr>
              <a:t></a:t>
            </a:r>
            <a:r>
              <a:rPr lang="en-US" sz="2400"/>
              <a:t> 1.5 </a:t>
            </a:r>
          </a:p>
          <a:p>
            <a:pPr marL="609600" indent="-609600">
              <a:lnSpc>
                <a:spcPct val="95000"/>
              </a:lnSpc>
              <a:buFont typeface="Times" charset="0"/>
              <a:buNone/>
              <a:tabLst>
                <a:tab pos="1828800" algn="l"/>
                <a:tab pos="3429000" algn="l"/>
                <a:tab pos="4406900" algn="l"/>
                <a:tab pos="5372100" algn="l"/>
                <a:tab pos="5943600" algn="l"/>
              </a:tabLst>
            </a:pPr>
            <a:r>
              <a:rPr lang="en-US" sz="2800" i="1">
                <a:solidFill>
                  <a:schemeClr val="accent2"/>
                </a:solidFill>
              </a:rPr>
              <a:t>First consider #3.  </a:t>
            </a:r>
          </a:p>
          <a:p>
            <a:pPr marL="609600" indent="-609600">
              <a:lnSpc>
                <a:spcPct val="95000"/>
              </a:lnSpc>
              <a:buFont typeface="Times" charset="0"/>
              <a:buNone/>
              <a:tabLst>
                <a:tab pos="1828800" algn="l"/>
                <a:tab pos="3429000" algn="l"/>
                <a:tab pos="4406900" algn="l"/>
                <a:tab pos="5372100" algn="l"/>
                <a:tab pos="5943600" algn="l"/>
              </a:tabLst>
            </a:pPr>
            <a:r>
              <a:rPr lang="en-US" sz="2800" i="1">
                <a:solidFill>
                  <a:schemeClr val="accent2"/>
                </a:solidFill>
              </a:rPr>
              <a:t>…our solution will also help with 1 and 2.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84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7386638" cy="474662"/>
          </a:xfrm>
        </p:spPr>
        <p:txBody>
          <a:bodyPr/>
          <a:lstStyle/>
          <a:p>
            <a:r>
              <a:rPr lang="en-US"/>
              <a:t>MIPS Floating Point Architecture (4/4)</a:t>
            </a:r>
          </a:p>
        </p:txBody>
      </p:sp>
      <p:sp>
        <p:nvSpPr>
          <p:cNvPr id="2238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848600" cy="5551488"/>
          </a:xfrm>
        </p:spPr>
        <p:txBody>
          <a:bodyPr/>
          <a:lstStyle/>
          <a:p>
            <a:r>
              <a:rPr lang="en-US"/>
              <a:t>1990 Computer actually contains multiple separate chips:</a:t>
            </a:r>
          </a:p>
          <a:p>
            <a:pPr lvl="1"/>
            <a:r>
              <a:rPr lang="en-US"/>
              <a:t>Processor: handles all the normal stuff</a:t>
            </a:r>
          </a:p>
          <a:p>
            <a:pPr lvl="1"/>
            <a:r>
              <a:rPr lang="en-US"/>
              <a:t>Coprocessor 1: handles FP and only FP; </a:t>
            </a:r>
          </a:p>
          <a:p>
            <a:pPr lvl="1"/>
            <a:r>
              <a:rPr lang="en-US"/>
              <a:t>more coprocessors?… Yes, later</a:t>
            </a:r>
          </a:p>
          <a:p>
            <a:pPr lvl="1"/>
            <a:r>
              <a:rPr lang="en-US"/>
              <a:t>Today, cheap chips may leave out FP HW</a:t>
            </a:r>
          </a:p>
          <a:p>
            <a:r>
              <a:rPr lang="en-US"/>
              <a:t>Instructions to move data between main processor and coprocessors:</a:t>
            </a:r>
          </a:p>
          <a:p>
            <a:pPr lvl="1"/>
            <a:r>
              <a:rPr lang="en-US">
                <a:latin typeface="Courier New" charset="0"/>
              </a:rPr>
              <a:t>mfc0</a:t>
            </a:r>
            <a:r>
              <a:rPr lang="en-US"/>
              <a:t>, </a:t>
            </a:r>
            <a:r>
              <a:rPr lang="en-US">
                <a:latin typeface="Courier New" charset="0"/>
              </a:rPr>
              <a:t>mtc0</a:t>
            </a:r>
            <a:r>
              <a:rPr lang="en-US"/>
              <a:t>, </a:t>
            </a:r>
            <a:r>
              <a:rPr lang="en-US">
                <a:latin typeface="Courier New" charset="0"/>
              </a:rPr>
              <a:t>mfc1</a:t>
            </a:r>
            <a:r>
              <a:rPr lang="en-US"/>
              <a:t>, </a:t>
            </a:r>
            <a:r>
              <a:rPr lang="en-US">
                <a:latin typeface="Courier New" charset="0"/>
              </a:rPr>
              <a:t>mtc1</a:t>
            </a:r>
            <a:r>
              <a:rPr lang="en-US"/>
              <a:t>, etc.</a:t>
            </a:r>
          </a:p>
          <a:p>
            <a:r>
              <a:rPr lang="en-US"/>
              <a:t>Appendix pages A-70 to A-74 contain many, many more FP operations.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0514" name="Rectangle 2"/>
          <p:cNvSpPr>
            <a:spLocks noGrp="1" noChangeArrowheads="1"/>
          </p:cNvSpPr>
          <p:nvPr>
            <p:ph type="title"/>
          </p:nvPr>
        </p:nvSpPr>
        <p:spPr>
          <a:xfrm>
            <a:off x="584200" y="211138"/>
            <a:ext cx="6902450" cy="474662"/>
          </a:xfrm>
          <a:ln/>
        </p:spPr>
        <p:txBody>
          <a:bodyPr lIns="63360" tIns="25560" rIns="63360" bIns="25560"/>
          <a:lstStyle/>
          <a:p>
            <a: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Example: Representing 1/3 in MIPS</a:t>
            </a:r>
          </a:p>
        </p:txBody>
      </p:sp>
      <p:sp>
        <p:nvSpPr>
          <p:cNvPr id="2240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153400" cy="5230813"/>
          </a:xfrm>
          <a:ln/>
        </p:spPr>
        <p:txBody>
          <a:bodyPr lIns="63360" tIns="25560" rIns="63360" bIns="25560"/>
          <a:lstStyle/>
          <a:p>
            <a:pPr marL="201613" indent="-2016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1/3 </a:t>
            </a:r>
          </a:p>
          <a:p>
            <a:pPr lvl="1" defTabSz="449263"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= 0.33333…</a:t>
            </a:r>
            <a:r>
              <a:rPr lang="en-GB" baseline="-25000"/>
              <a:t>10</a:t>
            </a:r>
          </a:p>
          <a:p>
            <a:pPr lvl="1" defTabSz="449263"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= 0.25 + 0.0625 + 0.015625 + 0.00390625 + … </a:t>
            </a:r>
          </a:p>
          <a:p>
            <a:pPr lvl="1" defTabSz="449263"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= 1/4 + 1/16 + 1/64 + 1/256 +  …</a:t>
            </a:r>
          </a:p>
          <a:p>
            <a:pPr lvl="1" defTabSz="449263"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= 2</a:t>
            </a:r>
            <a:r>
              <a:rPr lang="en-GB" baseline="30000"/>
              <a:t>-2</a:t>
            </a:r>
            <a:r>
              <a:rPr lang="en-GB"/>
              <a:t> + 2</a:t>
            </a:r>
            <a:r>
              <a:rPr lang="en-GB" baseline="30000"/>
              <a:t>-4</a:t>
            </a:r>
            <a:r>
              <a:rPr lang="en-GB"/>
              <a:t> + 2</a:t>
            </a:r>
            <a:r>
              <a:rPr lang="en-GB" baseline="30000"/>
              <a:t>-6</a:t>
            </a:r>
            <a:r>
              <a:rPr lang="en-GB"/>
              <a:t> + 2</a:t>
            </a:r>
            <a:r>
              <a:rPr lang="en-GB" baseline="30000"/>
              <a:t>-8 </a:t>
            </a:r>
            <a:r>
              <a:rPr lang="en-GB"/>
              <a:t>+ …</a:t>
            </a:r>
          </a:p>
          <a:p>
            <a:pPr lvl="1" defTabSz="449263"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= 0.0101010101… </a:t>
            </a:r>
            <a:r>
              <a:rPr lang="en-GB" baseline="-25000"/>
              <a:t>2 </a:t>
            </a:r>
            <a:r>
              <a:rPr lang="en-GB"/>
              <a:t>* 2</a:t>
            </a:r>
            <a:r>
              <a:rPr lang="en-GB" baseline="30000"/>
              <a:t>0</a:t>
            </a:r>
          </a:p>
          <a:p>
            <a:pPr lvl="1" defTabSz="449263"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= 1.0101010101… </a:t>
            </a:r>
            <a:r>
              <a:rPr lang="en-GB" baseline="-25000"/>
              <a:t>2</a:t>
            </a:r>
            <a:r>
              <a:rPr lang="en-GB"/>
              <a:t> * 2</a:t>
            </a:r>
            <a:r>
              <a:rPr lang="en-GB" baseline="30000"/>
              <a:t>-2</a:t>
            </a:r>
          </a:p>
          <a:p>
            <a:pPr lvl="1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Sign: 0</a:t>
            </a:r>
          </a:p>
          <a:p>
            <a:pPr lvl="1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Exponent = -2 + 127 = 125 = 01111101</a:t>
            </a:r>
          </a:p>
          <a:p>
            <a:pPr lvl="1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Significand = 0101010101…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066800" y="6172200"/>
            <a:ext cx="7620000" cy="533400"/>
            <a:chOff x="672" y="3888"/>
            <a:chExt cx="4800" cy="336"/>
          </a:xfrm>
        </p:grpSpPr>
        <p:sp>
          <p:nvSpPr>
            <p:cNvPr id="2240517" name="AutoShape 5"/>
            <p:cNvSpPr>
              <a:spLocks noChangeArrowheads="1"/>
            </p:cNvSpPr>
            <p:nvPr/>
          </p:nvSpPr>
          <p:spPr bwMode="auto">
            <a:xfrm>
              <a:off x="672" y="3936"/>
              <a:ext cx="4800" cy="283"/>
            </a:xfrm>
            <a:prstGeom prst="roundRect">
              <a:avLst>
                <a:gd name="adj" fmla="val 352"/>
              </a:avLst>
            </a:prstGeom>
            <a:noFill/>
            <a:ln w="381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40518" name="Text Box 6"/>
            <p:cNvSpPr txBox="1">
              <a:spLocks noChangeArrowheads="1"/>
            </p:cNvSpPr>
            <p:nvPr/>
          </p:nvSpPr>
          <p:spPr bwMode="auto">
            <a:xfrm>
              <a:off x="672" y="3888"/>
              <a:ext cx="239" cy="3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6000"/>
                </a:lnSpc>
                <a:buClr>
                  <a:srgbClr val="000000"/>
                </a:buClr>
                <a:buSzPct val="100000"/>
                <a:buFont typeface="Times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800" b="1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2240519" name="Text Box 7"/>
            <p:cNvSpPr txBox="1">
              <a:spLocks noChangeArrowheads="1"/>
            </p:cNvSpPr>
            <p:nvPr/>
          </p:nvSpPr>
          <p:spPr bwMode="auto">
            <a:xfrm>
              <a:off x="1008" y="3888"/>
              <a:ext cx="1173" cy="3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6000"/>
                </a:lnSpc>
                <a:buClr>
                  <a:srgbClr val="000000"/>
                </a:buClr>
                <a:buSzPct val="100000"/>
                <a:buFont typeface="Times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800" b="1">
                  <a:solidFill>
                    <a:schemeClr val="tx1"/>
                  </a:solidFill>
                </a:rPr>
                <a:t>0111 1101</a:t>
              </a:r>
            </a:p>
          </p:txBody>
        </p:sp>
        <p:sp>
          <p:nvSpPr>
            <p:cNvPr id="2240520" name="Line 8"/>
            <p:cNvSpPr>
              <a:spLocks noChangeShapeType="1"/>
            </p:cNvSpPr>
            <p:nvPr/>
          </p:nvSpPr>
          <p:spPr bwMode="auto">
            <a:xfrm>
              <a:off x="912" y="3936"/>
              <a:ext cx="1" cy="288"/>
            </a:xfrm>
            <a:prstGeom prst="line">
              <a:avLst/>
            </a:prstGeom>
            <a:noFill/>
            <a:ln w="3816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40521" name="Line 9"/>
            <p:cNvSpPr>
              <a:spLocks noChangeShapeType="1"/>
            </p:cNvSpPr>
            <p:nvPr/>
          </p:nvSpPr>
          <p:spPr bwMode="auto">
            <a:xfrm>
              <a:off x="2160" y="3936"/>
              <a:ext cx="1" cy="288"/>
            </a:xfrm>
            <a:prstGeom prst="line">
              <a:avLst/>
            </a:prstGeom>
            <a:noFill/>
            <a:ln w="3816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40522" name="Text Box 10"/>
            <p:cNvSpPr txBox="1">
              <a:spLocks noChangeArrowheads="1"/>
            </p:cNvSpPr>
            <p:nvPr/>
          </p:nvSpPr>
          <p:spPr bwMode="auto">
            <a:xfrm>
              <a:off x="2160" y="3888"/>
              <a:ext cx="3290" cy="3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6000"/>
                </a:lnSpc>
                <a:buClr>
                  <a:srgbClr val="000000"/>
                </a:buClr>
                <a:buSzPct val="100000"/>
                <a:buFont typeface="Times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800" b="1">
                  <a:solidFill>
                    <a:schemeClr val="tx1"/>
                  </a:solidFill>
                </a:rPr>
                <a:t>0101 0101 0101 0101 0101 010</a:t>
              </a:r>
            </a:p>
          </p:txBody>
        </p:sp>
      </p:grpSp>
    </p:spTree>
  </p:cSld>
  <p:clrMapOvr>
    <a:masterClrMapping/>
  </p:clrMapOvr>
  <p:transition spd="med"/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4838" y="211138"/>
            <a:ext cx="7045325" cy="474662"/>
          </a:xfrm>
        </p:spPr>
        <p:txBody>
          <a:bodyPr/>
          <a:lstStyle/>
          <a:p>
            <a:r>
              <a:rPr lang="en-US"/>
              <a:t>Casting floats to ints and vice versa</a:t>
            </a:r>
          </a:p>
        </p:txBody>
      </p:sp>
      <p:sp>
        <p:nvSpPr>
          <p:cNvPr id="2242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98550"/>
            <a:ext cx="7848600" cy="4116388"/>
          </a:xfrm>
        </p:spPr>
        <p:txBody>
          <a:bodyPr/>
          <a:lstStyle/>
          <a:p>
            <a:pPr>
              <a:buFont typeface="Times" charset="0"/>
              <a:buNone/>
            </a:pPr>
            <a:r>
              <a:rPr lang="en-US">
                <a:solidFill>
                  <a:schemeClr val="accent2"/>
                </a:solidFill>
                <a:latin typeface="Courier New" charset="0"/>
              </a:rPr>
              <a:t>(</a:t>
            </a:r>
            <a:r>
              <a:rPr lang="en-US" sz="2800">
                <a:solidFill>
                  <a:schemeClr val="accent2"/>
                </a:solidFill>
                <a:latin typeface="Courier New" charset="0"/>
              </a:rPr>
              <a:t>int) </a:t>
            </a:r>
            <a:r>
              <a:rPr lang="en-US" sz="2800" i="1">
                <a:solidFill>
                  <a:schemeClr val="accent2"/>
                </a:solidFill>
                <a:latin typeface="Courier New" charset="0"/>
              </a:rPr>
              <a:t>floating_point</a:t>
            </a:r>
            <a:r>
              <a:rPr lang="en-US" sz="2800">
                <a:solidFill>
                  <a:schemeClr val="accent2"/>
                </a:solidFill>
                <a:latin typeface="Courier New" charset="0"/>
              </a:rPr>
              <a:t>_</a:t>
            </a:r>
            <a:r>
              <a:rPr lang="en-US" sz="2800" i="1">
                <a:solidFill>
                  <a:schemeClr val="accent2"/>
                </a:solidFill>
                <a:latin typeface="Courier New" charset="0"/>
              </a:rPr>
              <a:t>expression</a:t>
            </a:r>
            <a:endParaRPr lang="en-US" sz="2800"/>
          </a:p>
          <a:p>
            <a:pPr lvl="1">
              <a:buFontTx/>
              <a:buNone/>
            </a:pPr>
            <a:r>
              <a:rPr lang="en-US"/>
              <a:t>Coerces and converts it to the nearest integer (C uses truncation)</a:t>
            </a:r>
          </a:p>
          <a:p>
            <a:pPr lvl="1">
              <a:buFontTx/>
              <a:buNone/>
            </a:pPr>
            <a:r>
              <a:rPr lang="en-US">
                <a:latin typeface="Courier New" charset="0"/>
              </a:rPr>
              <a:t>i = (int) (3.14159 * f);</a:t>
            </a:r>
            <a:endParaRPr lang="en-US"/>
          </a:p>
          <a:p>
            <a:pPr>
              <a:buFont typeface="Times" charset="0"/>
              <a:buNone/>
            </a:pPr>
            <a:endParaRPr lang="en-US" sz="2800">
              <a:latin typeface="Courier New" charset="0"/>
            </a:endParaRPr>
          </a:p>
          <a:p>
            <a:pPr>
              <a:buFont typeface="Times" charset="0"/>
              <a:buNone/>
            </a:pPr>
            <a:r>
              <a:rPr lang="en-US" sz="2800">
                <a:solidFill>
                  <a:schemeClr val="accent2"/>
                </a:solidFill>
                <a:latin typeface="Courier New" charset="0"/>
              </a:rPr>
              <a:t>(float) </a:t>
            </a:r>
            <a:r>
              <a:rPr lang="en-US" sz="2800" i="1">
                <a:solidFill>
                  <a:schemeClr val="accent2"/>
                </a:solidFill>
                <a:latin typeface="Courier New" charset="0"/>
              </a:rPr>
              <a:t>integer_expression</a:t>
            </a:r>
            <a:endParaRPr lang="en-US" sz="2800">
              <a:solidFill>
                <a:schemeClr val="accent2"/>
              </a:solidFill>
            </a:endParaRPr>
          </a:p>
          <a:p>
            <a:pPr lvl="1">
              <a:buFontTx/>
              <a:buNone/>
            </a:pPr>
            <a:r>
              <a:rPr lang="en-US"/>
              <a:t>converts integer to nearest floating point</a:t>
            </a:r>
          </a:p>
          <a:p>
            <a:pPr lvl="1">
              <a:buFontTx/>
              <a:buNone/>
            </a:pPr>
            <a:r>
              <a:rPr lang="en-US">
                <a:latin typeface="Courier New" charset="0"/>
              </a:rPr>
              <a:t>f = f + (float) i;</a:t>
            </a:r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46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4838" y="211138"/>
            <a:ext cx="3457575" cy="474662"/>
          </a:xfrm>
        </p:spPr>
        <p:txBody>
          <a:bodyPr/>
          <a:lstStyle/>
          <a:p>
            <a:r>
              <a:rPr lang="en-US"/>
              <a:t>int </a:t>
            </a:r>
            <a:r>
              <a:rPr lang="en-US">
                <a:sym typeface="Symbol" charset="2"/>
              </a:rPr>
              <a:t></a:t>
            </a:r>
            <a:r>
              <a:rPr lang="en-US"/>
              <a:t>  float </a:t>
            </a:r>
            <a:r>
              <a:rPr lang="en-US">
                <a:sym typeface="Symbol" charset="2"/>
              </a:rPr>
              <a:t></a:t>
            </a:r>
            <a:r>
              <a:rPr lang="en-US"/>
              <a:t>  int</a:t>
            </a:r>
          </a:p>
        </p:txBody>
      </p:sp>
      <p:sp>
        <p:nvSpPr>
          <p:cNvPr id="2244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200400"/>
            <a:ext cx="7848600" cy="2511425"/>
          </a:xfrm>
        </p:spPr>
        <p:txBody>
          <a:bodyPr/>
          <a:lstStyle/>
          <a:p>
            <a:r>
              <a:rPr lang="en-US">
                <a:solidFill>
                  <a:schemeClr val="accent1"/>
                </a:solidFill>
              </a:rPr>
              <a:t>Will not</a:t>
            </a:r>
            <a:r>
              <a:rPr lang="en-US"/>
              <a:t> always print “true”</a:t>
            </a:r>
          </a:p>
          <a:p>
            <a:r>
              <a:rPr lang="en-US"/>
              <a:t>Most large values of integers don’t have exact floating point representations!</a:t>
            </a:r>
          </a:p>
          <a:p>
            <a:r>
              <a:rPr lang="en-US"/>
              <a:t>What about </a:t>
            </a:r>
            <a:r>
              <a:rPr lang="en-US">
                <a:latin typeface="Courier New" charset="0"/>
              </a:rPr>
              <a:t>double</a:t>
            </a:r>
            <a:r>
              <a:rPr lang="en-US"/>
              <a:t>?</a:t>
            </a:r>
          </a:p>
        </p:txBody>
      </p:sp>
      <p:sp>
        <p:nvSpPr>
          <p:cNvPr id="2244612" name="Rectangle 4"/>
          <p:cNvSpPr>
            <a:spLocks noChangeArrowheads="1"/>
          </p:cNvSpPr>
          <p:nvPr/>
        </p:nvSpPr>
        <p:spPr bwMode="auto">
          <a:xfrm>
            <a:off x="685800" y="1066800"/>
            <a:ext cx="7848600" cy="1781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charset="0"/>
              <a:buNone/>
            </a:pPr>
            <a:r>
              <a:rPr lang="en-US" sz="3200" b="1">
                <a:solidFill>
                  <a:schemeClr val="tx1"/>
                </a:solidFill>
                <a:latin typeface="Courier New" charset="0"/>
              </a:rPr>
              <a:t>if (i == (int)((float) i)) {</a:t>
            </a: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charset="0"/>
              <a:buNone/>
            </a:pPr>
            <a:r>
              <a:rPr lang="en-US" sz="3200" b="1">
                <a:solidFill>
                  <a:schemeClr val="tx1"/>
                </a:solidFill>
                <a:latin typeface="Courier New" charset="0"/>
              </a:rPr>
              <a:t> printf(“true”);</a:t>
            </a: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charset="0"/>
              <a:buNone/>
            </a:pPr>
            <a:r>
              <a:rPr lang="en-US" sz="3200" b="1">
                <a:solidFill>
                  <a:schemeClr val="tx1"/>
                </a:solidFill>
                <a:latin typeface="Courier New" charset="0"/>
              </a:rPr>
              <a:t>}</a:t>
            </a:r>
          </a:p>
        </p:txBody>
      </p:sp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6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04838" y="211138"/>
            <a:ext cx="3813175" cy="474662"/>
          </a:xfrm>
        </p:spPr>
        <p:txBody>
          <a:bodyPr/>
          <a:lstStyle/>
          <a:p>
            <a:r>
              <a:rPr lang="en-US"/>
              <a:t>float </a:t>
            </a:r>
            <a:r>
              <a:rPr lang="en-US">
                <a:sym typeface="Symbol" charset="2"/>
              </a:rPr>
              <a:t></a:t>
            </a:r>
            <a:r>
              <a:rPr lang="en-US"/>
              <a:t>  int </a:t>
            </a:r>
            <a:r>
              <a:rPr lang="en-US">
                <a:sym typeface="Symbol" charset="2"/>
              </a:rPr>
              <a:t></a:t>
            </a:r>
            <a:r>
              <a:rPr lang="en-US"/>
              <a:t>  float</a:t>
            </a:r>
          </a:p>
        </p:txBody>
      </p:sp>
      <p:sp>
        <p:nvSpPr>
          <p:cNvPr id="2246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200400"/>
            <a:ext cx="7848600" cy="2828925"/>
          </a:xfrm>
        </p:spPr>
        <p:txBody>
          <a:bodyPr/>
          <a:lstStyle/>
          <a:p>
            <a:r>
              <a:rPr lang="en-US">
                <a:solidFill>
                  <a:schemeClr val="accent1"/>
                </a:solidFill>
              </a:rPr>
              <a:t>Will not</a:t>
            </a:r>
            <a:r>
              <a:rPr lang="en-US"/>
              <a:t> always print “true”</a:t>
            </a:r>
          </a:p>
          <a:p>
            <a:r>
              <a:rPr lang="en-US"/>
              <a:t>Small floating point numbers (&lt;1) don’t have integer representations</a:t>
            </a:r>
          </a:p>
          <a:p>
            <a:r>
              <a:rPr lang="en-US"/>
              <a:t>For other numbers, rounding errors</a:t>
            </a:r>
          </a:p>
          <a:p>
            <a:endParaRPr lang="en-US">
              <a:latin typeface="Courier New" charset="0"/>
            </a:endParaRPr>
          </a:p>
        </p:txBody>
      </p:sp>
      <p:sp>
        <p:nvSpPr>
          <p:cNvPr id="2246660" name="Rectangle 4"/>
          <p:cNvSpPr>
            <a:spLocks noChangeArrowheads="1"/>
          </p:cNvSpPr>
          <p:nvPr/>
        </p:nvSpPr>
        <p:spPr bwMode="auto">
          <a:xfrm>
            <a:off x="685800" y="1066800"/>
            <a:ext cx="7848600" cy="1781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charset="0"/>
              <a:buNone/>
            </a:pPr>
            <a:r>
              <a:rPr lang="en-US" sz="3200" b="1">
                <a:solidFill>
                  <a:schemeClr val="tx1"/>
                </a:solidFill>
                <a:latin typeface="Courier New" charset="0"/>
              </a:rPr>
              <a:t>if (f == (float)((int) f)) {</a:t>
            </a: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charset="0"/>
              <a:buNone/>
            </a:pPr>
            <a:r>
              <a:rPr lang="en-US" sz="3200" b="1">
                <a:solidFill>
                  <a:schemeClr val="tx1"/>
                </a:solidFill>
                <a:latin typeface="Courier New" charset="0"/>
              </a:rPr>
              <a:t> printf(“true”);</a:t>
            </a: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charset="0"/>
              <a:buNone/>
            </a:pPr>
            <a:r>
              <a:rPr lang="en-US" sz="3200" b="1">
                <a:solidFill>
                  <a:schemeClr val="tx1"/>
                </a:solidFill>
                <a:latin typeface="Courier New" charset="0"/>
              </a:rPr>
              <a:t>}</a:t>
            </a:r>
          </a:p>
        </p:txBody>
      </p:sp>
    </p:spTree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87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4318000" cy="474662"/>
          </a:xfrm>
        </p:spPr>
        <p:txBody>
          <a:bodyPr/>
          <a:lstStyle/>
          <a:p>
            <a:r>
              <a:rPr lang="en-US"/>
              <a:t>Floating Point Fallacy</a:t>
            </a:r>
          </a:p>
        </p:txBody>
      </p:sp>
      <p:sp>
        <p:nvSpPr>
          <p:cNvPr id="2248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8229600" cy="5592763"/>
          </a:xfrm>
        </p:spPr>
        <p:txBody>
          <a:bodyPr/>
          <a:lstStyle/>
          <a:p>
            <a:r>
              <a:rPr lang="en-US"/>
              <a:t>FP add associative: FALSE!</a:t>
            </a:r>
          </a:p>
          <a:p>
            <a:pPr lvl="1"/>
            <a:r>
              <a:rPr lang="en-US"/>
              <a:t>x = – 1.5 x 10</a:t>
            </a:r>
            <a:r>
              <a:rPr lang="en-US" baseline="30000"/>
              <a:t>38</a:t>
            </a:r>
            <a:r>
              <a:rPr lang="en-US"/>
              <a:t>, y = 1.5 x 10</a:t>
            </a:r>
            <a:r>
              <a:rPr lang="en-US" baseline="30000"/>
              <a:t>38</a:t>
            </a:r>
            <a:r>
              <a:rPr lang="en-US"/>
              <a:t>, and z = 1.0</a:t>
            </a:r>
          </a:p>
          <a:p>
            <a:pPr lvl="1"/>
            <a:r>
              <a:rPr lang="en-US"/>
              <a:t>x + (y + z)	= –1.5x10</a:t>
            </a:r>
            <a:r>
              <a:rPr lang="en-US" baseline="30000"/>
              <a:t>38</a:t>
            </a:r>
            <a:r>
              <a:rPr lang="en-US"/>
              <a:t> + (1.5x10</a:t>
            </a:r>
            <a:r>
              <a:rPr lang="en-US" baseline="30000"/>
              <a:t>38</a:t>
            </a:r>
            <a:r>
              <a:rPr lang="en-US"/>
              <a:t> + 1.0)			= –1.5x10</a:t>
            </a:r>
            <a:r>
              <a:rPr lang="en-US" baseline="30000"/>
              <a:t>38</a:t>
            </a:r>
            <a:r>
              <a:rPr lang="en-US"/>
              <a:t> + (1.5x10</a:t>
            </a:r>
            <a:r>
              <a:rPr lang="en-US" baseline="30000"/>
              <a:t>38</a:t>
            </a:r>
            <a:r>
              <a:rPr lang="en-US"/>
              <a:t>) = </a:t>
            </a:r>
            <a:r>
              <a:rPr lang="en-US" u="sng">
                <a:solidFill>
                  <a:schemeClr val="accent1"/>
                </a:solidFill>
              </a:rPr>
              <a:t>0.0</a:t>
            </a:r>
          </a:p>
          <a:p>
            <a:pPr lvl="1"/>
            <a:r>
              <a:rPr lang="en-US"/>
              <a:t>(x + y) + z	= (–1.5x10</a:t>
            </a:r>
            <a:r>
              <a:rPr lang="en-US" baseline="30000"/>
              <a:t>38</a:t>
            </a:r>
            <a:r>
              <a:rPr lang="en-US"/>
              <a:t> + 1.5x10</a:t>
            </a:r>
            <a:r>
              <a:rPr lang="en-US" baseline="30000"/>
              <a:t>38</a:t>
            </a:r>
            <a:r>
              <a:rPr lang="en-US"/>
              <a:t>) + 1.0			= (0.0) + 1.0 = </a:t>
            </a:r>
            <a:r>
              <a:rPr lang="en-US" u="sng">
                <a:solidFill>
                  <a:schemeClr val="accent1"/>
                </a:solidFill>
              </a:rPr>
              <a:t>1.0</a:t>
            </a:r>
          </a:p>
          <a:p>
            <a:r>
              <a:rPr lang="en-US" u="sng">
                <a:solidFill>
                  <a:schemeClr val="accent1"/>
                </a:solidFill>
              </a:rPr>
              <a:t>Therefore, Floating Point add is not associative!</a:t>
            </a:r>
          </a:p>
          <a:p>
            <a:pPr lvl="1"/>
            <a:r>
              <a:rPr lang="en-US"/>
              <a:t>Why? FP result </a:t>
            </a:r>
            <a:r>
              <a:rPr lang="en-US" u="sng">
                <a:solidFill>
                  <a:schemeClr val="accent1"/>
                </a:solidFill>
              </a:rPr>
              <a:t>approximates</a:t>
            </a:r>
            <a:r>
              <a:rPr lang="en-US"/>
              <a:t> real result!</a:t>
            </a:r>
            <a:endParaRPr lang="en-US" baseline="30000"/>
          </a:p>
          <a:p>
            <a:pPr lvl="1"/>
            <a:r>
              <a:rPr lang="en-US"/>
              <a:t>This example: 1.5 x 10</a:t>
            </a:r>
            <a:r>
              <a:rPr lang="en-US" baseline="30000"/>
              <a:t>38</a:t>
            </a:r>
            <a:r>
              <a:rPr lang="en-US"/>
              <a:t> is so much larger than 1.0 that 1.5 x 10</a:t>
            </a:r>
            <a:r>
              <a:rPr lang="en-US" baseline="30000"/>
              <a:t>38</a:t>
            </a:r>
            <a:r>
              <a:rPr lang="en-US"/>
              <a:t> + 1.0 in floating point representation is still 1.5 x 10</a:t>
            </a:r>
            <a:r>
              <a:rPr lang="en-US" baseline="30000"/>
              <a:t>38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8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8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8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8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8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8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8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8707" grpId="0" build="p" autoUpdateAnimBg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3216275" cy="474662"/>
          </a:xfrm>
        </p:spPr>
        <p:txBody>
          <a:bodyPr/>
          <a:lstStyle/>
          <a:p>
            <a:r>
              <a:rPr lang="en-US"/>
              <a:t>Peer Instruction</a:t>
            </a:r>
          </a:p>
        </p:txBody>
      </p:sp>
      <p:sp>
        <p:nvSpPr>
          <p:cNvPr id="59395" name="Rectangle 4"/>
          <p:cNvSpPr>
            <a:spLocks noChangeArrowheads="1"/>
          </p:cNvSpPr>
          <p:nvPr/>
        </p:nvSpPr>
        <p:spPr bwMode="auto">
          <a:xfrm>
            <a:off x="0" y="4267200"/>
            <a:ext cx="6096000" cy="133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  <a:spcBef>
                <a:spcPct val="65000"/>
              </a:spcBef>
              <a:buSzPct val="100000"/>
            </a:pPr>
            <a:r>
              <a:rPr lang="en-US" sz="3200" b="1">
                <a:solidFill>
                  <a:schemeClr val="tx1"/>
                </a:solidFill>
              </a:rPr>
              <a:t>What is the decimal equivalent of the floating pt # above?</a:t>
            </a:r>
            <a:endParaRPr lang="en-US" sz="3200" b="1">
              <a:solidFill>
                <a:schemeClr val="accent2"/>
              </a:solidFill>
            </a:endParaRPr>
          </a:p>
        </p:txBody>
      </p:sp>
      <p:sp>
        <p:nvSpPr>
          <p:cNvPr id="59396" name="Rectangle 5"/>
          <p:cNvSpPr>
            <a:spLocks noChangeArrowheads="1"/>
          </p:cNvSpPr>
          <p:nvPr/>
        </p:nvSpPr>
        <p:spPr bwMode="auto">
          <a:xfrm>
            <a:off x="533400" y="3519488"/>
            <a:ext cx="7620000" cy="4476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397" name="Text Box 6"/>
          <p:cNvSpPr txBox="1">
            <a:spLocks noChangeArrowheads="1"/>
          </p:cNvSpPr>
          <p:nvPr/>
        </p:nvSpPr>
        <p:spPr bwMode="auto">
          <a:xfrm>
            <a:off x="531813" y="3519488"/>
            <a:ext cx="382587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9398" name="Text Box 7"/>
          <p:cNvSpPr txBox="1">
            <a:spLocks noChangeArrowheads="1"/>
          </p:cNvSpPr>
          <p:nvPr/>
        </p:nvSpPr>
        <p:spPr bwMode="auto">
          <a:xfrm>
            <a:off x="914400" y="3519488"/>
            <a:ext cx="1865313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</a:rPr>
              <a:t>1000 0001</a:t>
            </a:r>
          </a:p>
        </p:txBody>
      </p:sp>
      <p:sp>
        <p:nvSpPr>
          <p:cNvPr id="59399" name="Line 8"/>
          <p:cNvSpPr>
            <a:spLocks noChangeShapeType="1"/>
          </p:cNvSpPr>
          <p:nvPr/>
        </p:nvSpPr>
        <p:spPr bwMode="auto">
          <a:xfrm>
            <a:off x="838200" y="3519488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400" name="Line 9"/>
          <p:cNvSpPr>
            <a:spLocks noChangeShapeType="1"/>
          </p:cNvSpPr>
          <p:nvPr/>
        </p:nvSpPr>
        <p:spPr bwMode="auto">
          <a:xfrm>
            <a:off x="2819400" y="3519488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401" name="Text Box 10"/>
          <p:cNvSpPr txBox="1">
            <a:spLocks noChangeArrowheads="1"/>
          </p:cNvSpPr>
          <p:nvPr/>
        </p:nvSpPr>
        <p:spPr bwMode="auto">
          <a:xfrm>
            <a:off x="2836863" y="3519488"/>
            <a:ext cx="5226050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</a:rPr>
              <a:t>111 0000 0000 0000 0000 0000</a:t>
            </a: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6172200" y="4062413"/>
            <a:ext cx="2819400" cy="1752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85000"/>
              </a:lnSpc>
              <a:spcBef>
                <a:spcPct val="65000"/>
              </a:spcBef>
              <a:buSzPct val="100000"/>
              <a:buFont typeface="Times" charset="0"/>
              <a:buNone/>
              <a:defRPr/>
            </a:pPr>
            <a:r>
              <a:rPr lang="en-US" sz="2400" b="1" kern="0">
                <a:solidFill>
                  <a:schemeClr val="tx1"/>
                </a:solidFill>
                <a:latin typeface="Courier New" charset="0"/>
              </a:rPr>
              <a:t>	a) -7 * 2^129</a:t>
            </a:r>
            <a:br>
              <a:rPr lang="en-US" sz="2400" b="1" kern="0">
                <a:solidFill>
                  <a:schemeClr val="tx1"/>
                </a:solidFill>
                <a:latin typeface="Courier New" charset="0"/>
              </a:rPr>
            </a:br>
            <a:r>
              <a:rPr lang="en-US" sz="2400" b="1" kern="0">
                <a:solidFill>
                  <a:schemeClr val="tx1"/>
                </a:solidFill>
                <a:latin typeface="Courier New" charset="0"/>
              </a:rPr>
              <a:t>b) -3.5</a:t>
            </a:r>
            <a:br>
              <a:rPr lang="en-US" sz="2400" b="1" kern="0">
                <a:solidFill>
                  <a:schemeClr val="tx1"/>
                </a:solidFill>
                <a:latin typeface="Courier New" charset="0"/>
              </a:rPr>
            </a:br>
            <a:r>
              <a:rPr lang="en-US" sz="2400" b="1" kern="0">
                <a:solidFill>
                  <a:schemeClr val="tx1"/>
                </a:solidFill>
                <a:latin typeface="Courier New" charset="0"/>
              </a:rPr>
              <a:t>c) -3.75</a:t>
            </a:r>
            <a:br>
              <a:rPr lang="en-US" sz="2400" b="1" kern="0">
                <a:solidFill>
                  <a:schemeClr val="tx1"/>
                </a:solidFill>
                <a:latin typeface="Courier New" charset="0"/>
              </a:rPr>
            </a:br>
            <a:r>
              <a:rPr lang="en-US" sz="2400" b="1" kern="0">
                <a:solidFill>
                  <a:schemeClr val="tx1"/>
                </a:solidFill>
                <a:latin typeface="Courier New" charset="0"/>
              </a:rPr>
              <a:t>d) -7</a:t>
            </a:r>
            <a:br>
              <a:rPr lang="en-US" sz="2400" b="1" kern="0">
                <a:solidFill>
                  <a:schemeClr val="tx1"/>
                </a:solidFill>
                <a:latin typeface="Courier New" charset="0"/>
              </a:rPr>
            </a:br>
            <a:r>
              <a:rPr lang="en-US" sz="2400" b="1" kern="0">
                <a:solidFill>
                  <a:schemeClr val="tx1"/>
                </a:solidFill>
                <a:latin typeface="Courier New" charset="0"/>
              </a:rPr>
              <a:t>e) -7.5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4795838" cy="474662"/>
          </a:xfrm>
        </p:spPr>
        <p:txBody>
          <a:bodyPr/>
          <a:lstStyle/>
          <a:p>
            <a:r>
              <a:rPr lang="en-US"/>
              <a:t>Peer Instruction Answer</a:t>
            </a:r>
          </a:p>
        </p:txBody>
      </p:sp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457200" y="914400"/>
            <a:ext cx="8382000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  <a:spcBef>
                <a:spcPct val="65000"/>
              </a:spcBef>
              <a:buSzPct val="100000"/>
            </a:pPr>
            <a:r>
              <a:rPr lang="en-US" sz="3200" b="1">
                <a:solidFill>
                  <a:schemeClr val="tx1"/>
                </a:solidFill>
              </a:rPr>
              <a:t>What is the decimal equivalent of:</a:t>
            </a:r>
            <a:endParaRPr lang="en-US" sz="3200" b="1">
              <a:solidFill>
                <a:schemeClr val="accent2"/>
              </a:solidFill>
            </a:endParaRPr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762000" y="1600200"/>
            <a:ext cx="7620000" cy="4476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760413" y="1600200"/>
            <a:ext cx="382587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1143000" y="1600200"/>
            <a:ext cx="1865313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</a:rPr>
              <a:t>1000 0001</a:t>
            </a:r>
          </a:p>
        </p:txBody>
      </p:sp>
      <p:sp>
        <p:nvSpPr>
          <p:cNvPr id="61447" name="Line 7"/>
          <p:cNvSpPr>
            <a:spLocks noChangeShapeType="1"/>
          </p:cNvSpPr>
          <p:nvPr/>
        </p:nvSpPr>
        <p:spPr bwMode="auto">
          <a:xfrm>
            <a:off x="1066800" y="1600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48" name="Line 8"/>
          <p:cNvSpPr>
            <a:spLocks noChangeShapeType="1"/>
          </p:cNvSpPr>
          <p:nvPr/>
        </p:nvSpPr>
        <p:spPr bwMode="auto">
          <a:xfrm>
            <a:off x="3048000" y="1600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49" name="Text Box 9"/>
          <p:cNvSpPr txBox="1">
            <a:spLocks noChangeArrowheads="1"/>
          </p:cNvSpPr>
          <p:nvPr/>
        </p:nvSpPr>
        <p:spPr bwMode="auto">
          <a:xfrm>
            <a:off x="3065463" y="1600200"/>
            <a:ext cx="52260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</a:rPr>
              <a:t>111 0000 0000 0000 0000 0000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684213" y="1981200"/>
            <a:ext cx="6062662" cy="519113"/>
            <a:chOff x="431" y="1248"/>
            <a:chExt cx="3819" cy="327"/>
          </a:xfrm>
        </p:grpSpPr>
        <p:sp>
          <p:nvSpPr>
            <p:cNvPr id="61459" name="Text Box 11"/>
            <p:cNvSpPr txBox="1">
              <a:spLocks noChangeArrowheads="1"/>
            </p:cNvSpPr>
            <p:nvPr/>
          </p:nvSpPr>
          <p:spPr bwMode="auto">
            <a:xfrm>
              <a:off x="431" y="1248"/>
              <a:ext cx="265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hlink"/>
                  </a:solidFill>
                </a:rPr>
                <a:t>S</a:t>
              </a:r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61460" name="Text Box 12"/>
            <p:cNvSpPr txBox="1">
              <a:spLocks noChangeArrowheads="1"/>
            </p:cNvSpPr>
            <p:nvPr/>
          </p:nvSpPr>
          <p:spPr bwMode="auto">
            <a:xfrm>
              <a:off x="767" y="1248"/>
              <a:ext cx="113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/>
                <a:t>Exponent</a:t>
              </a:r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61461" name="Text Box 13"/>
            <p:cNvSpPr txBox="1">
              <a:spLocks noChangeArrowheads="1"/>
            </p:cNvSpPr>
            <p:nvPr/>
          </p:nvSpPr>
          <p:spPr bwMode="auto">
            <a:xfrm>
              <a:off x="2927" y="1248"/>
              <a:ext cx="1323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accent2"/>
                  </a:solidFill>
                </a:rPr>
                <a:t>Significand</a:t>
              </a:r>
              <a:endParaRPr lang="en-US" sz="2800" b="1">
                <a:solidFill>
                  <a:schemeClr val="tx1"/>
                </a:solidFill>
              </a:endParaRPr>
            </a:p>
          </p:txBody>
        </p:sp>
      </p:grpSp>
      <p:sp>
        <p:nvSpPr>
          <p:cNvPr id="2224142" name="Rectangle 14"/>
          <p:cNvSpPr>
            <a:spLocks noChangeArrowheads="1"/>
          </p:cNvSpPr>
          <p:nvPr/>
        </p:nvSpPr>
        <p:spPr bwMode="auto">
          <a:xfrm>
            <a:off x="685800" y="2514600"/>
            <a:ext cx="7200900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chemeClr val="tx1"/>
                </a:solidFill>
              </a:rPr>
              <a:t>(-1)</a:t>
            </a:r>
            <a:r>
              <a:rPr lang="en-US" sz="3200" b="1" baseline="30000">
                <a:solidFill>
                  <a:schemeClr val="hlink"/>
                </a:solidFill>
              </a:rPr>
              <a:t>S</a:t>
            </a:r>
            <a:r>
              <a:rPr lang="en-US" sz="3200" b="1">
                <a:solidFill>
                  <a:schemeClr val="tx1"/>
                </a:solidFill>
              </a:rPr>
              <a:t> x (1 + </a:t>
            </a:r>
            <a:r>
              <a:rPr lang="en-US" sz="3200" b="1">
                <a:solidFill>
                  <a:schemeClr val="accent2"/>
                </a:solidFill>
              </a:rPr>
              <a:t>Significand</a:t>
            </a:r>
            <a:r>
              <a:rPr lang="en-US" sz="3200" b="1">
                <a:solidFill>
                  <a:schemeClr val="tx1"/>
                </a:solidFill>
              </a:rPr>
              <a:t>) x 2</a:t>
            </a:r>
            <a:r>
              <a:rPr lang="en-US" sz="3200" b="1" baseline="30000">
                <a:solidFill>
                  <a:schemeClr val="tx1"/>
                </a:solidFill>
              </a:rPr>
              <a:t>(</a:t>
            </a:r>
            <a:r>
              <a:rPr lang="en-US" sz="3200" b="1" baseline="30000"/>
              <a:t>Exponent</a:t>
            </a:r>
            <a:r>
              <a:rPr lang="en-US" sz="3200" b="1" baseline="30000">
                <a:solidFill>
                  <a:schemeClr val="tx1"/>
                </a:solidFill>
              </a:rPr>
              <a:t>-127)</a:t>
            </a:r>
          </a:p>
        </p:txBody>
      </p:sp>
      <p:sp>
        <p:nvSpPr>
          <p:cNvPr id="2224143" name="Rectangle 15"/>
          <p:cNvSpPr>
            <a:spLocks noChangeArrowheads="1"/>
          </p:cNvSpPr>
          <p:nvPr/>
        </p:nvSpPr>
        <p:spPr bwMode="auto">
          <a:xfrm>
            <a:off x="685800" y="3001963"/>
            <a:ext cx="5000625" cy="579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chemeClr val="tx1"/>
                </a:solidFill>
              </a:rPr>
              <a:t>(-1)</a:t>
            </a:r>
            <a:r>
              <a:rPr lang="en-US" sz="3200" b="1" baseline="30000">
                <a:solidFill>
                  <a:schemeClr val="hlink"/>
                </a:solidFill>
              </a:rPr>
              <a:t>1</a:t>
            </a:r>
            <a:r>
              <a:rPr lang="en-US" sz="3200" b="1">
                <a:solidFill>
                  <a:schemeClr val="tx1"/>
                </a:solidFill>
              </a:rPr>
              <a:t> x (1 + </a:t>
            </a:r>
            <a:r>
              <a:rPr lang="en-US" sz="3200" b="1">
                <a:solidFill>
                  <a:schemeClr val="accent2"/>
                </a:solidFill>
              </a:rPr>
              <a:t>.111</a:t>
            </a:r>
            <a:r>
              <a:rPr lang="en-US" sz="3200" b="1">
                <a:solidFill>
                  <a:schemeClr val="tx1"/>
                </a:solidFill>
              </a:rPr>
              <a:t>) x 2</a:t>
            </a:r>
            <a:r>
              <a:rPr lang="en-US" sz="3200" b="1" baseline="30000">
                <a:solidFill>
                  <a:schemeClr val="tx1"/>
                </a:solidFill>
              </a:rPr>
              <a:t>(</a:t>
            </a:r>
            <a:r>
              <a:rPr lang="en-US" sz="3200" b="1" baseline="30000"/>
              <a:t>129</a:t>
            </a:r>
            <a:r>
              <a:rPr lang="en-US" sz="3200" b="1" baseline="30000">
                <a:solidFill>
                  <a:schemeClr val="tx1"/>
                </a:solidFill>
              </a:rPr>
              <a:t>-127)</a:t>
            </a:r>
          </a:p>
        </p:txBody>
      </p:sp>
      <p:sp>
        <p:nvSpPr>
          <p:cNvPr id="2224144" name="Rectangle 16"/>
          <p:cNvSpPr>
            <a:spLocks noChangeArrowheads="1"/>
          </p:cNvSpPr>
          <p:nvPr/>
        </p:nvSpPr>
        <p:spPr bwMode="auto">
          <a:xfrm>
            <a:off x="685800" y="3459163"/>
            <a:ext cx="3740150" cy="579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chemeClr val="tx1"/>
                </a:solidFill>
              </a:rPr>
              <a:t>  -1   x (1</a:t>
            </a:r>
            <a:r>
              <a:rPr lang="en-US" sz="3200" b="1">
                <a:solidFill>
                  <a:schemeClr val="accent2"/>
                </a:solidFill>
              </a:rPr>
              <a:t>.111</a:t>
            </a:r>
            <a:r>
              <a:rPr lang="en-US" sz="3200" b="1">
                <a:solidFill>
                  <a:schemeClr val="tx1"/>
                </a:solidFill>
              </a:rPr>
              <a:t>) x 2</a:t>
            </a:r>
            <a:r>
              <a:rPr lang="en-US" sz="3200" b="1" baseline="30000">
                <a:solidFill>
                  <a:schemeClr val="tx1"/>
                </a:solidFill>
              </a:rPr>
              <a:t>(</a:t>
            </a:r>
            <a:r>
              <a:rPr lang="en-US" sz="3200" b="1" baseline="30000"/>
              <a:t>2</a:t>
            </a:r>
            <a:r>
              <a:rPr lang="en-US" sz="3200" b="1" baseline="3000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2224146" name="Rectangle 18"/>
          <p:cNvSpPr>
            <a:spLocks noChangeArrowheads="1"/>
          </p:cNvSpPr>
          <p:nvPr/>
        </p:nvSpPr>
        <p:spPr bwMode="auto">
          <a:xfrm>
            <a:off x="838200" y="3962400"/>
            <a:ext cx="1336675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chemeClr val="tx1"/>
                </a:solidFill>
              </a:rPr>
              <a:t>-111.1</a:t>
            </a:r>
          </a:p>
        </p:txBody>
      </p: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838200" y="4495800"/>
            <a:ext cx="7848600" cy="1219200"/>
            <a:chOff x="528" y="2832"/>
            <a:chExt cx="4944" cy="768"/>
          </a:xfrm>
        </p:grpSpPr>
        <p:sp>
          <p:nvSpPr>
            <p:cNvPr id="61457" name="AutoShape 20"/>
            <p:cNvSpPr>
              <a:spLocks noChangeArrowheads="1"/>
            </p:cNvSpPr>
            <p:nvPr/>
          </p:nvSpPr>
          <p:spPr bwMode="auto">
            <a:xfrm>
              <a:off x="3984" y="3360"/>
              <a:ext cx="1488" cy="240"/>
            </a:xfrm>
            <a:prstGeom prst="roundRect">
              <a:avLst>
                <a:gd name="adj" fmla="val 36250"/>
              </a:avLst>
            </a:prstGeom>
            <a:noFill/>
            <a:ln w="762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AU" sz="2000">
                <a:solidFill>
                  <a:schemeClr val="folHlink"/>
                </a:solidFill>
              </a:endParaRPr>
            </a:p>
          </p:txBody>
        </p:sp>
        <p:sp>
          <p:nvSpPr>
            <p:cNvPr id="61458" name="Rectangle 21"/>
            <p:cNvSpPr>
              <a:spLocks noChangeArrowheads="1"/>
            </p:cNvSpPr>
            <p:nvPr/>
          </p:nvSpPr>
          <p:spPr bwMode="auto">
            <a:xfrm>
              <a:off x="528" y="2832"/>
              <a:ext cx="557" cy="3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 b="1">
                  <a:solidFill>
                    <a:schemeClr val="tx1"/>
                  </a:solidFill>
                </a:rPr>
                <a:t>-7.5</a:t>
              </a:r>
            </a:p>
          </p:txBody>
        </p:sp>
      </p:grpSp>
      <p:sp>
        <p:nvSpPr>
          <p:cNvPr id="22" name="Rectangle 2"/>
          <p:cNvSpPr txBox="1">
            <a:spLocks noChangeArrowheads="1"/>
          </p:cNvSpPr>
          <p:nvPr/>
        </p:nvSpPr>
        <p:spPr bwMode="auto">
          <a:xfrm>
            <a:off x="6172200" y="4062413"/>
            <a:ext cx="2819400" cy="1752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85000"/>
              </a:lnSpc>
              <a:spcBef>
                <a:spcPct val="65000"/>
              </a:spcBef>
              <a:buSzPct val="100000"/>
              <a:buFont typeface="Times" charset="0"/>
              <a:buNone/>
              <a:defRPr/>
            </a:pPr>
            <a:r>
              <a:rPr lang="en-US" sz="2400" b="1" kern="0">
                <a:solidFill>
                  <a:schemeClr val="tx1"/>
                </a:solidFill>
                <a:latin typeface="Courier New" charset="0"/>
              </a:rPr>
              <a:t>	a) -7 * 2^129</a:t>
            </a:r>
            <a:br>
              <a:rPr lang="en-US" sz="2400" b="1" kern="0">
                <a:solidFill>
                  <a:schemeClr val="tx1"/>
                </a:solidFill>
                <a:latin typeface="Courier New" charset="0"/>
              </a:rPr>
            </a:br>
            <a:r>
              <a:rPr lang="en-US" sz="2400" b="1" kern="0">
                <a:solidFill>
                  <a:schemeClr val="tx1"/>
                </a:solidFill>
                <a:latin typeface="Courier New" charset="0"/>
              </a:rPr>
              <a:t>b) -3.5</a:t>
            </a:r>
            <a:br>
              <a:rPr lang="en-US" sz="2400" b="1" kern="0">
                <a:solidFill>
                  <a:schemeClr val="tx1"/>
                </a:solidFill>
                <a:latin typeface="Courier New" charset="0"/>
              </a:rPr>
            </a:br>
            <a:r>
              <a:rPr lang="en-US" sz="2400" b="1" kern="0">
                <a:solidFill>
                  <a:schemeClr val="tx1"/>
                </a:solidFill>
                <a:latin typeface="Courier New" charset="0"/>
              </a:rPr>
              <a:t>c) -3.75</a:t>
            </a:r>
            <a:br>
              <a:rPr lang="en-US" sz="2400" b="1" kern="0">
                <a:solidFill>
                  <a:schemeClr val="tx1"/>
                </a:solidFill>
                <a:latin typeface="Courier New" charset="0"/>
              </a:rPr>
            </a:br>
            <a:r>
              <a:rPr lang="en-US" sz="2400" b="1" kern="0">
                <a:solidFill>
                  <a:schemeClr val="tx1"/>
                </a:solidFill>
                <a:latin typeface="Courier New" charset="0"/>
              </a:rPr>
              <a:t>d) -7</a:t>
            </a:r>
            <a:br>
              <a:rPr lang="en-US" sz="2400" b="1" kern="0">
                <a:solidFill>
                  <a:schemeClr val="tx1"/>
                </a:solidFill>
                <a:latin typeface="Courier New" charset="0"/>
              </a:rPr>
            </a:br>
            <a:r>
              <a:rPr lang="en-US" sz="2400" b="1" kern="0">
                <a:solidFill>
                  <a:schemeClr val="tx1"/>
                </a:solidFill>
                <a:latin typeface="Courier New" charset="0"/>
              </a:rPr>
              <a:t>e) -7.5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4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4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4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4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4142" grpId="0" autoUpdateAnimBg="0"/>
      <p:bldP spid="2224143" grpId="0" autoUpdateAnimBg="0"/>
      <p:bldP spid="2224144" grpId="0" autoUpdateAnimBg="0"/>
      <p:bldP spid="2224146" grpId="0" build="p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7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3221038" cy="474662"/>
          </a:xfrm>
          <a:ln/>
        </p:spPr>
        <p:txBody>
          <a:bodyPr lIns="63360" tIns="25560" rIns="63360" bIns="25560"/>
          <a:lstStyle/>
          <a:p>
            <a: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Peer Instruction</a:t>
            </a:r>
          </a:p>
        </p:txBody>
      </p:sp>
      <p:sp>
        <p:nvSpPr>
          <p:cNvPr id="2217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" y="3832225"/>
            <a:ext cx="7086600" cy="2492375"/>
          </a:xfrm>
          <a:ln/>
        </p:spPr>
        <p:txBody>
          <a:bodyPr lIns="63360" tIns="25560" rIns="63360" bIns="25560"/>
          <a:lstStyle/>
          <a:p>
            <a:pPr marL="608013" indent="-608013" defTabSz="449263">
              <a:lnSpc>
                <a:spcPct val="85000"/>
              </a:lnSpc>
              <a:spcBef>
                <a:spcPts val="2263"/>
              </a:spcBef>
              <a:buSzPct val="87000"/>
              <a:buFont typeface="Times" charset="0"/>
              <a:buAutoNum type="arabicPeriod"/>
              <a:tabLst>
                <a:tab pos="1317625" algn="l"/>
                <a:tab pos="2232025" algn="l"/>
                <a:tab pos="3146425" algn="l"/>
                <a:tab pos="4060825" algn="l"/>
                <a:tab pos="4975225" algn="l"/>
                <a:tab pos="5889625" algn="l"/>
                <a:tab pos="6804025" algn="l"/>
                <a:tab pos="7718425" algn="l"/>
                <a:tab pos="8632825" algn="l"/>
                <a:tab pos="9547225" algn="l"/>
                <a:tab pos="10461625" algn="l"/>
              </a:tabLst>
            </a:pPr>
            <a:r>
              <a:rPr lang="en-GB" sz="2400"/>
              <a:t>Converting </a:t>
            </a:r>
            <a:r>
              <a:rPr lang="en-GB" sz="2400">
                <a:latin typeface="Courier New" charset="0"/>
              </a:rPr>
              <a:t>float</a:t>
            </a:r>
            <a:r>
              <a:rPr lang="en-GB" sz="2400"/>
              <a:t> -&gt; </a:t>
            </a:r>
            <a:r>
              <a:rPr lang="en-GB" sz="2400">
                <a:latin typeface="Courier New" charset="0"/>
              </a:rPr>
              <a:t>int</a:t>
            </a:r>
            <a:r>
              <a:rPr lang="en-GB" sz="2400"/>
              <a:t> -&gt; </a:t>
            </a:r>
            <a:r>
              <a:rPr lang="en-GB" sz="2400">
                <a:latin typeface="Courier New" charset="0"/>
              </a:rPr>
              <a:t>float</a:t>
            </a:r>
            <a:r>
              <a:rPr lang="en-GB" sz="2400"/>
              <a:t> </a:t>
            </a:r>
            <a:r>
              <a:rPr lang="en-GB" sz="2400">
                <a:solidFill>
                  <a:srgbClr val="800080"/>
                </a:solidFill>
              </a:rPr>
              <a:t>produces same </a:t>
            </a:r>
            <a:r>
              <a:rPr lang="en-GB" sz="2400">
                <a:solidFill>
                  <a:srgbClr val="800080"/>
                </a:solidFill>
                <a:latin typeface="Courier New" charset="0"/>
              </a:rPr>
              <a:t>float</a:t>
            </a:r>
            <a:r>
              <a:rPr lang="en-GB" sz="2400">
                <a:solidFill>
                  <a:srgbClr val="800080"/>
                </a:solidFill>
              </a:rPr>
              <a:t> number</a:t>
            </a:r>
          </a:p>
          <a:p>
            <a:pPr marL="608013" indent="-608013" defTabSz="449263">
              <a:lnSpc>
                <a:spcPct val="85000"/>
              </a:lnSpc>
              <a:spcBef>
                <a:spcPts val="2263"/>
              </a:spcBef>
              <a:buSzPct val="87000"/>
              <a:buFont typeface="Times" charset="0"/>
              <a:buAutoNum type="arabicPeriod"/>
              <a:tabLst>
                <a:tab pos="1317625" algn="l"/>
                <a:tab pos="2232025" algn="l"/>
                <a:tab pos="3146425" algn="l"/>
                <a:tab pos="4060825" algn="l"/>
                <a:tab pos="4975225" algn="l"/>
                <a:tab pos="5889625" algn="l"/>
                <a:tab pos="6804025" algn="l"/>
                <a:tab pos="7718425" algn="l"/>
                <a:tab pos="8632825" algn="l"/>
                <a:tab pos="9547225" algn="l"/>
                <a:tab pos="10461625" algn="l"/>
              </a:tabLst>
            </a:pPr>
            <a:r>
              <a:rPr lang="en-GB" sz="2400"/>
              <a:t>Converting </a:t>
            </a:r>
            <a:r>
              <a:rPr lang="en-GB" sz="2400">
                <a:latin typeface="Courier New" charset="0"/>
              </a:rPr>
              <a:t>int</a:t>
            </a:r>
            <a:r>
              <a:rPr lang="en-GB" sz="2400"/>
              <a:t> -&gt; </a:t>
            </a:r>
            <a:r>
              <a:rPr lang="en-GB" sz="2400">
                <a:latin typeface="Courier New" charset="0"/>
              </a:rPr>
              <a:t>float</a:t>
            </a:r>
            <a:r>
              <a:rPr lang="en-GB" sz="2400"/>
              <a:t> -&gt; </a:t>
            </a:r>
            <a:r>
              <a:rPr lang="en-GB" sz="2400">
                <a:latin typeface="Courier New" charset="0"/>
              </a:rPr>
              <a:t>int</a:t>
            </a:r>
            <a:r>
              <a:rPr lang="en-GB" sz="2400"/>
              <a:t> </a:t>
            </a:r>
            <a:r>
              <a:rPr lang="en-GB" sz="2400">
                <a:solidFill>
                  <a:srgbClr val="800080"/>
                </a:solidFill>
              </a:rPr>
              <a:t>produces same </a:t>
            </a:r>
            <a:r>
              <a:rPr lang="en-GB" sz="2400">
                <a:solidFill>
                  <a:srgbClr val="800080"/>
                </a:solidFill>
                <a:latin typeface="Courier New" charset="0"/>
              </a:rPr>
              <a:t>int</a:t>
            </a:r>
            <a:r>
              <a:rPr lang="en-GB" sz="2400">
                <a:solidFill>
                  <a:srgbClr val="800080"/>
                </a:solidFill>
              </a:rPr>
              <a:t> number</a:t>
            </a:r>
          </a:p>
          <a:p>
            <a:pPr marL="608013" indent="-608013" defTabSz="449263">
              <a:lnSpc>
                <a:spcPct val="85000"/>
              </a:lnSpc>
              <a:spcBef>
                <a:spcPts val="2263"/>
              </a:spcBef>
              <a:buSzPct val="87000"/>
              <a:buFont typeface="Times" charset="0"/>
              <a:buAutoNum type="arabicPeriod"/>
              <a:tabLst>
                <a:tab pos="1317625" algn="l"/>
                <a:tab pos="2232025" algn="l"/>
                <a:tab pos="3146425" algn="l"/>
                <a:tab pos="4060825" algn="l"/>
                <a:tab pos="4975225" algn="l"/>
                <a:tab pos="5889625" algn="l"/>
                <a:tab pos="6804025" algn="l"/>
                <a:tab pos="7718425" algn="l"/>
                <a:tab pos="8632825" algn="l"/>
                <a:tab pos="9547225" algn="l"/>
                <a:tab pos="10461625" algn="l"/>
              </a:tabLst>
            </a:pPr>
            <a:r>
              <a:rPr lang="en-GB" sz="2400"/>
              <a:t>FP </a:t>
            </a:r>
            <a:r>
              <a:rPr lang="en-GB" sz="2400" u="sng">
                <a:latin typeface="Courier New" charset="0"/>
              </a:rPr>
              <a:t>add</a:t>
            </a:r>
            <a:r>
              <a:rPr lang="en-GB" sz="2400"/>
              <a:t> is associative:</a:t>
            </a:r>
            <a:br>
              <a:rPr lang="en-GB" sz="2400"/>
            </a:br>
            <a:r>
              <a:rPr lang="en-GB" sz="2400">
                <a:solidFill>
                  <a:srgbClr val="800080"/>
                </a:solidFill>
                <a:latin typeface="Courier New" charset="0"/>
              </a:rPr>
              <a:t>(x+y)+z = x+(y+z)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556500" y="3706813"/>
            <a:ext cx="1371600" cy="2895600"/>
            <a:chOff x="4760" y="2335"/>
            <a:chExt cx="864" cy="1824"/>
          </a:xfrm>
        </p:grpSpPr>
        <p:sp>
          <p:nvSpPr>
            <p:cNvPr id="2217989" name="AutoShape 5"/>
            <p:cNvSpPr>
              <a:spLocks noChangeArrowheads="1"/>
            </p:cNvSpPr>
            <p:nvPr/>
          </p:nvSpPr>
          <p:spPr bwMode="auto">
            <a:xfrm>
              <a:off x="4760" y="2335"/>
              <a:ext cx="864" cy="1824"/>
            </a:xfrm>
            <a:prstGeom prst="roundRect">
              <a:avLst>
                <a:gd name="adj" fmla="val 116"/>
              </a:avLst>
            </a:prstGeom>
            <a:solidFill>
              <a:srgbClr val="FFFFFF"/>
            </a:solidFill>
            <a:ln w="126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17990" name="Text Box 6"/>
            <p:cNvSpPr txBox="1">
              <a:spLocks noChangeArrowheads="1"/>
            </p:cNvSpPr>
            <p:nvPr/>
          </p:nvSpPr>
          <p:spPr bwMode="auto">
            <a:xfrm>
              <a:off x="4760" y="2335"/>
              <a:ext cx="864" cy="18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360" tIns="44280" rIns="90360" bIns="44280">
              <a:prstTxWarp prst="textNoShape">
                <a:avLst/>
              </a:prstTxWarp>
              <a:spAutoFit/>
            </a:bodyPr>
            <a:lstStyle/>
            <a:p>
              <a:pPr marL="201613" indent="-201613">
                <a:lnSpc>
                  <a:spcPct val="85000"/>
                </a:lnSpc>
                <a:buClr>
                  <a:srgbClr val="000000"/>
                </a:buClr>
                <a:buSzPct val="75000"/>
                <a:buFont typeface="Times" charset="0"/>
                <a:buNone/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</a:pPr>
              <a:r>
                <a:rPr lang="en-GB" sz="2400" b="1">
                  <a:solidFill>
                    <a:schemeClr val="tx1"/>
                  </a:solidFill>
                  <a:latin typeface="Courier New" charset="0"/>
                  <a:ea typeface="HG Mincho Light J" charset="0"/>
                  <a:cs typeface="HG Mincho Light J" charset="0"/>
                </a:rPr>
                <a:t>   ABC</a:t>
              </a:r>
            </a:p>
            <a:p>
              <a:pPr marL="201613" indent="-201613">
                <a:lnSpc>
                  <a:spcPct val="85000"/>
                </a:lnSpc>
                <a:buClr>
                  <a:srgbClr val="000000"/>
                </a:buClr>
                <a:buSzPct val="75000"/>
                <a:buFont typeface="Times" charset="0"/>
                <a:buNone/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</a:pPr>
              <a:r>
                <a:rPr lang="en-GB" sz="2400" b="1">
                  <a:solidFill>
                    <a:schemeClr val="tx1"/>
                  </a:solidFill>
                  <a:latin typeface="Courier New" charset="0"/>
                  <a:ea typeface="HG Mincho Light J" charset="0"/>
                  <a:cs typeface="HG Mincho Light J" charset="0"/>
                </a:rPr>
                <a:t>1: </a:t>
              </a:r>
              <a:r>
                <a:rPr lang="en-GB" sz="2400" b="1">
                  <a:solidFill>
                    <a:srgbClr val="FC0128"/>
                  </a:solidFill>
                  <a:latin typeface="Courier New" charset="0"/>
                  <a:ea typeface="HG Mincho Light J" charset="0"/>
                  <a:cs typeface="HG Mincho Light J" charset="0"/>
                </a:rPr>
                <a:t>FFF</a:t>
              </a:r>
            </a:p>
            <a:p>
              <a:pPr marL="201613" indent="-201613">
                <a:lnSpc>
                  <a:spcPct val="85000"/>
                </a:lnSpc>
                <a:buClr>
                  <a:srgbClr val="000000"/>
                </a:buClr>
                <a:buSzPct val="75000"/>
                <a:buFont typeface="Times" charset="0"/>
                <a:buNone/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</a:pPr>
              <a:r>
                <a:rPr lang="en-GB" sz="2400" b="1">
                  <a:solidFill>
                    <a:schemeClr val="tx1"/>
                  </a:solidFill>
                  <a:latin typeface="Courier New" charset="0"/>
                  <a:ea typeface="HG Mincho Light J" charset="0"/>
                  <a:cs typeface="HG Mincho Light J" charset="0"/>
                </a:rPr>
                <a:t>2: </a:t>
              </a:r>
              <a:r>
                <a:rPr lang="en-GB" sz="2400" b="1">
                  <a:solidFill>
                    <a:srgbClr val="FC0128"/>
                  </a:solidFill>
                  <a:latin typeface="Courier New" charset="0"/>
                  <a:ea typeface="HG Mincho Light J" charset="0"/>
                  <a:cs typeface="HG Mincho Light J" charset="0"/>
                </a:rPr>
                <a:t>FF</a:t>
              </a:r>
              <a:r>
                <a:rPr lang="en-GB" sz="2400" b="1">
                  <a:solidFill>
                    <a:schemeClr val="tx1"/>
                  </a:solidFill>
                  <a:latin typeface="Courier New" charset="0"/>
                  <a:ea typeface="HG Mincho Light J" charset="0"/>
                  <a:cs typeface="HG Mincho Light J" charset="0"/>
                </a:rPr>
                <a:t>T </a:t>
              </a:r>
            </a:p>
            <a:p>
              <a:pPr marL="201613" indent="-201613">
                <a:lnSpc>
                  <a:spcPct val="85000"/>
                </a:lnSpc>
                <a:buClr>
                  <a:srgbClr val="000000"/>
                </a:buClr>
                <a:buSzPct val="75000"/>
                <a:buFont typeface="Times" charset="0"/>
                <a:buNone/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</a:pPr>
              <a:r>
                <a:rPr lang="en-GB" sz="2400" b="1">
                  <a:solidFill>
                    <a:schemeClr val="tx1"/>
                  </a:solidFill>
                  <a:latin typeface="Courier New" charset="0"/>
                  <a:ea typeface="HG Mincho Light J" charset="0"/>
                  <a:cs typeface="HG Mincho Light J" charset="0"/>
                </a:rPr>
                <a:t>3: </a:t>
              </a:r>
              <a:r>
                <a:rPr lang="en-GB" sz="2400" b="1">
                  <a:solidFill>
                    <a:srgbClr val="FC0128"/>
                  </a:solidFill>
                  <a:latin typeface="Courier New" charset="0"/>
                  <a:ea typeface="HG Mincho Light J" charset="0"/>
                  <a:cs typeface="HG Mincho Light J" charset="0"/>
                </a:rPr>
                <a:t>F</a:t>
              </a:r>
              <a:r>
                <a:rPr lang="en-GB" sz="2400" b="1">
                  <a:solidFill>
                    <a:schemeClr val="tx1"/>
                  </a:solidFill>
                  <a:latin typeface="Courier New" charset="0"/>
                  <a:ea typeface="HG Mincho Light J" charset="0"/>
                  <a:cs typeface="HG Mincho Light J" charset="0"/>
                </a:rPr>
                <a:t>T</a:t>
              </a:r>
              <a:r>
                <a:rPr lang="en-GB" sz="2400" b="1">
                  <a:solidFill>
                    <a:srgbClr val="FC0128"/>
                  </a:solidFill>
                  <a:latin typeface="Courier New" charset="0"/>
                  <a:ea typeface="HG Mincho Light J" charset="0"/>
                  <a:cs typeface="HG Mincho Light J" charset="0"/>
                </a:rPr>
                <a:t>F</a:t>
              </a:r>
            </a:p>
            <a:p>
              <a:pPr marL="201613" indent="-201613">
                <a:lnSpc>
                  <a:spcPct val="85000"/>
                </a:lnSpc>
                <a:buClr>
                  <a:srgbClr val="000000"/>
                </a:buClr>
                <a:buSzPct val="75000"/>
                <a:buFont typeface="Times" charset="0"/>
                <a:buNone/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</a:pPr>
              <a:r>
                <a:rPr lang="en-GB" sz="2400" b="1">
                  <a:solidFill>
                    <a:schemeClr val="tx1"/>
                  </a:solidFill>
                  <a:latin typeface="Courier New" charset="0"/>
                  <a:ea typeface="HG Mincho Light J" charset="0"/>
                  <a:cs typeface="HG Mincho Light J" charset="0"/>
                </a:rPr>
                <a:t>4: </a:t>
              </a:r>
              <a:r>
                <a:rPr lang="en-GB" sz="2400" b="1">
                  <a:solidFill>
                    <a:srgbClr val="FC0128"/>
                  </a:solidFill>
                  <a:latin typeface="Courier New" charset="0"/>
                  <a:ea typeface="HG Mincho Light J" charset="0"/>
                  <a:cs typeface="HG Mincho Light J" charset="0"/>
                </a:rPr>
                <a:t>F</a:t>
              </a:r>
              <a:r>
                <a:rPr lang="en-GB" sz="2400" b="1">
                  <a:solidFill>
                    <a:schemeClr val="tx1"/>
                  </a:solidFill>
                  <a:latin typeface="Courier New" charset="0"/>
                  <a:ea typeface="HG Mincho Light J" charset="0"/>
                  <a:cs typeface="HG Mincho Light J" charset="0"/>
                </a:rPr>
                <a:t>TT</a:t>
              </a:r>
            </a:p>
            <a:p>
              <a:pPr marL="201613" indent="-201613">
                <a:lnSpc>
                  <a:spcPct val="85000"/>
                </a:lnSpc>
                <a:buClr>
                  <a:srgbClr val="000000"/>
                </a:buClr>
                <a:buSzPct val="75000"/>
                <a:buFont typeface="Times" charset="0"/>
                <a:buNone/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</a:pPr>
              <a:r>
                <a:rPr lang="en-GB" sz="2400" b="1">
                  <a:solidFill>
                    <a:schemeClr val="tx1"/>
                  </a:solidFill>
                  <a:latin typeface="Courier New" charset="0"/>
                  <a:ea typeface="HG Mincho Light J" charset="0"/>
                  <a:cs typeface="HG Mincho Light J" charset="0"/>
                </a:rPr>
                <a:t>5: T</a:t>
              </a:r>
              <a:r>
                <a:rPr lang="en-GB" sz="2400" b="1">
                  <a:solidFill>
                    <a:srgbClr val="FC0128"/>
                  </a:solidFill>
                  <a:latin typeface="Courier New" charset="0"/>
                  <a:ea typeface="HG Mincho Light J" charset="0"/>
                  <a:cs typeface="HG Mincho Light J" charset="0"/>
                </a:rPr>
                <a:t>FF</a:t>
              </a:r>
            </a:p>
            <a:p>
              <a:pPr marL="201613" indent="-201613">
                <a:lnSpc>
                  <a:spcPct val="85000"/>
                </a:lnSpc>
                <a:buClr>
                  <a:srgbClr val="000000"/>
                </a:buClr>
                <a:buSzPct val="75000"/>
                <a:buFont typeface="Times" charset="0"/>
                <a:buNone/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</a:pPr>
              <a:r>
                <a:rPr lang="en-GB" sz="2400" b="1">
                  <a:solidFill>
                    <a:schemeClr val="tx1"/>
                  </a:solidFill>
                  <a:latin typeface="Courier New" charset="0"/>
                  <a:ea typeface="HG Mincho Light J" charset="0"/>
                  <a:cs typeface="HG Mincho Light J" charset="0"/>
                </a:rPr>
                <a:t>6: T</a:t>
              </a:r>
              <a:r>
                <a:rPr lang="en-GB" sz="2400" b="1">
                  <a:solidFill>
                    <a:srgbClr val="FC0128"/>
                  </a:solidFill>
                  <a:latin typeface="Courier New" charset="0"/>
                  <a:ea typeface="HG Mincho Light J" charset="0"/>
                  <a:cs typeface="HG Mincho Light J" charset="0"/>
                </a:rPr>
                <a:t>F</a:t>
              </a:r>
              <a:r>
                <a:rPr lang="en-GB" sz="2400" b="1">
                  <a:solidFill>
                    <a:schemeClr val="tx1"/>
                  </a:solidFill>
                  <a:latin typeface="Courier New" charset="0"/>
                  <a:ea typeface="HG Mincho Light J" charset="0"/>
                  <a:cs typeface="HG Mincho Light J" charset="0"/>
                </a:rPr>
                <a:t>T</a:t>
              </a:r>
            </a:p>
            <a:p>
              <a:pPr marL="201613" indent="-201613">
                <a:lnSpc>
                  <a:spcPct val="85000"/>
                </a:lnSpc>
                <a:buClr>
                  <a:srgbClr val="000000"/>
                </a:buClr>
                <a:buSzPct val="75000"/>
                <a:buFont typeface="Times" charset="0"/>
                <a:buNone/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</a:pPr>
              <a:r>
                <a:rPr lang="en-GB" sz="2400" b="1">
                  <a:solidFill>
                    <a:schemeClr val="tx1"/>
                  </a:solidFill>
                  <a:latin typeface="Courier New" charset="0"/>
                  <a:ea typeface="HG Mincho Light J" charset="0"/>
                  <a:cs typeface="HG Mincho Light J" charset="0"/>
                </a:rPr>
                <a:t>7: TT</a:t>
              </a:r>
              <a:r>
                <a:rPr lang="en-GB" sz="2400" b="1">
                  <a:solidFill>
                    <a:srgbClr val="FC0128"/>
                  </a:solidFill>
                  <a:latin typeface="Courier New" charset="0"/>
                  <a:ea typeface="HG Mincho Light J" charset="0"/>
                  <a:cs typeface="HG Mincho Light J" charset="0"/>
                </a:rPr>
                <a:t>F</a:t>
              </a:r>
            </a:p>
            <a:p>
              <a:pPr marL="201613" indent="-201613">
                <a:lnSpc>
                  <a:spcPct val="85000"/>
                </a:lnSpc>
                <a:buClr>
                  <a:srgbClr val="000000"/>
                </a:buClr>
                <a:buSzPct val="75000"/>
                <a:buFont typeface="Times" charset="0"/>
                <a:buNone/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</a:pPr>
              <a:r>
                <a:rPr lang="en-GB" sz="2400" b="1">
                  <a:solidFill>
                    <a:schemeClr val="tx1"/>
                  </a:solidFill>
                  <a:latin typeface="Courier New" charset="0"/>
                  <a:ea typeface="HG Mincho Light J" charset="0"/>
                  <a:cs typeface="HG Mincho Light J" charset="0"/>
                </a:rPr>
                <a:t>8: TTT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0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4802188" cy="474662"/>
          </a:xfrm>
          <a:ln/>
        </p:spPr>
        <p:txBody>
          <a:bodyPr lIns="63360" tIns="25560" rIns="63360" bIns="25560"/>
          <a:lstStyle/>
          <a:p>
            <a: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Peer Instruction Answer</a:t>
            </a:r>
          </a:p>
        </p:txBody>
      </p:sp>
      <p:sp>
        <p:nvSpPr>
          <p:cNvPr id="2220035" name="Text Box 3"/>
          <p:cNvSpPr txBox="1">
            <a:spLocks noChangeArrowheads="1"/>
          </p:cNvSpPr>
          <p:nvPr/>
        </p:nvSpPr>
        <p:spPr bwMode="auto">
          <a:xfrm>
            <a:off x="381000" y="914400"/>
            <a:ext cx="8382000" cy="282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 marL="457200" indent="-457200">
              <a:lnSpc>
                <a:spcPct val="85000"/>
              </a:lnSpc>
              <a:spcBef>
                <a:spcPts val="2588"/>
              </a:spcBef>
              <a:buClr>
                <a:srgbClr val="000000"/>
              </a:buClr>
              <a:buSzPct val="133000"/>
              <a:buFont typeface="Arial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r>
              <a:rPr lang="en-GB" sz="3200" b="1">
                <a:solidFill>
                  <a:schemeClr val="tx1"/>
                </a:solidFill>
                <a:ea typeface="HG Mincho Light J" charset="0"/>
                <a:cs typeface="HG Mincho Light J" charset="0"/>
              </a:rPr>
              <a:t>1. Converting a </a:t>
            </a:r>
            <a:r>
              <a:rPr lang="en-GB" sz="3200" b="1">
                <a:solidFill>
                  <a:schemeClr val="tx1"/>
                </a:solidFill>
                <a:latin typeface="Courier New" charset="0"/>
                <a:ea typeface="HG Mincho Light J" charset="0"/>
                <a:cs typeface="HG Mincho Light J" charset="0"/>
              </a:rPr>
              <a:t>float</a:t>
            </a:r>
            <a:r>
              <a:rPr lang="en-GB" sz="3200" b="1">
                <a:solidFill>
                  <a:schemeClr val="tx1"/>
                </a:solidFill>
                <a:ea typeface="HG Mincho Light J" charset="0"/>
                <a:cs typeface="HG Mincho Light J" charset="0"/>
              </a:rPr>
              <a:t> -&gt; </a:t>
            </a:r>
            <a:r>
              <a:rPr lang="en-GB" sz="3200" b="1">
                <a:solidFill>
                  <a:schemeClr val="tx1"/>
                </a:solidFill>
                <a:latin typeface="Courier New" charset="0"/>
                <a:ea typeface="HG Mincho Light J" charset="0"/>
                <a:cs typeface="HG Mincho Light J" charset="0"/>
              </a:rPr>
              <a:t>int</a:t>
            </a:r>
            <a:r>
              <a:rPr lang="en-GB" sz="3200" b="1">
                <a:solidFill>
                  <a:schemeClr val="tx1"/>
                </a:solidFill>
                <a:ea typeface="HG Mincho Light J" charset="0"/>
                <a:cs typeface="HG Mincho Light J" charset="0"/>
              </a:rPr>
              <a:t> -&gt; </a:t>
            </a:r>
            <a:r>
              <a:rPr lang="en-GB" sz="3200" b="1">
                <a:solidFill>
                  <a:schemeClr val="tx1"/>
                </a:solidFill>
                <a:latin typeface="Courier New" charset="0"/>
                <a:ea typeface="HG Mincho Light J" charset="0"/>
                <a:cs typeface="HG Mincho Light J" charset="0"/>
              </a:rPr>
              <a:t>float</a:t>
            </a:r>
            <a:r>
              <a:rPr lang="en-GB" sz="3200" b="1">
                <a:solidFill>
                  <a:schemeClr val="tx1"/>
                </a:solidFill>
                <a:ea typeface="HG Mincho Light J" charset="0"/>
                <a:cs typeface="HG Mincho Light J" charset="0"/>
              </a:rPr>
              <a:t> </a:t>
            </a:r>
            <a:r>
              <a:rPr lang="en-GB" sz="3200" b="1">
                <a:solidFill>
                  <a:srgbClr val="800080"/>
                </a:solidFill>
                <a:ea typeface="HG Mincho Light J" charset="0"/>
                <a:cs typeface="HG Mincho Light J" charset="0"/>
              </a:rPr>
              <a:t>produces same </a:t>
            </a:r>
            <a:r>
              <a:rPr lang="en-GB" sz="3200" b="1">
                <a:solidFill>
                  <a:srgbClr val="800080"/>
                </a:solidFill>
                <a:latin typeface="Courier New" charset="0"/>
                <a:ea typeface="HG Mincho Light J" charset="0"/>
                <a:cs typeface="HG Mincho Light J" charset="0"/>
              </a:rPr>
              <a:t>float</a:t>
            </a:r>
            <a:r>
              <a:rPr lang="en-GB" sz="3200" b="1">
                <a:solidFill>
                  <a:srgbClr val="800080"/>
                </a:solidFill>
                <a:ea typeface="HG Mincho Light J" charset="0"/>
                <a:cs typeface="HG Mincho Light J" charset="0"/>
              </a:rPr>
              <a:t> number</a:t>
            </a:r>
          </a:p>
          <a:p>
            <a:pPr marL="457200" indent="-457200">
              <a:lnSpc>
                <a:spcPct val="85000"/>
              </a:lnSpc>
              <a:spcBef>
                <a:spcPts val="2588"/>
              </a:spcBef>
              <a:buClr>
                <a:srgbClr val="000000"/>
              </a:buClr>
              <a:buSzPct val="133000"/>
              <a:buFont typeface="Arial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r>
              <a:rPr lang="en-GB" sz="3200" b="1">
                <a:solidFill>
                  <a:schemeClr val="tx1"/>
                </a:solidFill>
                <a:ea typeface="HG Mincho Light J" charset="0"/>
                <a:cs typeface="HG Mincho Light J" charset="0"/>
              </a:rPr>
              <a:t>2. Converting a </a:t>
            </a:r>
            <a:r>
              <a:rPr lang="en-GB" sz="3200" b="1">
                <a:solidFill>
                  <a:schemeClr val="tx1"/>
                </a:solidFill>
                <a:latin typeface="Courier New" charset="0"/>
                <a:ea typeface="HG Mincho Light J" charset="0"/>
                <a:cs typeface="HG Mincho Light J" charset="0"/>
              </a:rPr>
              <a:t>int</a:t>
            </a:r>
            <a:r>
              <a:rPr lang="en-GB" sz="3200" b="1">
                <a:solidFill>
                  <a:schemeClr val="tx1"/>
                </a:solidFill>
                <a:ea typeface="HG Mincho Light J" charset="0"/>
                <a:cs typeface="HG Mincho Light J" charset="0"/>
              </a:rPr>
              <a:t> -&gt; </a:t>
            </a:r>
            <a:r>
              <a:rPr lang="en-GB" sz="3200" b="1">
                <a:solidFill>
                  <a:schemeClr val="tx1"/>
                </a:solidFill>
                <a:latin typeface="Courier New" charset="0"/>
                <a:ea typeface="HG Mincho Light J" charset="0"/>
                <a:cs typeface="HG Mincho Light J" charset="0"/>
              </a:rPr>
              <a:t>float</a:t>
            </a:r>
            <a:r>
              <a:rPr lang="en-GB" sz="3200" b="1">
                <a:solidFill>
                  <a:schemeClr val="tx1"/>
                </a:solidFill>
                <a:ea typeface="HG Mincho Light J" charset="0"/>
                <a:cs typeface="HG Mincho Light J" charset="0"/>
              </a:rPr>
              <a:t> -&gt; </a:t>
            </a:r>
            <a:r>
              <a:rPr lang="en-GB" sz="3200" b="1">
                <a:solidFill>
                  <a:schemeClr val="tx1"/>
                </a:solidFill>
                <a:latin typeface="Courier New" charset="0"/>
                <a:ea typeface="HG Mincho Light J" charset="0"/>
                <a:cs typeface="HG Mincho Light J" charset="0"/>
              </a:rPr>
              <a:t>int</a:t>
            </a:r>
            <a:r>
              <a:rPr lang="en-GB" sz="3200" b="1">
                <a:solidFill>
                  <a:schemeClr val="tx1"/>
                </a:solidFill>
                <a:ea typeface="HG Mincho Light J" charset="0"/>
                <a:cs typeface="HG Mincho Light J" charset="0"/>
              </a:rPr>
              <a:t> </a:t>
            </a:r>
            <a:r>
              <a:rPr lang="en-GB" sz="3200" b="1">
                <a:solidFill>
                  <a:srgbClr val="800080"/>
                </a:solidFill>
                <a:ea typeface="HG Mincho Light J" charset="0"/>
                <a:cs typeface="HG Mincho Light J" charset="0"/>
              </a:rPr>
              <a:t>produces same </a:t>
            </a:r>
            <a:r>
              <a:rPr lang="en-GB" sz="3200" b="1">
                <a:solidFill>
                  <a:srgbClr val="800080"/>
                </a:solidFill>
                <a:latin typeface="Courier New" charset="0"/>
                <a:ea typeface="HG Mincho Light J" charset="0"/>
                <a:cs typeface="HG Mincho Light J" charset="0"/>
              </a:rPr>
              <a:t>int</a:t>
            </a:r>
            <a:r>
              <a:rPr lang="en-GB" sz="3200" b="1">
                <a:solidFill>
                  <a:srgbClr val="800080"/>
                </a:solidFill>
                <a:ea typeface="HG Mincho Light J" charset="0"/>
                <a:cs typeface="HG Mincho Light J" charset="0"/>
              </a:rPr>
              <a:t> number</a:t>
            </a:r>
          </a:p>
          <a:p>
            <a:pPr marL="457200" indent="-457200">
              <a:lnSpc>
                <a:spcPct val="85000"/>
              </a:lnSpc>
              <a:spcBef>
                <a:spcPts val="2588"/>
              </a:spcBef>
              <a:buClr>
                <a:srgbClr val="000000"/>
              </a:buClr>
              <a:buSzPct val="133000"/>
              <a:buFont typeface="Arial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r>
              <a:rPr lang="en-GB" sz="3200" b="1">
                <a:solidFill>
                  <a:schemeClr val="tx1"/>
                </a:solidFill>
                <a:ea typeface="HG Mincho Light J" charset="0"/>
                <a:cs typeface="HG Mincho Light J" charset="0"/>
              </a:rPr>
              <a:t>3. FP </a:t>
            </a:r>
            <a:r>
              <a:rPr lang="en-GB" sz="3200" b="1" u="sng">
                <a:solidFill>
                  <a:schemeClr val="tx1"/>
                </a:solidFill>
                <a:ea typeface="HG Mincho Light J" charset="0"/>
                <a:cs typeface="HG Mincho Light J" charset="0"/>
              </a:rPr>
              <a:t>add</a:t>
            </a:r>
            <a:r>
              <a:rPr lang="en-GB" sz="3200" b="1">
                <a:solidFill>
                  <a:schemeClr val="tx1"/>
                </a:solidFill>
                <a:ea typeface="HG Mincho Light J" charset="0"/>
                <a:cs typeface="HG Mincho Light J" charset="0"/>
              </a:rPr>
              <a:t> is associative </a:t>
            </a:r>
            <a:r>
              <a:rPr lang="en-GB" sz="3200" b="1">
                <a:solidFill>
                  <a:srgbClr val="800080"/>
                </a:solidFill>
                <a:ea typeface="HG Mincho Light J" charset="0"/>
                <a:cs typeface="HG Mincho Light J" charset="0"/>
              </a:rPr>
              <a:t>(x+y)+z = x+(y+z)</a:t>
            </a:r>
          </a:p>
        </p:txBody>
      </p:sp>
      <p:sp>
        <p:nvSpPr>
          <p:cNvPr id="2220036" name="Text Box 4"/>
          <p:cNvSpPr txBox="1">
            <a:spLocks noChangeArrowheads="1"/>
          </p:cNvSpPr>
          <p:nvPr/>
        </p:nvSpPr>
        <p:spPr bwMode="auto">
          <a:xfrm>
            <a:off x="990600" y="3886200"/>
            <a:ext cx="3073400" cy="5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pPr marL="457200" indent="-457200">
              <a:lnSpc>
                <a:spcPct val="96000"/>
              </a:lnSpc>
              <a:buClr>
                <a:srgbClr val="000000"/>
              </a:buClr>
              <a:buSzPct val="133000"/>
              <a:buFont typeface="Times New Roman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r>
              <a:rPr lang="en-GB" sz="3200" b="1">
                <a:solidFill>
                  <a:schemeClr val="tx1"/>
                </a:solidFill>
                <a:ea typeface="HG Mincho Light J" charset="0"/>
                <a:cs typeface="HG Mincho Light J" charset="0"/>
              </a:rPr>
              <a:t>1. 3.14 -&gt; 3 -&gt; 3</a:t>
            </a:r>
          </a:p>
        </p:txBody>
      </p:sp>
      <p:sp>
        <p:nvSpPr>
          <p:cNvPr id="2220037" name="Text Box 5"/>
          <p:cNvSpPr txBox="1">
            <a:spLocks noChangeArrowheads="1"/>
          </p:cNvSpPr>
          <p:nvPr/>
        </p:nvSpPr>
        <p:spPr bwMode="auto">
          <a:xfrm>
            <a:off x="990600" y="4343400"/>
            <a:ext cx="52451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pPr marL="457200" indent="-457200">
              <a:lnSpc>
                <a:spcPct val="96000"/>
              </a:lnSpc>
              <a:buClr>
                <a:srgbClr val="000000"/>
              </a:buClr>
              <a:buSzPct val="133000"/>
              <a:buFont typeface="Times New Roman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r>
              <a:rPr lang="en-GB" sz="3200" b="1">
                <a:solidFill>
                  <a:schemeClr val="tx1"/>
                </a:solidFill>
                <a:ea typeface="HG Mincho Light J" charset="0"/>
                <a:cs typeface="HG Mincho Light J" charset="0"/>
              </a:rPr>
              <a:t>2. 32 bits for signed int,</a:t>
            </a:r>
            <a:br>
              <a:rPr lang="en-GB" sz="3200" b="1">
                <a:solidFill>
                  <a:schemeClr val="tx1"/>
                </a:solidFill>
                <a:ea typeface="HG Mincho Light J" charset="0"/>
                <a:cs typeface="HG Mincho Light J" charset="0"/>
              </a:rPr>
            </a:br>
            <a:r>
              <a:rPr lang="en-GB" sz="3200" b="1">
                <a:solidFill>
                  <a:schemeClr val="tx1"/>
                </a:solidFill>
                <a:ea typeface="HG Mincho Light J" charset="0"/>
                <a:cs typeface="HG Mincho Light J" charset="0"/>
              </a:rPr>
              <a:t>but 24 for FP mantissa?</a:t>
            </a:r>
          </a:p>
        </p:txBody>
      </p:sp>
      <p:sp>
        <p:nvSpPr>
          <p:cNvPr id="2220038" name="Text Box 6"/>
          <p:cNvSpPr txBox="1">
            <a:spLocks noChangeArrowheads="1"/>
          </p:cNvSpPr>
          <p:nvPr/>
        </p:nvSpPr>
        <p:spPr bwMode="auto">
          <a:xfrm>
            <a:off x="990600" y="685800"/>
            <a:ext cx="4640263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pPr>
              <a:lnSpc>
                <a:spcPct val="96000"/>
              </a:lnSpc>
              <a:buClr>
                <a:srgbClr val="FC0128"/>
              </a:buClr>
              <a:buSzPct val="333000"/>
              <a:buFont typeface="Times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8000" b="1">
                <a:solidFill>
                  <a:srgbClr val="FC0128"/>
                </a:solidFill>
                <a:ea typeface="HG Mincho Light J" charset="0"/>
                <a:cs typeface="HG Mincho Light J" charset="0"/>
              </a:rPr>
              <a:t>F A L S E</a:t>
            </a:r>
          </a:p>
        </p:txBody>
      </p:sp>
      <p:sp>
        <p:nvSpPr>
          <p:cNvPr id="2220039" name="Text Box 7"/>
          <p:cNvSpPr txBox="1">
            <a:spLocks noChangeArrowheads="1"/>
          </p:cNvSpPr>
          <p:nvPr/>
        </p:nvSpPr>
        <p:spPr bwMode="auto">
          <a:xfrm>
            <a:off x="990600" y="1905000"/>
            <a:ext cx="4640263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pPr>
              <a:lnSpc>
                <a:spcPct val="96000"/>
              </a:lnSpc>
              <a:buClr>
                <a:srgbClr val="FC0128"/>
              </a:buClr>
              <a:buSzPct val="333000"/>
              <a:buFont typeface="Times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8000" b="1">
                <a:solidFill>
                  <a:srgbClr val="FC0128"/>
                </a:solidFill>
                <a:ea typeface="HG Mincho Light J" charset="0"/>
                <a:cs typeface="HG Mincho Light J" charset="0"/>
              </a:rPr>
              <a:t>F A L S E</a:t>
            </a:r>
          </a:p>
        </p:txBody>
      </p:sp>
      <p:sp>
        <p:nvSpPr>
          <p:cNvPr id="2220040" name="Text Box 8"/>
          <p:cNvSpPr txBox="1">
            <a:spLocks noChangeArrowheads="1"/>
          </p:cNvSpPr>
          <p:nvPr/>
        </p:nvSpPr>
        <p:spPr bwMode="auto">
          <a:xfrm>
            <a:off x="990600" y="2819400"/>
            <a:ext cx="4640263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pPr>
              <a:lnSpc>
                <a:spcPct val="96000"/>
              </a:lnSpc>
              <a:buClr>
                <a:srgbClr val="FC0128"/>
              </a:buClr>
              <a:buSzPct val="333000"/>
              <a:buFont typeface="Times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8000" b="1">
                <a:solidFill>
                  <a:srgbClr val="FC0128"/>
                </a:solidFill>
                <a:ea typeface="HG Mincho Light J" charset="0"/>
                <a:cs typeface="HG Mincho Light J" charset="0"/>
              </a:rPr>
              <a:t>F A L S E</a:t>
            </a:r>
          </a:p>
        </p:txBody>
      </p:sp>
      <p:sp>
        <p:nvSpPr>
          <p:cNvPr id="2220041" name="Text Box 9"/>
          <p:cNvSpPr txBox="1">
            <a:spLocks noChangeArrowheads="1"/>
          </p:cNvSpPr>
          <p:nvPr/>
        </p:nvSpPr>
        <p:spPr bwMode="auto">
          <a:xfrm>
            <a:off x="990600" y="5334000"/>
            <a:ext cx="451167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pPr marL="457200" indent="-457200">
              <a:lnSpc>
                <a:spcPct val="96000"/>
              </a:lnSpc>
              <a:buClr>
                <a:srgbClr val="000000"/>
              </a:buClr>
              <a:buSzPct val="133000"/>
              <a:buFont typeface="Arial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r>
              <a:rPr lang="en-GB" sz="3200" b="1">
                <a:solidFill>
                  <a:schemeClr val="tx1"/>
                </a:solidFill>
                <a:ea typeface="HG Mincho Light J" charset="0"/>
                <a:cs typeface="HG Mincho Light J" charset="0"/>
              </a:rPr>
              <a:t>3. x = biggest pos #,</a:t>
            </a:r>
            <a:br>
              <a:rPr lang="en-GB" sz="3200" b="1">
                <a:solidFill>
                  <a:schemeClr val="tx1"/>
                </a:solidFill>
                <a:ea typeface="HG Mincho Light J" charset="0"/>
                <a:cs typeface="HG Mincho Light J" charset="0"/>
              </a:rPr>
            </a:br>
            <a:r>
              <a:rPr lang="en-GB" sz="3200" b="1">
                <a:solidFill>
                  <a:schemeClr val="tx1"/>
                </a:solidFill>
                <a:ea typeface="HG Mincho Light J" charset="0"/>
                <a:cs typeface="HG Mincho Light J" charset="0"/>
              </a:rPr>
              <a:t>y = -x, z = 1 (x != inf)</a:t>
            </a:r>
          </a:p>
        </p:txBody>
      </p:sp>
      <p:sp>
        <p:nvSpPr>
          <p:cNvPr id="2220042" name="Text Box 10"/>
          <p:cNvSpPr txBox="1">
            <a:spLocks noChangeArrowheads="1"/>
          </p:cNvSpPr>
          <p:nvPr/>
        </p:nvSpPr>
        <p:spPr bwMode="auto">
          <a:xfrm>
            <a:off x="6324600" y="2743200"/>
            <a:ext cx="406400" cy="5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pPr>
              <a:lnSpc>
                <a:spcPct val="96000"/>
              </a:lnSpc>
              <a:buClr>
                <a:srgbClr val="063DE8"/>
              </a:buClr>
              <a:buSzPct val="133000"/>
              <a:buFont typeface="Times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200" b="1">
                <a:solidFill>
                  <a:srgbClr val="063DE8"/>
                </a:solidFill>
                <a:ea typeface="HG Mincho Light J" charset="0"/>
                <a:cs typeface="HG Mincho Light J" charset="0"/>
              </a:rPr>
              <a:t>1</a:t>
            </a:r>
          </a:p>
        </p:txBody>
      </p:sp>
      <p:sp>
        <p:nvSpPr>
          <p:cNvPr id="2220043" name="Text Box 11"/>
          <p:cNvSpPr txBox="1">
            <a:spLocks noChangeArrowheads="1"/>
          </p:cNvSpPr>
          <p:nvPr/>
        </p:nvSpPr>
        <p:spPr bwMode="auto">
          <a:xfrm>
            <a:off x="7010400" y="2743200"/>
            <a:ext cx="406400" cy="5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pPr>
              <a:lnSpc>
                <a:spcPct val="96000"/>
              </a:lnSpc>
              <a:buClr>
                <a:srgbClr val="063DE8"/>
              </a:buClr>
              <a:buSzPct val="133000"/>
              <a:buFont typeface="Times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200" b="1">
                <a:solidFill>
                  <a:srgbClr val="063DE8"/>
                </a:solidFill>
                <a:ea typeface="HG Mincho Light J" charset="0"/>
                <a:cs typeface="HG Mincho Light J" charset="0"/>
              </a:rPr>
              <a:t>0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7556500" y="3706813"/>
            <a:ext cx="1371600" cy="2895600"/>
            <a:chOff x="4760" y="2335"/>
            <a:chExt cx="864" cy="1824"/>
          </a:xfrm>
        </p:grpSpPr>
        <p:sp>
          <p:nvSpPr>
            <p:cNvPr id="2220045" name="AutoShape 13"/>
            <p:cNvSpPr>
              <a:spLocks noChangeArrowheads="1"/>
            </p:cNvSpPr>
            <p:nvPr/>
          </p:nvSpPr>
          <p:spPr bwMode="auto">
            <a:xfrm>
              <a:off x="4760" y="2335"/>
              <a:ext cx="864" cy="1824"/>
            </a:xfrm>
            <a:prstGeom prst="roundRect">
              <a:avLst>
                <a:gd name="adj" fmla="val 116"/>
              </a:avLst>
            </a:prstGeom>
            <a:solidFill>
              <a:srgbClr val="FFFFFF"/>
            </a:solidFill>
            <a:ln w="126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0046" name="Text Box 14"/>
            <p:cNvSpPr txBox="1">
              <a:spLocks noChangeArrowheads="1"/>
            </p:cNvSpPr>
            <p:nvPr/>
          </p:nvSpPr>
          <p:spPr bwMode="auto">
            <a:xfrm>
              <a:off x="4760" y="2335"/>
              <a:ext cx="864" cy="18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360" tIns="44280" rIns="90360" bIns="44280">
              <a:prstTxWarp prst="textNoShape">
                <a:avLst/>
              </a:prstTxWarp>
              <a:spAutoFit/>
            </a:bodyPr>
            <a:lstStyle/>
            <a:p>
              <a:pPr marL="201613" indent="-201613">
                <a:lnSpc>
                  <a:spcPct val="85000"/>
                </a:lnSpc>
                <a:buClr>
                  <a:srgbClr val="000000"/>
                </a:buClr>
                <a:buSzPct val="75000"/>
                <a:buFont typeface="Times" charset="0"/>
                <a:buNone/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</a:pPr>
              <a:r>
                <a:rPr lang="en-GB" sz="2400" b="1">
                  <a:solidFill>
                    <a:schemeClr val="tx1"/>
                  </a:solidFill>
                  <a:latin typeface="Courier New" charset="0"/>
                  <a:ea typeface="HG Mincho Light J" charset="0"/>
                  <a:cs typeface="HG Mincho Light J" charset="0"/>
                </a:rPr>
                <a:t>   ABC</a:t>
              </a:r>
            </a:p>
            <a:p>
              <a:pPr marL="201613" indent="-201613">
                <a:lnSpc>
                  <a:spcPct val="85000"/>
                </a:lnSpc>
                <a:buClr>
                  <a:srgbClr val="000000"/>
                </a:buClr>
                <a:buSzPct val="75000"/>
                <a:buFont typeface="Times" charset="0"/>
                <a:buNone/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</a:pPr>
              <a:r>
                <a:rPr lang="en-GB" sz="2400" b="1">
                  <a:solidFill>
                    <a:schemeClr val="tx1"/>
                  </a:solidFill>
                  <a:latin typeface="Courier New" charset="0"/>
                  <a:ea typeface="HG Mincho Light J" charset="0"/>
                  <a:cs typeface="HG Mincho Light J" charset="0"/>
                </a:rPr>
                <a:t>1: </a:t>
              </a:r>
              <a:r>
                <a:rPr lang="en-GB" sz="2400" b="1">
                  <a:solidFill>
                    <a:srgbClr val="FC0128"/>
                  </a:solidFill>
                  <a:latin typeface="Courier New" charset="0"/>
                  <a:ea typeface="HG Mincho Light J" charset="0"/>
                  <a:cs typeface="HG Mincho Light J" charset="0"/>
                </a:rPr>
                <a:t>FFF</a:t>
              </a:r>
            </a:p>
            <a:p>
              <a:pPr marL="201613" indent="-201613">
                <a:lnSpc>
                  <a:spcPct val="85000"/>
                </a:lnSpc>
                <a:buClr>
                  <a:srgbClr val="000000"/>
                </a:buClr>
                <a:buSzPct val="75000"/>
                <a:buFont typeface="Times" charset="0"/>
                <a:buNone/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</a:pPr>
              <a:r>
                <a:rPr lang="en-GB" sz="2400" b="1">
                  <a:solidFill>
                    <a:schemeClr val="tx1"/>
                  </a:solidFill>
                  <a:latin typeface="Courier New" charset="0"/>
                  <a:ea typeface="HG Mincho Light J" charset="0"/>
                  <a:cs typeface="HG Mincho Light J" charset="0"/>
                </a:rPr>
                <a:t>2: </a:t>
              </a:r>
              <a:r>
                <a:rPr lang="en-GB" sz="2400" b="1">
                  <a:solidFill>
                    <a:srgbClr val="FC0128"/>
                  </a:solidFill>
                  <a:latin typeface="Courier New" charset="0"/>
                  <a:ea typeface="HG Mincho Light J" charset="0"/>
                  <a:cs typeface="HG Mincho Light J" charset="0"/>
                </a:rPr>
                <a:t>FF</a:t>
              </a:r>
              <a:r>
                <a:rPr lang="en-GB" sz="2400" b="1">
                  <a:solidFill>
                    <a:schemeClr val="tx1"/>
                  </a:solidFill>
                  <a:latin typeface="Courier New" charset="0"/>
                  <a:ea typeface="HG Mincho Light J" charset="0"/>
                  <a:cs typeface="HG Mincho Light J" charset="0"/>
                </a:rPr>
                <a:t>T </a:t>
              </a:r>
            </a:p>
            <a:p>
              <a:pPr marL="201613" indent="-201613">
                <a:lnSpc>
                  <a:spcPct val="85000"/>
                </a:lnSpc>
                <a:buClr>
                  <a:srgbClr val="000000"/>
                </a:buClr>
                <a:buSzPct val="75000"/>
                <a:buFont typeface="Times" charset="0"/>
                <a:buNone/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</a:pPr>
              <a:r>
                <a:rPr lang="en-GB" sz="2400" b="1">
                  <a:solidFill>
                    <a:schemeClr val="tx1"/>
                  </a:solidFill>
                  <a:latin typeface="Courier New" charset="0"/>
                  <a:ea typeface="HG Mincho Light J" charset="0"/>
                  <a:cs typeface="HG Mincho Light J" charset="0"/>
                </a:rPr>
                <a:t>3: </a:t>
              </a:r>
              <a:r>
                <a:rPr lang="en-GB" sz="2400" b="1">
                  <a:solidFill>
                    <a:srgbClr val="FC0128"/>
                  </a:solidFill>
                  <a:latin typeface="Courier New" charset="0"/>
                  <a:ea typeface="HG Mincho Light J" charset="0"/>
                  <a:cs typeface="HG Mincho Light J" charset="0"/>
                </a:rPr>
                <a:t>F</a:t>
              </a:r>
              <a:r>
                <a:rPr lang="en-GB" sz="2400" b="1">
                  <a:solidFill>
                    <a:schemeClr val="tx1"/>
                  </a:solidFill>
                  <a:latin typeface="Courier New" charset="0"/>
                  <a:ea typeface="HG Mincho Light J" charset="0"/>
                  <a:cs typeface="HG Mincho Light J" charset="0"/>
                </a:rPr>
                <a:t>T</a:t>
              </a:r>
              <a:r>
                <a:rPr lang="en-GB" sz="2400" b="1">
                  <a:solidFill>
                    <a:srgbClr val="FC0128"/>
                  </a:solidFill>
                  <a:latin typeface="Courier New" charset="0"/>
                  <a:ea typeface="HG Mincho Light J" charset="0"/>
                  <a:cs typeface="HG Mincho Light J" charset="0"/>
                </a:rPr>
                <a:t>F</a:t>
              </a:r>
            </a:p>
            <a:p>
              <a:pPr marL="201613" indent="-201613">
                <a:lnSpc>
                  <a:spcPct val="85000"/>
                </a:lnSpc>
                <a:buClr>
                  <a:srgbClr val="000000"/>
                </a:buClr>
                <a:buSzPct val="75000"/>
                <a:buFont typeface="Times" charset="0"/>
                <a:buNone/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</a:pPr>
              <a:r>
                <a:rPr lang="en-GB" sz="2400" b="1">
                  <a:solidFill>
                    <a:schemeClr val="tx1"/>
                  </a:solidFill>
                  <a:latin typeface="Courier New" charset="0"/>
                  <a:ea typeface="HG Mincho Light J" charset="0"/>
                  <a:cs typeface="HG Mincho Light J" charset="0"/>
                </a:rPr>
                <a:t>4: </a:t>
              </a:r>
              <a:r>
                <a:rPr lang="en-GB" sz="2400" b="1">
                  <a:solidFill>
                    <a:srgbClr val="FC0128"/>
                  </a:solidFill>
                  <a:latin typeface="Courier New" charset="0"/>
                  <a:ea typeface="HG Mincho Light J" charset="0"/>
                  <a:cs typeface="HG Mincho Light J" charset="0"/>
                </a:rPr>
                <a:t>F</a:t>
              </a:r>
              <a:r>
                <a:rPr lang="en-GB" sz="2400" b="1">
                  <a:solidFill>
                    <a:schemeClr val="tx1"/>
                  </a:solidFill>
                  <a:latin typeface="Courier New" charset="0"/>
                  <a:ea typeface="HG Mincho Light J" charset="0"/>
                  <a:cs typeface="HG Mincho Light J" charset="0"/>
                </a:rPr>
                <a:t>TT</a:t>
              </a:r>
            </a:p>
            <a:p>
              <a:pPr marL="201613" indent="-201613">
                <a:lnSpc>
                  <a:spcPct val="85000"/>
                </a:lnSpc>
                <a:buClr>
                  <a:srgbClr val="000000"/>
                </a:buClr>
                <a:buSzPct val="75000"/>
                <a:buFont typeface="Times" charset="0"/>
                <a:buNone/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</a:pPr>
              <a:r>
                <a:rPr lang="en-GB" sz="2400" b="1">
                  <a:solidFill>
                    <a:schemeClr val="tx1"/>
                  </a:solidFill>
                  <a:latin typeface="Courier New" charset="0"/>
                  <a:ea typeface="HG Mincho Light J" charset="0"/>
                  <a:cs typeface="HG Mincho Light J" charset="0"/>
                </a:rPr>
                <a:t>5: T</a:t>
              </a:r>
              <a:r>
                <a:rPr lang="en-GB" sz="2400" b="1">
                  <a:solidFill>
                    <a:srgbClr val="FC0128"/>
                  </a:solidFill>
                  <a:latin typeface="Courier New" charset="0"/>
                  <a:ea typeface="HG Mincho Light J" charset="0"/>
                  <a:cs typeface="HG Mincho Light J" charset="0"/>
                </a:rPr>
                <a:t>FF</a:t>
              </a:r>
            </a:p>
            <a:p>
              <a:pPr marL="201613" indent="-201613">
                <a:lnSpc>
                  <a:spcPct val="85000"/>
                </a:lnSpc>
                <a:buClr>
                  <a:srgbClr val="000000"/>
                </a:buClr>
                <a:buSzPct val="75000"/>
                <a:buFont typeface="Times" charset="0"/>
                <a:buNone/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</a:pPr>
              <a:r>
                <a:rPr lang="en-GB" sz="2400" b="1">
                  <a:solidFill>
                    <a:schemeClr val="tx1"/>
                  </a:solidFill>
                  <a:latin typeface="Courier New" charset="0"/>
                  <a:ea typeface="HG Mincho Light J" charset="0"/>
                  <a:cs typeface="HG Mincho Light J" charset="0"/>
                </a:rPr>
                <a:t>6: T</a:t>
              </a:r>
              <a:r>
                <a:rPr lang="en-GB" sz="2400" b="1">
                  <a:solidFill>
                    <a:srgbClr val="FC0128"/>
                  </a:solidFill>
                  <a:latin typeface="Courier New" charset="0"/>
                  <a:ea typeface="HG Mincho Light J" charset="0"/>
                  <a:cs typeface="HG Mincho Light J" charset="0"/>
                </a:rPr>
                <a:t>F</a:t>
              </a:r>
              <a:r>
                <a:rPr lang="en-GB" sz="2400" b="1">
                  <a:solidFill>
                    <a:schemeClr val="tx1"/>
                  </a:solidFill>
                  <a:latin typeface="Courier New" charset="0"/>
                  <a:ea typeface="HG Mincho Light J" charset="0"/>
                  <a:cs typeface="HG Mincho Light J" charset="0"/>
                </a:rPr>
                <a:t>T</a:t>
              </a:r>
            </a:p>
            <a:p>
              <a:pPr marL="201613" indent="-201613">
                <a:lnSpc>
                  <a:spcPct val="85000"/>
                </a:lnSpc>
                <a:buClr>
                  <a:srgbClr val="000000"/>
                </a:buClr>
                <a:buSzPct val="75000"/>
                <a:buFont typeface="Times" charset="0"/>
                <a:buNone/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</a:pPr>
              <a:r>
                <a:rPr lang="en-GB" sz="2400" b="1">
                  <a:solidFill>
                    <a:schemeClr val="tx1"/>
                  </a:solidFill>
                  <a:latin typeface="Courier New" charset="0"/>
                  <a:ea typeface="HG Mincho Light J" charset="0"/>
                  <a:cs typeface="HG Mincho Light J" charset="0"/>
                </a:rPr>
                <a:t>7: TT</a:t>
              </a:r>
              <a:r>
                <a:rPr lang="en-GB" sz="2400" b="1">
                  <a:solidFill>
                    <a:srgbClr val="FC0128"/>
                  </a:solidFill>
                  <a:latin typeface="Courier New" charset="0"/>
                  <a:ea typeface="HG Mincho Light J" charset="0"/>
                  <a:cs typeface="HG Mincho Light J" charset="0"/>
                </a:rPr>
                <a:t>F</a:t>
              </a:r>
            </a:p>
            <a:p>
              <a:pPr marL="201613" indent="-201613">
                <a:lnSpc>
                  <a:spcPct val="85000"/>
                </a:lnSpc>
                <a:buClr>
                  <a:srgbClr val="000000"/>
                </a:buClr>
                <a:buSzPct val="75000"/>
                <a:buFont typeface="Times" charset="0"/>
                <a:buNone/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</a:pPr>
              <a:r>
                <a:rPr lang="en-GB" sz="2400" b="1">
                  <a:solidFill>
                    <a:schemeClr val="tx1"/>
                  </a:solidFill>
                  <a:latin typeface="Courier New" charset="0"/>
                  <a:ea typeface="HG Mincho Light J" charset="0"/>
                  <a:cs typeface="HG Mincho Light J" charset="0"/>
                </a:rPr>
                <a:t>8: TTT</a:t>
              </a:r>
            </a:p>
          </p:txBody>
        </p:sp>
      </p:grpSp>
      <p:sp>
        <p:nvSpPr>
          <p:cNvPr id="2220047" name="AutoShape 15"/>
          <p:cNvSpPr>
            <a:spLocks noChangeArrowheads="1"/>
          </p:cNvSpPr>
          <p:nvPr/>
        </p:nvSpPr>
        <p:spPr bwMode="auto">
          <a:xfrm>
            <a:off x="7315200" y="4038600"/>
            <a:ext cx="1600200" cy="339725"/>
          </a:xfrm>
          <a:prstGeom prst="roundRect">
            <a:avLst>
              <a:gd name="adj" fmla="val 16819"/>
            </a:avLst>
          </a:prstGeom>
          <a:noFill/>
          <a:ln w="63360">
            <a:solidFill>
              <a:srgbClr val="80008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0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0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0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0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0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0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0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0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0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0036" grpId="0" autoUpdateAnimBg="0"/>
      <p:bldP spid="2220037" grpId="0" autoUpdateAnimBg="0"/>
      <p:bldP spid="2220038" grpId="0" autoUpdateAnimBg="0"/>
      <p:bldP spid="2220039" grpId="0" autoUpdateAnimBg="0"/>
      <p:bldP spid="2220040" grpId="0" autoUpdateAnimBg="0"/>
      <p:bldP spid="2220041" grpId="0" autoUpdateAnimBg="0"/>
      <p:bldP spid="2220042" grpId="0" autoUpdateAnimBg="0"/>
      <p:bldP spid="2220043" grpId="0" autoUpdateAnimBg="0"/>
      <p:bldP spid="222004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5524500" cy="474663"/>
          </a:xfrm>
        </p:spPr>
        <p:txBody>
          <a:bodyPr/>
          <a:lstStyle/>
          <a:p>
            <a:r>
              <a:rPr lang="en-US"/>
              <a:t>Representation of Fractions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533400" y="838200"/>
            <a:ext cx="8229600" cy="946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</a:rPr>
              <a:t>“Binary Point” like decimal point signifies boundary between integer and fractional parts:</a:t>
            </a:r>
          </a:p>
        </p:txBody>
      </p:sp>
      <p:grpSp>
        <p:nvGrpSpPr>
          <p:cNvPr id="24580" name="Group 4"/>
          <p:cNvGrpSpPr>
            <a:grpSpLocks/>
          </p:cNvGrpSpPr>
          <p:nvPr/>
        </p:nvGrpSpPr>
        <p:grpSpPr bwMode="auto">
          <a:xfrm>
            <a:off x="3960813" y="1600200"/>
            <a:ext cx="3582987" cy="1651000"/>
            <a:chOff x="1584" y="1008"/>
            <a:chExt cx="2257" cy="1040"/>
          </a:xfrm>
        </p:grpSpPr>
        <p:sp>
          <p:nvSpPr>
            <p:cNvPr id="24584" name="Text Box 5"/>
            <p:cNvSpPr txBox="1">
              <a:spLocks noChangeArrowheads="1"/>
            </p:cNvSpPr>
            <p:nvPr/>
          </p:nvSpPr>
          <p:spPr bwMode="auto">
            <a:xfrm>
              <a:off x="2112" y="1008"/>
              <a:ext cx="1100" cy="57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600">
                  <a:solidFill>
                    <a:schemeClr val="accent2"/>
                  </a:solidFill>
                </a:rPr>
                <a:t>xx</a:t>
              </a:r>
              <a:r>
                <a:rPr lang="en-US" sz="5400">
                  <a:solidFill>
                    <a:schemeClr val="accent2"/>
                  </a:solidFill>
                </a:rPr>
                <a:t>.</a:t>
              </a:r>
              <a:r>
                <a:rPr lang="en-US" sz="3600">
                  <a:solidFill>
                    <a:schemeClr val="accent2"/>
                  </a:solidFill>
                </a:rPr>
                <a:t>yyyy</a:t>
              </a:r>
            </a:p>
          </p:txBody>
        </p:sp>
        <p:sp>
          <p:nvSpPr>
            <p:cNvPr id="24585" name="Freeform 6"/>
            <p:cNvSpPr>
              <a:spLocks/>
            </p:cNvSpPr>
            <p:nvPr/>
          </p:nvSpPr>
          <p:spPr bwMode="auto">
            <a:xfrm>
              <a:off x="1872" y="1488"/>
              <a:ext cx="336" cy="192"/>
            </a:xfrm>
            <a:custGeom>
              <a:avLst/>
              <a:gdLst>
                <a:gd name="T0" fmla="*/ 336 w 336"/>
                <a:gd name="T1" fmla="*/ 0 h 192"/>
                <a:gd name="T2" fmla="*/ 192 w 336"/>
                <a:gd name="T3" fmla="*/ 144 h 192"/>
                <a:gd name="T4" fmla="*/ 0 w 336"/>
                <a:gd name="T5" fmla="*/ 192 h 192"/>
                <a:gd name="T6" fmla="*/ 0 60000 65536"/>
                <a:gd name="T7" fmla="*/ 0 60000 65536"/>
                <a:gd name="T8" fmla="*/ 0 60000 65536"/>
                <a:gd name="T9" fmla="*/ 0 w 336"/>
                <a:gd name="T10" fmla="*/ 0 h 192"/>
                <a:gd name="T11" fmla="*/ 336 w 336"/>
                <a:gd name="T12" fmla="*/ 192 h 1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192">
                  <a:moveTo>
                    <a:pt x="336" y="0"/>
                  </a:moveTo>
                  <a:cubicBezTo>
                    <a:pt x="292" y="56"/>
                    <a:pt x="248" y="112"/>
                    <a:pt x="192" y="144"/>
                  </a:cubicBezTo>
                  <a:cubicBezTo>
                    <a:pt x="136" y="176"/>
                    <a:pt x="68" y="184"/>
                    <a:pt x="0" y="192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arrow" w="med" len="med"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86" name="Freeform 7"/>
            <p:cNvSpPr>
              <a:spLocks/>
            </p:cNvSpPr>
            <p:nvPr/>
          </p:nvSpPr>
          <p:spPr bwMode="auto">
            <a:xfrm>
              <a:off x="2784" y="1536"/>
              <a:ext cx="96" cy="240"/>
            </a:xfrm>
            <a:custGeom>
              <a:avLst/>
              <a:gdLst>
                <a:gd name="T0" fmla="*/ 0 w 96"/>
                <a:gd name="T1" fmla="*/ 0 h 240"/>
                <a:gd name="T2" fmla="*/ 48 w 96"/>
                <a:gd name="T3" fmla="*/ 144 h 240"/>
                <a:gd name="T4" fmla="*/ 96 w 96"/>
                <a:gd name="T5" fmla="*/ 240 h 240"/>
                <a:gd name="T6" fmla="*/ 0 60000 65536"/>
                <a:gd name="T7" fmla="*/ 0 60000 65536"/>
                <a:gd name="T8" fmla="*/ 0 60000 65536"/>
                <a:gd name="T9" fmla="*/ 0 w 96"/>
                <a:gd name="T10" fmla="*/ 0 h 240"/>
                <a:gd name="T11" fmla="*/ 96 w 96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" h="240">
                  <a:moveTo>
                    <a:pt x="0" y="0"/>
                  </a:moveTo>
                  <a:cubicBezTo>
                    <a:pt x="16" y="52"/>
                    <a:pt x="32" y="104"/>
                    <a:pt x="48" y="144"/>
                  </a:cubicBezTo>
                  <a:cubicBezTo>
                    <a:pt x="64" y="184"/>
                    <a:pt x="80" y="212"/>
                    <a:pt x="96" y="240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arrow" w="med" len="med"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87" name="Freeform 8"/>
            <p:cNvSpPr>
              <a:spLocks/>
            </p:cNvSpPr>
            <p:nvPr/>
          </p:nvSpPr>
          <p:spPr bwMode="auto">
            <a:xfrm>
              <a:off x="2928" y="1536"/>
              <a:ext cx="288" cy="240"/>
            </a:xfrm>
            <a:custGeom>
              <a:avLst/>
              <a:gdLst>
                <a:gd name="T0" fmla="*/ 0 w 288"/>
                <a:gd name="T1" fmla="*/ 0 h 240"/>
                <a:gd name="T2" fmla="*/ 96 w 288"/>
                <a:gd name="T3" fmla="*/ 144 h 240"/>
                <a:gd name="T4" fmla="*/ 288 w 288"/>
                <a:gd name="T5" fmla="*/ 240 h 240"/>
                <a:gd name="T6" fmla="*/ 0 60000 65536"/>
                <a:gd name="T7" fmla="*/ 0 60000 65536"/>
                <a:gd name="T8" fmla="*/ 0 60000 65536"/>
                <a:gd name="T9" fmla="*/ 0 w 288"/>
                <a:gd name="T10" fmla="*/ 0 h 240"/>
                <a:gd name="T11" fmla="*/ 288 w 288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240">
                  <a:moveTo>
                    <a:pt x="0" y="0"/>
                  </a:moveTo>
                  <a:cubicBezTo>
                    <a:pt x="24" y="52"/>
                    <a:pt x="48" y="104"/>
                    <a:pt x="96" y="144"/>
                  </a:cubicBezTo>
                  <a:cubicBezTo>
                    <a:pt x="144" y="184"/>
                    <a:pt x="216" y="212"/>
                    <a:pt x="288" y="240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arrow" w="med" len="med"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88" name="Freeform 9"/>
            <p:cNvSpPr>
              <a:spLocks/>
            </p:cNvSpPr>
            <p:nvPr/>
          </p:nvSpPr>
          <p:spPr bwMode="auto">
            <a:xfrm>
              <a:off x="3168" y="1536"/>
              <a:ext cx="384" cy="192"/>
            </a:xfrm>
            <a:custGeom>
              <a:avLst/>
              <a:gdLst>
                <a:gd name="T0" fmla="*/ 0 w 384"/>
                <a:gd name="T1" fmla="*/ 0 h 192"/>
                <a:gd name="T2" fmla="*/ 144 w 384"/>
                <a:gd name="T3" fmla="*/ 96 h 192"/>
                <a:gd name="T4" fmla="*/ 384 w 384"/>
                <a:gd name="T5" fmla="*/ 192 h 192"/>
                <a:gd name="T6" fmla="*/ 0 60000 65536"/>
                <a:gd name="T7" fmla="*/ 0 60000 65536"/>
                <a:gd name="T8" fmla="*/ 0 60000 65536"/>
                <a:gd name="T9" fmla="*/ 0 w 384"/>
                <a:gd name="T10" fmla="*/ 0 h 192"/>
                <a:gd name="T11" fmla="*/ 384 w 384"/>
                <a:gd name="T12" fmla="*/ 192 h 1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4" h="192">
                  <a:moveTo>
                    <a:pt x="0" y="0"/>
                  </a:moveTo>
                  <a:cubicBezTo>
                    <a:pt x="40" y="32"/>
                    <a:pt x="80" y="64"/>
                    <a:pt x="144" y="96"/>
                  </a:cubicBezTo>
                  <a:cubicBezTo>
                    <a:pt x="208" y="128"/>
                    <a:pt x="344" y="176"/>
                    <a:pt x="384" y="192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arrow" w="med" len="med"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89" name="Freeform 10"/>
            <p:cNvSpPr>
              <a:spLocks/>
            </p:cNvSpPr>
            <p:nvPr/>
          </p:nvSpPr>
          <p:spPr bwMode="auto">
            <a:xfrm>
              <a:off x="2256" y="1488"/>
              <a:ext cx="96" cy="240"/>
            </a:xfrm>
            <a:custGeom>
              <a:avLst/>
              <a:gdLst>
                <a:gd name="T0" fmla="*/ 96 w 96"/>
                <a:gd name="T1" fmla="*/ 0 h 240"/>
                <a:gd name="T2" fmla="*/ 48 w 96"/>
                <a:gd name="T3" fmla="*/ 144 h 240"/>
                <a:gd name="T4" fmla="*/ 0 w 96"/>
                <a:gd name="T5" fmla="*/ 240 h 240"/>
                <a:gd name="T6" fmla="*/ 0 60000 65536"/>
                <a:gd name="T7" fmla="*/ 0 60000 65536"/>
                <a:gd name="T8" fmla="*/ 0 60000 65536"/>
                <a:gd name="T9" fmla="*/ 0 w 96"/>
                <a:gd name="T10" fmla="*/ 0 h 240"/>
                <a:gd name="T11" fmla="*/ 96 w 96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" h="240">
                  <a:moveTo>
                    <a:pt x="96" y="0"/>
                  </a:moveTo>
                  <a:cubicBezTo>
                    <a:pt x="80" y="52"/>
                    <a:pt x="64" y="104"/>
                    <a:pt x="48" y="144"/>
                  </a:cubicBezTo>
                  <a:cubicBezTo>
                    <a:pt x="32" y="184"/>
                    <a:pt x="16" y="212"/>
                    <a:pt x="0" y="240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arrow" w="med" len="med"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90" name="Freeform 11"/>
            <p:cNvSpPr>
              <a:spLocks/>
            </p:cNvSpPr>
            <p:nvPr/>
          </p:nvSpPr>
          <p:spPr bwMode="auto">
            <a:xfrm>
              <a:off x="2592" y="1536"/>
              <a:ext cx="48" cy="144"/>
            </a:xfrm>
            <a:custGeom>
              <a:avLst/>
              <a:gdLst>
                <a:gd name="T0" fmla="*/ 48 w 48"/>
                <a:gd name="T1" fmla="*/ 0 h 144"/>
                <a:gd name="T2" fmla="*/ 0 w 48"/>
                <a:gd name="T3" fmla="*/ 144 h 144"/>
                <a:gd name="T4" fmla="*/ 0 60000 65536"/>
                <a:gd name="T5" fmla="*/ 0 60000 65536"/>
                <a:gd name="T6" fmla="*/ 0 w 48"/>
                <a:gd name="T7" fmla="*/ 0 h 144"/>
                <a:gd name="T8" fmla="*/ 48 w 48"/>
                <a:gd name="T9" fmla="*/ 144 h 14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" h="144">
                  <a:moveTo>
                    <a:pt x="48" y="0"/>
                  </a:moveTo>
                  <a:cubicBezTo>
                    <a:pt x="48" y="0"/>
                    <a:pt x="24" y="72"/>
                    <a:pt x="0" y="144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arrow" w="med" len="med"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91" name="Text Box 12"/>
            <p:cNvSpPr txBox="1">
              <a:spLocks noChangeArrowheads="1"/>
            </p:cNvSpPr>
            <p:nvPr/>
          </p:nvSpPr>
          <p:spPr bwMode="auto">
            <a:xfrm>
              <a:off x="1584" y="1616"/>
              <a:ext cx="294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solidFill>
                    <a:schemeClr val="tx1"/>
                  </a:solidFill>
                </a:rPr>
                <a:t>2</a:t>
              </a:r>
              <a:r>
                <a:rPr lang="en-US" sz="2400" baseline="30000">
                  <a:solidFill>
                    <a:schemeClr val="tx1"/>
                  </a:solidFill>
                </a:rPr>
                <a:t>1</a:t>
              </a:r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24592" name="Text Box 13"/>
            <p:cNvSpPr txBox="1">
              <a:spLocks noChangeArrowheads="1"/>
            </p:cNvSpPr>
            <p:nvPr/>
          </p:nvSpPr>
          <p:spPr bwMode="auto">
            <a:xfrm>
              <a:off x="2016" y="1712"/>
              <a:ext cx="294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solidFill>
                    <a:schemeClr val="tx1"/>
                  </a:solidFill>
                </a:rPr>
                <a:t>2</a:t>
              </a:r>
              <a:r>
                <a:rPr lang="en-US" sz="2400" baseline="30000">
                  <a:solidFill>
                    <a:schemeClr val="tx1"/>
                  </a:solidFill>
                </a:rPr>
                <a:t>0</a:t>
              </a:r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24593" name="Text Box 14"/>
            <p:cNvSpPr txBox="1">
              <a:spLocks noChangeArrowheads="1"/>
            </p:cNvSpPr>
            <p:nvPr/>
          </p:nvSpPr>
          <p:spPr bwMode="auto">
            <a:xfrm>
              <a:off x="2400" y="1721"/>
              <a:ext cx="337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solidFill>
                    <a:schemeClr val="tx1"/>
                  </a:solidFill>
                </a:rPr>
                <a:t>2</a:t>
              </a:r>
              <a:r>
                <a:rPr lang="en-US" sz="2400" baseline="30000">
                  <a:solidFill>
                    <a:schemeClr val="tx1"/>
                  </a:solidFill>
                </a:rPr>
                <a:t>-1</a:t>
              </a:r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24594" name="Text Box 15"/>
            <p:cNvSpPr txBox="1">
              <a:spLocks noChangeArrowheads="1"/>
            </p:cNvSpPr>
            <p:nvPr/>
          </p:nvSpPr>
          <p:spPr bwMode="auto">
            <a:xfrm>
              <a:off x="2764" y="1760"/>
              <a:ext cx="337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solidFill>
                    <a:schemeClr val="tx1"/>
                  </a:solidFill>
                </a:rPr>
                <a:t>2</a:t>
              </a:r>
              <a:r>
                <a:rPr lang="en-US" sz="2400" baseline="30000">
                  <a:solidFill>
                    <a:schemeClr val="tx1"/>
                  </a:solidFill>
                </a:rPr>
                <a:t>-2</a:t>
              </a:r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24595" name="Text Box 16"/>
            <p:cNvSpPr txBox="1">
              <a:spLocks noChangeArrowheads="1"/>
            </p:cNvSpPr>
            <p:nvPr/>
          </p:nvSpPr>
          <p:spPr bwMode="auto">
            <a:xfrm>
              <a:off x="3120" y="1760"/>
              <a:ext cx="337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solidFill>
                    <a:schemeClr val="tx1"/>
                  </a:solidFill>
                </a:rPr>
                <a:t>2</a:t>
              </a:r>
              <a:r>
                <a:rPr lang="en-US" sz="2400" baseline="30000">
                  <a:solidFill>
                    <a:schemeClr val="tx1"/>
                  </a:solidFill>
                </a:rPr>
                <a:t>-3</a:t>
              </a:r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24596" name="Text Box 17"/>
            <p:cNvSpPr txBox="1">
              <a:spLocks noChangeArrowheads="1"/>
            </p:cNvSpPr>
            <p:nvPr/>
          </p:nvSpPr>
          <p:spPr bwMode="auto">
            <a:xfrm>
              <a:off x="3504" y="1664"/>
              <a:ext cx="337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solidFill>
                    <a:schemeClr val="tx1"/>
                  </a:solidFill>
                </a:rPr>
                <a:t>2</a:t>
              </a:r>
              <a:r>
                <a:rPr lang="en-US" sz="2400" baseline="30000">
                  <a:solidFill>
                    <a:schemeClr val="tx1"/>
                  </a:solidFill>
                </a:rPr>
                <a:t>-4</a:t>
              </a:r>
              <a:endParaRPr lang="en-US" sz="2400">
                <a:solidFill>
                  <a:schemeClr val="tx1"/>
                </a:solidFill>
              </a:endParaRPr>
            </a:p>
          </p:txBody>
        </p:sp>
      </p:grpSp>
      <p:sp>
        <p:nvSpPr>
          <p:cNvPr id="24581" name="Text Box 18"/>
          <p:cNvSpPr txBox="1">
            <a:spLocks noChangeArrowheads="1"/>
          </p:cNvSpPr>
          <p:nvPr/>
        </p:nvSpPr>
        <p:spPr bwMode="auto">
          <a:xfrm>
            <a:off x="838200" y="1949450"/>
            <a:ext cx="2971800" cy="946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chemeClr val="tx1"/>
                </a:solidFill>
              </a:rPr>
              <a:t>Example 6-bit representation:</a:t>
            </a:r>
          </a:p>
        </p:txBody>
      </p:sp>
      <p:sp>
        <p:nvSpPr>
          <p:cNvPr id="24582" name="Text Box 19"/>
          <p:cNvSpPr txBox="1">
            <a:spLocks noChangeArrowheads="1"/>
          </p:cNvSpPr>
          <p:nvPr/>
        </p:nvSpPr>
        <p:spPr bwMode="auto">
          <a:xfrm>
            <a:off x="838200" y="3429000"/>
            <a:ext cx="693420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</a:rPr>
              <a:t>10.1010</a:t>
            </a:r>
            <a:r>
              <a:rPr lang="en-US" sz="2800" b="1" baseline="-25000">
                <a:solidFill>
                  <a:schemeClr val="tx1"/>
                </a:solidFill>
              </a:rPr>
              <a:t>2</a:t>
            </a:r>
            <a:r>
              <a:rPr lang="en-US" sz="2800" b="1">
                <a:solidFill>
                  <a:schemeClr val="tx1"/>
                </a:solidFill>
              </a:rPr>
              <a:t> = 1x2</a:t>
            </a:r>
            <a:r>
              <a:rPr lang="en-US" sz="2800" b="1" baseline="30000">
                <a:solidFill>
                  <a:schemeClr val="tx1"/>
                </a:solidFill>
              </a:rPr>
              <a:t>1</a:t>
            </a:r>
            <a:r>
              <a:rPr lang="en-US" sz="2800" b="1">
                <a:solidFill>
                  <a:schemeClr val="tx1"/>
                </a:solidFill>
              </a:rPr>
              <a:t> + 1x2</a:t>
            </a:r>
            <a:r>
              <a:rPr lang="en-US" sz="2800" b="1" baseline="30000">
                <a:solidFill>
                  <a:schemeClr val="tx1"/>
                </a:solidFill>
              </a:rPr>
              <a:t>-1</a:t>
            </a:r>
            <a:r>
              <a:rPr lang="en-US" sz="2800" b="1">
                <a:solidFill>
                  <a:schemeClr val="tx1"/>
                </a:solidFill>
              </a:rPr>
              <a:t> + 1x2</a:t>
            </a:r>
            <a:r>
              <a:rPr lang="en-US" sz="2800" b="1" baseline="30000">
                <a:solidFill>
                  <a:schemeClr val="tx1"/>
                </a:solidFill>
              </a:rPr>
              <a:t>-3</a:t>
            </a:r>
            <a:r>
              <a:rPr lang="en-US" sz="2800" b="1">
                <a:solidFill>
                  <a:schemeClr val="tx1"/>
                </a:solidFill>
              </a:rPr>
              <a:t> = 2.625</a:t>
            </a:r>
            <a:r>
              <a:rPr lang="en-US" sz="2800" b="1" baseline="-25000">
                <a:solidFill>
                  <a:schemeClr val="tx1"/>
                </a:solidFill>
              </a:rPr>
              <a:t>10 </a:t>
            </a:r>
          </a:p>
        </p:txBody>
      </p:sp>
      <p:sp>
        <p:nvSpPr>
          <p:cNvPr id="24583" name="Text Box 20"/>
          <p:cNvSpPr txBox="1">
            <a:spLocks noChangeArrowheads="1"/>
          </p:cNvSpPr>
          <p:nvPr/>
        </p:nvSpPr>
        <p:spPr bwMode="auto">
          <a:xfrm>
            <a:off x="838200" y="4191000"/>
            <a:ext cx="7848600" cy="1373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chemeClr val="tx1"/>
                </a:solidFill>
              </a:rPr>
              <a:t>If we assume “fixed binary point”, range of 6-bit representations with this format: </a:t>
            </a:r>
          </a:p>
          <a:p>
            <a:r>
              <a:rPr lang="en-US" sz="2800">
                <a:solidFill>
                  <a:schemeClr val="tx1"/>
                </a:solidFill>
              </a:rPr>
              <a:t>			0 to 3.9375 (almost 4)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082" name="Rectangle 2"/>
          <p:cNvSpPr>
            <a:spLocks noGrp="1" noChangeArrowheads="1"/>
          </p:cNvSpPr>
          <p:nvPr>
            <p:ph type="title"/>
          </p:nvPr>
        </p:nvSpPr>
        <p:spPr>
          <a:xfrm>
            <a:off x="569913" y="211138"/>
            <a:ext cx="3221037" cy="474662"/>
          </a:xfrm>
          <a:ln/>
        </p:spPr>
        <p:txBody>
          <a:bodyPr lIns="63360" tIns="25560" rIns="63360" bIns="25560"/>
          <a:lstStyle/>
          <a:p>
            <a: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Peer Instruction</a:t>
            </a:r>
          </a:p>
        </p:txBody>
      </p:sp>
      <p:sp>
        <p:nvSpPr>
          <p:cNvPr id="2222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" y="3011488"/>
            <a:ext cx="8267700" cy="1098550"/>
          </a:xfrm>
          <a:ln/>
        </p:spPr>
        <p:txBody>
          <a:bodyPr lIns="63360" tIns="25560" rIns="63360" bIns="25560"/>
          <a:lstStyle/>
          <a:p>
            <a:pPr marL="201613" indent="-2016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 Let </a:t>
            </a:r>
            <a:r>
              <a:rPr lang="en-GB">
                <a:latin typeface="Courier New" charset="0"/>
              </a:rPr>
              <a:t>f(1,2)</a:t>
            </a:r>
            <a:r>
              <a:rPr lang="en-GB"/>
              <a:t> = # of floats between 1 and 2</a:t>
            </a:r>
          </a:p>
          <a:p>
            <a:pPr marL="201613" indent="-2016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 Let </a:t>
            </a:r>
            <a:r>
              <a:rPr lang="en-GB">
                <a:latin typeface="Courier New" charset="0"/>
              </a:rPr>
              <a:t>f(2,3)</a:t>
            </a:r>
            <a:r>
              <a:rPr lang="en-GB"/>
              <a:t> = # of floats between 2 and 3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819400" y="4495800"/>
            <a:ext cx="3505200" cy="1044575"/>
            <a:chOff x="4062" y="2846"/>
            <a:chExt cx="1403" cy="884"/>
          </a:xfrm>
        </p:grpSpPr>
        <p:sp>
          <p:nvSpPr>
            <p:cNvPr id="2222085" name="AutoShape 5"/>
            <p:cNvSpPr>
              <a:spLocks noChangeArrowheads="1"/>
            </p:cNvSpPr>
            <p:nvPr/>
          </p:nvSpPr>
          <p:spPr bwMode="auto">
            <a:xfrm>
              <a:off x="4062" y="2846"/>
              <a:ext cx="1403" cy="884"/>
            </a:xfrm>
            <a:prstGeom prst="roundRect">
              <a:avLst>
                <a:gd name="adj" fmla="val 111"/>
              </a:avLst>
            </a:prstGeom>
            <a:solidFill>
              <a:srgbClr val="FFFFFF"/>
            </a:solidFill>
            <a:ln w="126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2086" name="Text Box 6"/>
            <p:cNvSpPr txBox="1">
              <a:spLocks noChangeArrowheads="1"/>
            </p:cNvSpPr>
            <p:nvPr/>
          </p:nvSpPr>
          <p:spPr bwMode="auto">
            <a:xfrm>
              <a:off x="4062" y="2846"/>
              <a:ext cx="1403" cy="8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360" tIns="44280" rIns="90360" bIns="44280">
              <a:prstTxWarp prst="textNoShape">
                <a:avLst/>
              </a:prstTxWarp>
              <a:spAutoFit/>
            </a:bodyPr>
            <a:lstStyle/>
            <a:p>
              <a:pPr marL="201613" indent="-201613">
                <a:lnSpc>
                  <a:spcPct val="85000"/>
                </a:lnSpc>
                <a:buClr>
                  <a:srgbClr val="000000"/>
                </a:buClr>
                <a:buSzPct val="75000"/>
                <a:buFont typeface="Times" charset="0"/>
                <a:buNone/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</a:pPr>
              <a:r>
                <a:rPr lang="en-GB" sz="2400" b="1">
                  <a:solidFill>
                    <a:schemeClr val="tx1"/>
                  </a:solidFill>
                  <a:latin typeface="Courier New" charset="0"/>
                  <a:ea typeface="HG Mincho Light J" charset="0"/>
                  <a:cs typeface="HG Mincho Light J" charset="0"/>
                </a:rPr>
                <a:t>1: </a:t>
              </a:r>
              <a:r>
                <a:rPr lang="en-GB" sz="2400" b="1">
                  <a:solidFill>
                    <a:srgbClr val="000000"/>
                  </a:solidFill>
                  <a:latin typeface="Courier New" charset="0"/>
                  <a:ea typeface="HG Mincho Light J" charset="0"/>
                  <a:cs typeface="HG Mincho Light J" charset="0"/>
                </a:rPr>
                <a:t>f(1,2) &lt; f(2,3)</a:t>
              </a:r>
            </a:p>
            <a:p>
              <a:pPr marL="201613" indent="-201613">
                <a:lnSpc>
                  <a:spcPct val="85000"/>
                </a:lnSpc>
                <a:buClr>
                  <a:srgbClr val="000000"/>
                </a:buClr>
                <a:buSzPct val="75000"/>
                <a:buFont typeface="Times" charset="0"/>
                <a:buNone/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</a:pPr>
              <a:r>
                <a:rPr lang="en-GB" sz="2400" b="1">
                  <a:solidFill>
                    <a:srgbClr val="000000"/>
                  </a:solidFill>
                  <a:latin typeface="Courier New" charset="0"/>
                  <a:ea typeface="HG Mincho Light J" charset="0"/>
                  <a:cs typeface="HG Mincho Light J" charset="0"/>
                </a:rPr>
                <a:t>2: f(1,2) = f(2,3)</a:t>
              </a:r>
            </a:p>
            <a:p>
              <a:pPr marL="201613" indent="-201613">
                <a:lnSpc>
                  <a:spcPct val="85000"/>
                </a:lnSpc>
                <a:buClr>
                  <a:srgbClr val="000000"/>
                </a:buClr>
                <a:buSzPct val="75000"/>
                <a:buFont typeface="Times" charset="0"/>
                <a:buNone/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</a:pPr>
              <a:r>
                <a:rPr lang="en-GB" sz="2400" b="1">
                  <a:solidFill>
                    <a:srgbClr val="000000"/>
                  </a:solidFill>
                  <a:latin typeface="Courier New" charset="0"/>
                  <a:ea typeface="HG Mincho Light J" charset="0"/>
                  <a:cs typeface="HG Mincho Light J" charset="0"/>
                </a:rPr>
                <a:t>3: f(1,2) &gt; f(2,3)</a:t>
              </a:r>
            </a:p>
          </p:txBody>
        </p:sp>
      </p:grpSp>
    </p:spTree>
  </p:cSld>
  <p:clrMapOvr>
    <a:masterClrMapping/>
  </p:clrMapOvr>
  <p:transition/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4130" name="Rectangle 2"/>
          <p:cNvSpPr>
            <a:spLocks noGrp="1" noChangeArrowheads="1"/>
          </p:cNvSpPr>
          <p:nvPr>
            <p:ph type="title"/>
          </p:nvPr>
        </p:nvSpPr>
        <p:spPr>
          <a:xfrm>
            <a:off x="569913" y="211138"/>
            <a:ext cx="4802187" cy="474662"/>
          </a:xfrm>
          <a:ln/>
        </p:spPr>
        <p:txBody>
          <a:bodyPr lIns="63360" tIns="25560" rIns="63360" bIns="25560"/>
          <a:lstStyle/>
          <a:p>
            <a: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Peer Instruction Answer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819400" y="4495800"/>
            <a:ext cx="3505200" cy="1044575"/>
            <a:chOff x="4062" y="2846"/>
            <a:chExt cx="1403" cy="884"/>
          </a:xfrm>
        </p:grpSpPr>
        <p:sp>
          <p:nvSpPr>
            <p:cNvPr id="2224132" name="AutoShape 4"/>
            <p:cNvSpPr>
              <a:spLocks noChangeArrowheads="1"/>
            </p:cNvSpPr>
            <p:nvPr/>
          </p:nvSpPr>
          <p:spPr bwMode="auto">
            <a:xfrm>
              <a:off x="4062" y="2846"/>
              <a:ext cx="1403" cy="884"/>
            </a:xfrm>
            <a:prstGeom prst="roundRect">
              <a:avLst>
                <a:gd name="adj" fmla="val 111"/>
              </a:avLst>
            </a:prstGeom>
            <a:solidFill>
              <a:srgbClr val="FFFFFF"/>
            </a:solidFill>
            <a:ln w="126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4133" name="Text Box 5"/>
            <p:cNvSpPr txBox="1">
              <a:spLocks noChangeArrowheads="1"/>
            </p:cNvSpPr>
            <p:nvPr/>
          </p:nvSpPr>
          <p:spPr bwMode="auto">
            <a:xfrm>
              <a:off x="4062" y="2846"/>
              <a:ext cx="1403" cy="8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360" tIns="44280" rIns="90360" bIns="44280">
              <a:prstTxWarp prst="textNoShape">
                <a:avLst/>
              </a:prstTxWarp>
              <a:spAutoFit/>
            </a:bodyPr>
            <a:lstStyle/>
            <a:p>
              <a:pPr marL="201613" indent="-201613">
                <a:lnSpc>
                  <a:spcPct val="85000"/>
                </a:lnSpc>
                <a:buClr>
                  <a:srgbClr val="000000"/>
                </a:buClr>
                <a:buSzPct val="75000"/>
                <a:buFont typeface="Times" charset="0"/>
                <a:buNone/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</a:pPr>
              <a:r>
                <a:rPr lang="en-GB" sz="2400" b="1">
                  <a:solidFill>
                    <a:schemeClr val="tx1"/>
                  </a:solidFill>
                  <a:latin typeface="Courier New" charset="0"/>
                  <a:ea typeface="HG Mincho Light J" charset="0"/>
                  <a:cs typeface="HG Mincho Light J" charset="0"/>
                </a:rPr>
                <a:t>1: </a:t>
              </a:r>
              <a:r>
                <a:rPr lang="en-GB" sz="2400" b="1">
                  <a:solidFill>
                    <a:srgbClr val="000000"/>
                  </a:solidFill>
                  <a:latin typeface="Courier New" charset="0"/>
                  <a:ea typeface="HG Mincho Light J" charset="0"/>
                  <a:cs typeface="HG Mincho Light J" charset="0"/>
                </a:rPr>
                <a:t>f(1,2) &lt; f(2,3)</a:t>
              </a:r>
            </a:p>
            <a:p>
              <a:pPr marL="201613" indent="-201613">
                <a:lnSpc>
                  <a:spcPct val="85000"/>
                </a:lnSpc>
                <a:buClr>
                  <a:srgbClr val="000000"/>
                </a:buClr>
                <a:buSzPct val="75000"/>
                <a:buFont typeface="Times" charset="0"/>
                <a:buNone/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</a:pPr>
              <a:r>
                <a:rPr lang="en-GB" sz="2400" b="1">
                  <a:solidFill>
                    <a:srgbClr val="000000"/>
                  </a:solidFill>
                  <a:latin typeface="Courier New" charset="0"/>
                  <a:ea typeface="HG Mincho Light J" charset="0"/>
                  <a:cs typeface="HG Mincho Light J" charset="0"/>
                </a:rPr>
                <a:t>2: f(1,2) = f(2,3)</a:t>
              </a:r>
            </a:p>
            <a:p>
              <a:pPr marL="201613" indent="-201613">
                <a:lnSpc>
                  <a:spcPct val="85000"/>
                </a:lnSpc>
                <a:buClr>
                  <a:srgbClr val="000000"/>
                </a:buClr>
                <a:buSzPct val="75000"/>
                <a:buFont typeface="Times" charset="0"/>
                <a:buNone/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</a:pPr>
              <a:r>
                <a:rPr lang="en-GB" sz="2400" b="1">
                  <a:latin typeface="Courier New" charset="0"/>
                  <a:ea typeface="HG Mincho Light J" charset="0"/>
                  <a:cs typeface="HG Mincho Light J" charset="0"/>
                </a:rPr>
                <a:t>3: f(1,2) &gt; f(2,3)</a:t>
              </a:r>
              <a:endParaRPr lang="en-GB" sz="2400" b="1">
                <a:solidFill>
                  <a:srgbClr val="000000"/>
                </a:solidFill>
                <a:latin typeface="Courier New" charset="0"/>
                <a:ea typeface="HG Mincho Light J" charset="0"/>
                <a:cs typeface="HG Mincho Light J" charset="0"/>
              </a:endParaRP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2590800" y="5656263"/>
            <a:ext cx="4114800" cy="820737"/>
            <a:chOff x="1296" y="3360"/>
            <a:chExt cx="2592" cy="517"/>
          </a:xfrm>
        </p:grpSpPr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1296" y="3360"/>
              <a:ext cx="2592" cy="517"/>
              <a:chOff x="1296" y="3360"/>
              <a:chExt cx="2592" cy="517"/>
            </a:xfrm>
          </p:grpSpPr>
          <p:sp>
            <p:nvSpPr>
              <p:cNvPr id="2224136" name="Line 8"/>
              <p:cNvSpPr>
                <a:spLocks noChangeShapeType="1"/>
              </p:cNvSpPr>
              <p:nvPr/>
            </p:nvSpPr>
            <p:spPr bwMode="auto">
              <a:xfrm>
                <a:off x="2544" y="3513"/>
                <a:ext cx="1" cy="96"/>
              </a:xfrm>
              <a:prstGeom prst="line">
                <a:avLst/>
              </a:prstGeom>
              <a:noFill/>
              <a:ln w="381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24137" name="Text Box 9"/>
              <p:cNvSpPr txBox="1">
                <a:spLocks noChangeArrowheads="1"/>
              </p:cNvSpPr>
              <p:nvPr/>
            </p:nvSpPr>
            <p:spPr bwMode="auto">
              <a:xfrm>
                <a:off x="2447" y="3561"/>
                <a:ext cx="239" cy="3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96000"/>
                  </a:lnSpc>
                  <a:buClr>
                    <a:srgbClr val="000000"/>
                  </a:buClr>
                  <a:buSzPct val="116000"/>
                  <a:buFont typeface="Times New Roman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2800" b="1">
                    <a:solidFill>
                      <a:schemeClr val="tx1"/>
                    </a:solidFill>
                    <a:ea typeface="HG Mincho Light J" charset="0"/>
                    <a:cs typeface="HG Mincho Light J" charset="0"/>
                  </a:rPr>
                  <a:t>0</a:t>
                </a:r>
              </a:p>
            </p:txBody>
          </p:sp>
          <p:sp>
            <p:nvSpPr>
              <p:cNvPr id="2224138" name="Line 10"/>
              <p:cNvSpPr>
                <a:spLocks noChangeShapeType="1"/>
              </p:cNvSpPr>
              <p:nvPr/>
            </p:nvSpPr>
            <p:spPr bwMode="auto">
              <a:xfrm>
                <a:off x="1728" y="3561"/>
                <a:ext cx="1680" cy="1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 type="triangle" w="lg" len="lg"/>
                <a:tailEnd type="triangle" w="lg" len="lg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24139" name="Text Box 11"/>
              <p:cNvSpPr txBox="1">
                <a:spLocks noChangeArrowheads="1"/>
              </p:cNvSpPr>
              <p:nvPr/>
            </p:nvSpPr>
            <p:spPr bwMode="auto">
              <a:xfrm>
                <a:off x="3446" y="3402"/>
                <a:ext cx="245" cy="3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96000"/>
                  </a:lnSpc>
                  <a:buClr>
                    <a:srgbClr val="000000"/>
                  </a:buClr>
                  <a:buSzPct val="116000"/>
                  <a:buFont typeface="Times New Roman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2800" b="1">
                    <a:solidFill>
                      <a:schemeClr val="tx1"/>
                    </a:solidFill>
                    <a:ea typeface="HG Mincho Light J" charset="0"/>
                    <a:cs typeface="HG Mincho Light J" charset="0"/>
                  </a:rPr>
                  <a:t>+</a:t>
                </a:r>
              </a:p>
            </p:txBody>
          </p:sp>
          <p:sp>
            <p:nvSpPr>
              <p:cNvPr id="2224140" name="Text Box 12"/>
              <p:cNvSpPr txBox="1">
                <a:spLocks noChangeArrowheads="1"/>
              </p:cNvSpPr>
              <p:nvPr/>
            </p:nvSpPr>
            <p:spPr bwMode="auto">
              <a:xfrm>
                <a:off x="1296" y="3360"/>
                <a:ext cx="189" cy="3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96000"/>
                  </a:lnSpc>
                  <a:buClr>
                    <a:srgbClr val="000000"/>
                  </a:buClr>
                  <a:buSzPct val="116000"/>
                  <a:buFont typeface="Times New Roman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2800" b="1">
                    <a:solidFill>
                      <a:schemeClr val="tx1"/>
                    </a:solidFill>
                    <a:ea typeface="HG Mincho Light J" charset="0"/>
                    <a:cs typeface="HG Mincho Light J" charset="0"/>
                  </a:rPr>
                  <a:t>-</a:t>
                </a:r>
              </a:p>
            </p:txBody>
          </p:sp>
          <p:sp>
            <p:nvSpPr>
              <p:cNvPr id="2224141" name="Oval 13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96" cy="96"/>
              </a:xfrm>
              <a:prstGeom prst="ellipse">
                <a:avLst/>
              </a:prstGeom>
              <a:noFill/>
              <a:ln w="381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24142" name="Oval 14"/>
              <p:cNvSpPr>
                <a:spLocks noChangeArrowheads="1"/>
              </p:cNvSpPr>
              <p:nvPr/>
            </p:nvSpPr>
            <p:spPr bwMode="auto">
              <a:xfrm>
                <a:off x="1584" y="3504"/>
                <a:ext cx="96" cy="96"/>
              </a:xfrm>
              <a:prstGeom prst="ellipse">
                <a:avLst/>
              </a:prstGeom>
              <a:noFill/>
              <a:ln w="381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24143" name="Oval 15"/>
              <p:cNvSpPr>
                <a:spLocks noChangeArrowheads="1"/>
              </p:cNvSpPr>
              <p:nvPr/>
            </p:nvSpPr>
            <p:spPr bwMode="auto">
              <a:xfrm>
                <a:off x="3696" y="3504"/>
                <a:ext cx="96" cy="96"/>
              </a:xfrm>
              <a:prstGeom prst="ellipse">
                <a:avLst/>
              </a:prstGeom>
              <a:noFill/>
              <a:ln w="381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24144" name="Oval 16"/>
              <p:cNvSpPr>
                <a:spLocks noChangeArrowheads="1"/>
              </p:cNvSpPr>
              <p:nvPr/>
            </p:nvSpPr>
            <p:spPr bwMode="auto">
              <a:xfrm>
                <a:off x="3792" y="3504"/>
                <a:ext cx="96" cy="96"/>
              </a:xfrm>
              <a:prstGeom prst="ellipse">
                <a:avLst/>
              </a:prstGeom>
              <a:noFill/>
              <a:ln w="381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" name="Group 17"/>
            <p:cNvGrpSpPr>
              <a:grpSpLocks/>
            </p:cNvGrpSpPr>
            <p:nvPr/>
          </p:nvGrpSpPr>
          <p:grpSpPr bwMode="auto">
            <a:xfrm>
              <a:off x="2256" y="3513"/>
              <a:ext cx="239" cy="95"/>
              <a:chOff x="2256" y="3513"/>
              <a:chExt cx="239" cy="95"/>
            </a:xfrm>
          </p:grpSpPr>
          <p:sp>
            <p:nvSpPr>
              <p:cNvPr id="2224146" name="Line 18"/>
              <p:cNvSpPr>
                <a:spLocks noChangeShapeType="1"/>
              </p:cNvSpPr>
              <p:nvPr/>
            </p:nvSpPr>
            <p:spPr bwMode="auto">
              <a:xfrm>
                <a:off x="2496" y="3513"/>
                <a:ext cx="1" cy="9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24147" name="Line 19"/>
              <p:cNvSpPr>
                <a:spLocks noChangeShapeType="1"/>
              </p:cNvSpPr>
              <p:nvPr/>
            </p:nvSpPr>
            <p:spPr bwMode="auto">
              <a:xfrm>
                <a:off x="2448" y="3513"/>
                <a:ext cx="1" cy="9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24148" name="Line 20"/>
              <p:cNvSpPr>
                <a:spLocks noChangeShapeType="1"/>
              </p:cNvSpPr>
              <p:nvPr/>
            </p:nvSpPr>
            <p:spPr bwMode="auto">
              <a:xfrm>
                <a:off x="2400" y="3513"/>
                <a:ext cx="1" cy="9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24149" name="Line 21"/>
              <p:cNvSpPr>
                <a:spLocks noChangeShapeType="1"/>
              </p:cNvSpPr>
              <p:nvPr/>
            </p:nvSpPr>
            <p:spPr bwMode="auto">
              <a:xfrm>
                <a:off x="2352" y="3513"/>
                <a:ext cx="1" cy="9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24150" name="Line 22"/>
              <p:cNvSpPr>
                <a:spLocks noChangeShapeType="1"/>
              </p:cNvSpPr>
              <p:nvPr/>
            </p:nvSpPr>
            <p:spPr bwMode="auto">
              <a:xfrm>
                <a:off x="2304" y="3513"/>
                <a:ext cx="1" cy="9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24151" name="Line 23"/>
              <p:cNvSpPr>
                <a:spLocks noChangeShapeType="1"/>
              </p:cNvSpPr>
              <p:nvPr/>
            </p:nvSpPr>
            <p:spPr bwMode="auto">
              <a:xfrm>
                <a:off x="2256" y="3513"/>
                <a:ext cx="1" cy="9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" name="Group 24"/>
            <p:cNvGrpSpPr>
              <a:grpSpLocks/>
            </p:cNvGrpSpPr>
            <p:nvPr/>
          </p:nvGrpSpPr>
          <p:grpSpPr bwMode="auto">
            <a:xfrm>
              <a:off x="2592" y="3513"/>
              <a:ext cx="239" cy="95"/>
              <a:chOff x="2592" y="3513"/>
              <a:chExt cx="239" cy="95"/>
            </a:xfrm>
          </p:grpSpPr>
          <p:sp>
            <p:nvSpPr>
              <p:cNvPr id="2224153" name="Line 25"/>
              <p:cNvSpPr>
                <a:spLocks noChangeShapeType="1"/>
              </p:cNvSpPr>
              <p:nvPr/>
            </p:nvSpPr>
            <p:spPr bwMode="auto">
              <a:xfrm>
                <a:off x="2592" y="3513"/>
                <a:ext cx="1" cy="9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24154" name="Line 26"/>
              <p:cNvSpPr>
                <a:spLocks noChangeShapeType="1"/>
              </p:cNvSpPr>
              <p:nvPr/>
            </p:nvSpPr>
            <p:spPr bwMode="auto">
              <a:xfrm>
                <a:off x="2640" y="3513"/>
                <a:ext cx="1" cy="9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24155" name="Line 27"/>
              <p:cNvSpPr>
                <a:spLocks noChangeShapeType="1"/>
              </p:cNvSpPr>
              <p:nvPr/>
            </p:nvSpPr>
            <p:spPr bwMode="auto">
              <a:xfrm>
                <a:off x="2688" y="3513"/>
                <a:ext cx="1" cy="9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24156" name="Line 28"/>
              <p:cNvSpPr>
                <a:spLocks noChangeShapeType="1"/>
              </p:cNvSpPr>
              <p:nvPr/>
            </p:nvSpPr>
            <p:spPr bwMode="auto">
              <a:xfrm>
                <a:off x="2736" y="3513"/>
                <a:ext cx="1" cy="9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24157" name="Line 29"/>
              <p:cNvSpPr>
                <a:spLocks noChangeShapeType="1"/>
              </p:cNvSpPr>
              <p:nvPr/>
            </p:nvSpPr>
            <p:spPr bwMode="auto">
              <a:xfrm>
                <a:off x="2784" y="3513"/>
                <a:ext cx="1" cy="9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24158" name="Line 30"/>
              <p:cNvSpPr>
                <a:spLocks noChangeShapeType="1"/>
              </p:cNvSpPr>
              <p:nvPr/>
            </p:nvSpPr>
            <p:spPr bwMode="auto">
              <a:xfrm>
                <a:off x="2832" y="3513"/>
                <a:ext cx="1" cy="9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31"/>
            <p:cNvGrpSpPr>
              <a:grpSpLocks/>
            </p:cNvGrpSpPr>
            <p:nvPr/>
          </p:nvGrpSpPr>
          <p:grpSpPr bwMode="auto">
            <a:xfrm>
              <a:off x="2928" y="3513"/>
              <a:ext cx="383" cy="95"/>
              <a:chOff x="2928" y="3513"/>
              <a:chExt cx="383" cy="95"/>
            </a:xfrm>
          </p:grpSpPr>
          <p:sp>
            <p:nvSpPr>
              <p:cNvPr id="2224160" name="Line 32"/>
              <p:cNvSpPr>
                <a:spLocks noChangeShapeType="1"/>
              </p:cNvSpPr>
              <p:nvPr/>
            </p:nvSpPr>
            <p:spPr bwMode="auto">
              <a:xfrm>
                <a:off x="2928" y="3513"/>
                <a:ext cx="1" cy="9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24161" name="Line 33"/>
              <p:cNvSpPr>
                <a:spLocks noChangeShapeType="1"/>
              </p:cNvSpPr>
              <p:nvPr/>
            </p:nvSpPr>
            <p:spPr bwMode="auto">
              <a:xfrm>
                <a:off x="3024" y="3513"/>
                <a:ext cx="1" cy="9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24162" name="Line 34"/>
              <p:cNvSpPr>
                <a:spLocks noChangeShapeType="1"/>
              </p:cNvSpPr>
              <p:nvPr/>
            </p:nvSpPr>
            <p:spPr bwMode="auto">
              <a:xfrm>
                <a:off x="3168" y="3513"/>
                <a:ext cx="1" cy="9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24163" name="Line 35"/>
              <p:cNvSpPr>
                <a:spLocks noChangeShapeType="1"/>
              </p:cNvSpPr>
              <p:nvPr/>
            </p:nvSpPr>
            <p:spPr bwMode="auto">
              <a:xfrm>
                <a:off x="3312" y="3513"/>
                <a:ext cx="1" cy="9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8" name="Group 36"/>
            <p:cNvGrpSpPr>
              <a:grpSpLocks/>
            </p:cNvGrpSpPr>
            <p:nvPr/>
          </p:nvGrpSpPr>
          <p:grpSpPr bwMode="auto">
            <a:xfrm>
              <a:off x="1920" y="3513"/>
              <a:ext cx="239" cy="95"/>
              <a:chOff x="1920" y="3513"/>
              <a:chExt cx="239" cy="95"/>
            </a:xfrm>
          </p:grpSpPr>
          <p:sp>
            <p:nvSpPr>
              <p:cNvPr id="2224165" name="Line 37"/>
              <p:cNvSpPr>
                <a:spLocks noChangeShapeType="1"/>
              </p:cNvSpPr>
              <p:nvPr/>
            </p:nvSpPr>
            <p:spPr bwMode="auto">
              <a:xfrm>
                <a:off x="2160" y="3513"/>
                <a:ext cx="1" cy="9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24166" name="Line 38"/>
              <p:cNvSpPr>
                <a:spLocks noChangeShapeType="1"/>
              </p:cNvSpPr>
              <p:nvPr/>
            </p:nvSpPr>
            <p:spPr bwMode="auto">
              <a:xfrm>
                <a:off x="2064" y="3513"/>
                <a:ext cx="1" cy="9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24167" name="Line 39"/>
              <p:cNvSpPr>
                <a:spLocks noChangeShapeType="1"/>
              </p:cNvSpPr>
              <p:nvPr/>
            </p:nvSpPr>
            <p:spPr bwMode="auto">
              <a:xfrm>
                <a:off x="1920" y="3513"/>
                <a:ext cx="1" cy="9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224168" name="Rectangle 40"/>
          <p:cNvSpPr>
            <a:spLocks noGrp="1" noChangeArrowheads="1"/>
          </p:cNvSpPr>
          <p:nvPr>
            <p:ph type="body" idx="1"/>
          </p:nvPr>
        </p:nvSpPr>
        <p:spPr>
          <a:xfrm>
            <a:off x="342900" y="3011488"/>
            <a:ext cx="8267700" cy="1098550"/>
          </a:xfrm>
          <a:ln/>
        </p:spPr>
        <p:txBody>
          <a:bodyPr lIns="63360" tIns="25560" rIns="63360" bIns="25560"/>
          <a:lstStyle/>
          <a:p>
            <a:pPr marL="201613" indent="-2016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 Let </a:t>
            </a:r>
            <a:r>
              <a:rPr lang="en-GB">
                <a:latin typeface="Courier New" charset="0"/>
              </a:rPr>
              <a:t>f(1,2)</a:t>
            </a:r>
            <a:r>
              <a:rPr lang="en-GB"/>
              <a:t> = # of floats between 1 and 2</a:t>
            </a:r>
          </a:p>
          <a:p>
            <a:pPr marL="201613" indent="-2016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 Let </a:t>
            </a:r>
            <a:r>
              <a:rPr lang="en-GB">
                <a:latin typeface="Courier New" charset="0"/>
              </a:rPr>
              <a:t>f(2,3)</a:t>
            </a:r>
            <a:r>
              <a:rPr lang="en-GB"/>
              <a:t> = # of floats between 2 and 3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4462463" cy="474663"/>
          </a:xfrm>
        </p:spPr>
        <p:txBody>
          <a:bodyPr/>
          <a:lstStyle/>
          <a:p>
            <a:r>
              <a:rPr lang="en-US"/>
              <a:t>Fractional Powers of 2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5716587" y="1371600"/>
            <a:ext cx="3198813" cy="5016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457200" indent="-457200"/>
            <a:r>
              <a:rPr lang="en-US" sz="2000" b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0	1.0	1</a:t>
            </a:r>
          </a:p>
          <a:p>
            <a:pPr marL="457200" indent="-457200">
              <a:buFontTx/>
              <a:buAutoNum type="arabicPlain"/>
            </a:pPr>
            <a:r>
              <a:rPr lang="en-US" sz="2000" b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0.5		1/2</a:t>
            </a:r>
          </a:p>
          <a:p>
            <a:pPr marL="457200" indent="-457200">
              <a:buFontTx/>
              <a:buAutoNum type="arabicPlain"/>
            </a:pPr>
            <a:r>
              <a:rPr lang="en-US" sz="2000" b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0.25	1/4</a:t>
            </a:r>
          </a:p>
          <a:p>
            <a:pPr marL="457200" indent="-457200">
              <a:buFontTx/>
              <a:buAutoNum type="arabicPlain"/>
            </a:pPr>
            <a:r>
              <a:rPr lang="en-US" sz="2000" b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0.125	1/8</a:t>
            </a:r>
          </a:p>
          <a:p>
            <a:pPr marL="457200" indent="-457200">
              <a:buFontTx/>
              <a:buAutoNum type="arabicPlain"/>
            </a:pPr>
            <a:r>
              <a:rPr lang="en-US" sz="2000" b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0.0625	1/16</a:t>
            </a:r>
          </a:p>
          <a:p>
            <a:pPr marL="457200" indent="-457200">
              <a:buFontTx/>
              <a:buAutoNum type="arabicPlain"/>
            </a:pPr>
            <a:r>
              <a:rPr lang="en-US" sz="2000" b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0.03125	1/32</a:t>
            </a:r>
          </a:p>
          <a:p>
            <a:pPr marL="457200" indent="-457200">
              <a:buFontTx/>
              <a:buAutoNum type="arabicPlain"/>
            </a:pPr>
            <a:r>
              <a:rPr lang="en-US" sz="2000" b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0.015625</a:t>
            </a:r>
          </a:p>
          <a:p>
            <a:pPr marL="457200" indent="-457200">
              <a:buFontTx/>
              <a:buAutoNum type="arabicPlain"/>
            </a:pPr>
            <a:r>
              <a:rPr lang="en-US" sz="2000" b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0.0078125</a:t>
            </a:r>
          </a:p>
          <a:p>
            <a:pPr marL="457200" indent="-457200">
              <a:buFontTx/>
              <a:buAutoNum type="arabicPlain"/>
            </a:pPr>
            <a:r>
              <a:rPr lang="en-US" sz="2000" b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0.00390625</a:t>
            </a:r>
          </a:p>
          <a:p>
            <a:pPr marL="457200" indent="-457200">
              <a:buFontTx/>
              <a:buAutoNum type="arabicPlain"/>
            </a:pPr>
            <a:r>
              <a:rPr lang="en-US" sz="2000" b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0.001953125</a:t>
            </a:r>
          </a:p>
          <a:p>
            <a:pPr marL="457200" indent="-457200">
              <a:buFontTx/>
              <a:buAutoNum type="arabicPlain"/>
            </a:pPr>
            <a:r>
              <a:rPr lang="en-US" sz="2000" b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0.0009765625</a:t>
            </a:r>
          </a:p>
          <a:p>
            <a:pPr marL="457200" indent="-457200">
              <a:buFontTx/>
              <a:buAutoNum type="arabicPlain"/>
            </a:pPr>
            <a:r>
              <a:rPr lang="en-US" sz="2000" b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0.00048828125</a:t>
            </a:r>
          </a:p>
          <a:p>
            <a:pPr marL="457200" indent="-457200">
              <a:buFontTx/>
              <a:buAutoNum type="arabicPlain"/>
            </a:pPr>
            <a:r>
              <a:rPr lang="en-US" sz="2000" b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0.000244140625</a:t>
            </a:r>
          </a:p>
          <a:p>
            <a:pPr marL="457200" indent="-457200">
              <a:buFontTx/>
              <a:buAutoNum type="arabicPlain"/>
            </a:pPr>
            <a:r>
              <a:rPr lang="en-US" sz="2000" b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0.0001220703125</a:t>
            </a:r>
          </a:p>
          <a:p>
            <a:pPr marL="457200" indent="-457200">
              <a:buFontTx/>
              <a:buAutoNum type="arabicPlain"/>
            </a:pPr>
            <a:r>
              <a:rPr lang="en-US" sz="2000" b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0.00006103515625</a:t>
            </a:r>
          </a:p>
          <a:p>
            <a:pPr marL="457200" indent="-457200">
              <a:buFontTx/>
              <a:buAutoNum type="arabicPlain"/>
            </a:pPr>
            <a:r>
              <a:rPr lang="en-US" sz="2000" b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0.000030517578125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5764212" y="914400"/>
            <a:ext cx="9017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/>
              <a:t>i    2</a:t>
            </a:r>
            <a:r>
              <a:rPr lang="en-US" sz="2400" b="1" baseline="30000"/>
              <a:t>-i</a:t>
            </a:r>
            <a:endParaRPr lang="en-US" sz="2400" b="1"/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>
            <a:off x="5792787" y="1371600"/>
            <a:ext cx="2667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>
            <a:off x="6173787" y="990600"/>
            <a:ext cx="0" cy="5257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152400" y="848380"/>
            <a:ext cx="5791200" cy="5400020"/>
            <a:chOff x="152400" y="848380"/>
            <a:chExt cx="5791200" cy="540002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09600" y="1371600"/>
              <a:ext cx="4876800" cy="4876800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/>
          </p:nvSpPr>
          <p:spPr>
            <a:xfrm>
              <a:off x="152400" y="848380"/>
              <a:ext cx="579120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400">
                  <a:solidFill>
                    <a:schemeClr val="tx1"/>
                  </a:solidFill>
                  <a:latin typeface="Courier"/>
                  <a:cs typeface="Courier"/>
                </a:rPr>
                <a:t>Mark Lu’s “Binary Float Displayer”</a:t>
              </a:r>
              <a:br>
                <a:rPr lang="en-US" sz="1400">
                  <a:solidFill>
                    <a:schemeClr val="tx1"/>
                  </a:solidFill>
                  <a:latin typeface="Courier"/>
                  <a:cs typeface="Courier"/>
                </a:rPr>
              </a:br>
              <a:r>
                <a:rPr lang="en-US" sz="1400">
                  <a:solidFill>
                    <a:schemeClr val="tx1"/>
                  </a:solidFill>
                  <a:latin typeface="Courier"/>
                  <a:cs typeface="Courier"/>
                </a:rPr>
                <a:t>http://inst.eecs.berkeley.edu/~marklu/bfd/?n=1000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8256588" cy="474663"/>
          </a:xfrm>
        </p:spPr>
        <p:txBody>
          <a:bodyPr/>
          <a:lstStyle/>
          <a:p>
            <a:r>
              <a:rPr lang="en-US"/>
              <a:t>Representation of Fractions with Fixed Pt.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533400" y="838200"/>
            <a:ext cx="822960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</a:rPr>
              <a:t>What about addition and multiplication?</a:t>
            </a:r>
          </a:p>
        </p:txBody>
      </p:sp>
      <p:grpSp>
        <p:nvGrpSpPr>
          <p:cNvPr id="28676" name="Group 4"/>
          <p:cNvGrpSpPr>
            <a:grpSpLocks/>
          </p:cNvGrpSpPr>
          <p:nvPr/>
        </p:nvGrpSpPr>
        <p:grpSpPr bwMode="auto">
          <a:xfrm>
            <a:off x="838200" y="1863725"/>
            <a:ext cx="5210175" cy="1220788"/>
            <a:chOff x="528" y="1174"/>
            <a:chExt cx="3282" cy="769"/>
          </a:xfrm>
        </p:grpSpPr>
        <p:grpSp>
          <p:nvGrpSpPr>
            <p:cNvPr id="28687" name="Group 5"/>
            <p:cNvGrpSpPr>
              <a:grpSpLocks/>
            </p:cNvGrpSpPr>
            <p:nvPr/>
          </p:nvGrpSpPr>
          <p:grpSpPr bwMode="auto">
            <a:xfrm>
              <a:off x="528" y="1174"/>
              <a:ext cx="3282" cy="769"/>
              <a:chOff x="528" y="1174"/>
              <a:chExt cx="3282" cy="769"/>
            </a:xfrm>
          </p:grpSpPr>
          <p:sp>
            <p:nvSpPr>
              <p:cNvPr id="28689" name="Text Box 6"/>
              <p:cNvSpPr txBox="1">
                <a:spLocks noChangeArrowheads="1"/>
              </p:cNvSpPr>
              <p:nvPr/>
            </p:nvSpPr>
            <p:spPr bwMode="auto">
              <a:xfrm>
                <a:off x="528" y="1228"/>
                <a:ext cx="1872" cy="59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>
                    <a:solidFill>
                      <a:schemeClr val="tx1"/>
                    </a:solidFill>
                  </a:rPr>
                  <a:t>Addition is straightforward:</a:t>
                </a:r>
              </a:p>
            </p:txBody>
          </p:sp>
          <p:sp>
            <p:nvSpPr>
              <p:cNvPr id="28690" name="Text Box 7"/>
              <p:cNvSpPr txBox="1">
                <a:spLocks noChangeArrowheads="1"/>
              </p:cNvSpPr>
              <p:nvPr/>
            </p:nvSpPr>
            <p:spPr bwMode="auto">
              <a:xfrm>
                <a:off x="2304" y="1174"/>
                <a:ext cx="1506" cy="76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b="1">
                    <a:solidFill>
                      <a:schemeClr val="accent2"/>
                    </a:solidFill>
                    <a:latin typeface="Courier New" charset="0"/>
                  </a:rPr>
                  <a:t>  01.100  1.5</a:t>
                </a:r>
                <a:r>
                  <a:rPr lang="en-US" sz="2000" b="1" baseline="-25000">
                    <a:solidFill>
                      <a:schemeClr val="accent2"/>
                    </a:solidFill>
                    <a:latin typeface="Courier New" charset="0"/>
                  </a:rPr>
                  <a:t>10</a:t>
                </a:r>
              </a:p>
              <a:p>
                <a:r>
                  <a:rPr lang="en-US" sz="2000" b="1">
                    <a:solidFill>
                      <a:schemeClr val="accent2"/>
                    </a:solidFill>
                    <a:latin typeface="Courier New" charset="0"/>
                  </a:rPr>
                  <a:t>+ 00.100  0.5</a:t>
                </a:r>
                <a:r>
                  <a:rPr lang="en-US" sz="2000" b="1" baseline="-25000">
                    <a:solidFill>
                      <a:schemeClr val="accent2"/>
                    </a:solidFill>
                    <a:latin typeface="Courier New" charset="0"/>
                  </a:rPr>
                  <a:t>10</a:t>
                </a:r>
              </a:p>
              <a:p>
                <a:r>
                  <a:rPr lang="en-US" sz="2000" b="1">
                    <a:solidFill>
                      <a:schemeClr val="accent2"/>
                    </a:solidFill>
                    <a:latin typeface="Courier New" charset="0"/>
                  </a:rPr>
                  <a:t>  10.000  2.0</a:t>
                </a:r>
                <a:r>
                  <a:rPr lang="en-US" sz="2000" b="1" baseline="-25000">
                    <a:solidFill>
                      <a:schemeClr val="accent2"/>
                    </a:solidFill>
                    <a:latin typeface="Courier New" charset="0"/>
                  </a:rPr>
                  <a:t>10</a:t>
                </a:r>
              </a:p>
              <a:p>
                <a:endParaRPr lang="en-US" sz="2000" b="1" baseline="-25000">
                  <a:latin typeface="Courier New" charset="0"/>
                </a:endParaRPr>
              </a:p>
            </p:txBody>
          </p:sp>
        </p:grpSp>
        <p:sp>
          <p:nvSpPr>
            <p:cNvPr id="28688" name="Line 8"/>
            <p:cNvSpPr>
              <a:spLocks noChangeShapeType="1"/>
            </p:cNvSpPr>
            <p:nvPr/>
          </p:nvSpPr>
          <p:spPr bwMode="auto">
            <a:xfrm>
              <a:off x="2362" y="1584"/>
              <a:ext cx="758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533400" y="2438400"/>
            <a:ext cx="8305800" cy="3608388"/>
            <a:chOff x="336" y="1536"/>
            <a:chExt cx="5232" cy="2273"/>
          </a:xfrm>
        </p:grpSpPr>
        <p:sp>
          <p:nvSpPr>
            <p:cNvPr id="28679" name="Text Box 10"/>
            <p:cNvSpPr txBox="1">
              <a:spLocks noChangeArrowheads="1"/>
            </p:cNvSpPr>
            <p:nvPr/>
          </p:nvSpPr>
          <p:spPr bwMode="auto">
            <a:xfrm>
              <a:off x="336" y="2112"/>
              <a:ext cx="3552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chemeClr val="tx1"/>
                  </a:solidFill>
                </a:rPr>
                <a:t>Multiplication a bit more complex:</a:t>
              </a:r>
            </a:p>
          </p:txBody>
        </p:sp>
        <p:grpSp>
          <p:nvGrpSpPr>
            <p:cNvPr id="28680" name="Group 11"/>
            <p:cNvGrpSpPr>
              <a:grpSpLocks/>
            </p:cNvGrpSpPr>
            <p:nvPr/>
          </p:nvGrpSpPr>
          <p:grpSpPr bwMode="auto">
            <a:xfrm>
              <a:off x="3312" y="1536"/>
              <a:ext cx="2256" cy="2273"/>
              <a:chOff x="3072" y="1968"/>
              <a:chExt cx="2256" cy="2273"/>
            </a:xfrm>
          </p:grpSpPr>
          <p:sp>
            <p:nvSpPr>
              <p:cNvPr id="28684" name="Text Box 12"/>
              <p:cNvSpPr txBox="1">
                <a:spLocks noChangeArrowheads="1"/>
              </p:cNvSpPr>
              <p:nvPr/>
            </p:nvSpPr>
            <p:spPr bwMode="auto">
              <a:xfrm>
                <a:off x="3072" y="1968"/>
                <a:ext cx="2256" cy="22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>
                    <a:solidFill>
                      <a:schemeClr val="accent2"/>
                    </a:solidFill>
                  </a:rPr>
                  <a:t>         </a:t>
                </a:r>
                <a:r>
                  <a:rPr lang="en-US" sz="2400" b="1">
                    <a:solidFill>
                      <a:schemeClr val="accent2"/>
                    </a:solidFill>
                    <a:latin typeface="Courier New" charset="0"/>
                  </a:rPr>
                  <a:t>01.100  1.5</a:t>
                </a:r>
                <a:r>
                  <a:rPr lang="en-US" sz="2400" b="1" baseline="-25000">
                    <a:solidFill>
                      <a:schemeClr val="accent2"/>
                    </a:solidFill>
                    <a:latin typeface="Courier New" charset="0"/>
                  </a:rPr>
                  <a:t>10</a:t>
                </a:r>
              </a:p>
              <a:p>
                <a:r>
                  <a:rPr lang="en-US" sz="2400" b="1">
                    <a:solidFill>
                      <a:schemeClr val="accent2"/>
                    </a:solidFill>
                    <a:latin typeface="Courier New" charset="0"/>
                  </a:rPr>
                  <a:t>     00.100  0.5</a:t>
                </a:r>
                <a:r>
                  <a:rPr lang="en-US" sz="2400" b="1" baseline="-25000">
                    <a:solidFill>
                      <a:schemeClr val="accent2"/>
                    </a:solidFill>
                    <a:latin typeface="Courier New" charset="0"/>
                  </a:rPr>
                  <a:t>10 </a:t>
                </a:r>
              </a:p>
              <a:p>
                <a:r>
                  <a:rPr lang="en-US" sz="2400" b="1">
                    <a:solidFill>
                      <a:schemeClr val="accent2"/>
                    </a:solidFill>
                    <a:latin typeface="Courier New" charset="0"/>
                  </a:rPr>
                  <a:t>     00 000</a:t>
                </a:r>
              </a:p>
              <a:p>
                <a:r>
                  <a:rPr lang="en-US" sz="2400" b="1">
                    <a:solidFill>
                      <a:schemeClr val="accent2"/>
                    </a:solidFill>
                    <a:latin typeface="Courier New" charset="0"/>
                  </a:rPr>
                  <a:t>    000 00</a:t>
                </a:r>
              </a:p>
              <a:p>
                <a:r>
                  <a:rPr lang="en-US" sz="2400" b="1">
                    <a:solidFill>
                      <a:schemeClr val="accent2"/>
                    </a:solidFill>
                    <a:latin typeface="Courier New" charset="0"/>
                  </a:rPr>
                  <a:t>   0110 0</a:t>
                </a:r>
              </a:p>
              <a:p>
                <a:r>
                  <a:rPr lang="en-US" sz="2400" b="1">
                    <a:solidFill>
                      <a:schemeClr val="accent2"/>
                    </a:solidFill>
                    <a:latin typeface="Courier New" charset="0"/>
                  </a:rPr>
                  <a:t>  00000</a:t>
                </a:r>
              </a:p>
              <a:p>
                <a:r>
                  <a:rPr lang="en-US" sz="2400" b="1">
                    <a:solidFill>
                      <a:schemeClr val="accent2"/>
                    </a:solidFill>
                    <a:latin typeface="Courier New" charset="0"/>
                  </a:rPr>
                  <a:t> 00000</a:t>
                </a:r>
              </a:p>
              <a:p>
                <a:r>
                  <a:rPr lang="en-US" sz="2400" b="1">
                    <a:solidFill>
                      <a:schemeClr val="accent2"/>
                    </a:solidFill>
                    <a:latin typeface="Courier New" charset="0"/>
                  </a:rPr>
                  <a:t>0000110000</a:t>
                </a:r>
              </a:p>
              <a:p>
                <a:endParaRPr lang="en-US" sz="2400" b="1" baseline="-25000">
                  <a:solidFill>
                    <a:schemeClr val="accent2"/>
                  </a:solidFill>
                  <a:latin typeface="Courier New" charset="0"/>
                </a:endParaRPr>
              </a:p>
              <a:p>
                <a:endParaRPr lang="en-US" sz="2800" baseline="-25000"/>
              </a:p>
            </p:txBody>
          </p:sp>
          <p:sp>
            <p:nvSpPr>
              <p:cNvPr id="28685" name="Line 13"/>
              <p:cNvSpPr>
                <a:spLocks noChangeShapeType="1"/>
              </p:cNvSpPr>
              <p:nvPr/>
            </p:nvSpPr>
            <p:spPr bwMode="auto">
              <a:xfrm>
                <a:off x="3696" y="2496"/>
                <a:ext cx="720" cy="0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686" name="Line 14"/>
              <p:cNvSpPr>
                <a:spLocks noChangeShapeType="1"/>
              </p:cNvSpPr>
              <p:nvPr/>
            </p:nvSpPr>
            <p:spPr bwMode="auto">
              <a:xfrm>
                <a:off x="3168" y="3648"/>
                <a:ext cx="1008" cy="0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192402" name="Text Box 18"/>
          <p:cNvSpPr txBox="1">
            <a:spLocks noChangeArrowheads="1"/>
          </p:cNvSpPr>
          <p:nvPr/>
        </p:nvSpPr>
        <p:spPr bwMode="auto">
          <a:xfrm>
            <a:off x="914400" y="5943600"/>
            <a:ext cx="76962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/>
              <a:t>Where’s the answer, </a:t>
            </a:r>
            <a:r>
              <a:rPr lang="en-US" sz="2000" b="1">
                <a:solidFill>
                  <a:schemeClr val="tx1"/>
                </a:solidFill>
                <a:latin typeface="Courier New" charset="0"/>
              </a:rPr>
              <a:t>0.11</a:t>
            </a:r>
            <a:r>
              <a:rPr lang="en-US" sz="2000" b="1"/>
              <a:t>? (need to remember where point is)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92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92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240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5524500" cy="474663"/>
          </a:xfrm>
        </p:spPr>
        <p:txBody>
          <a:bodyPr/>
          <a:lstStyle/>
          <a:p>
            <a:r>
              <a:rPr lang="en-US"/>
              <a:t>Representation of Fractions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533400" y="685800"/>
            <a:ext cx="8229600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</a:rPr>
              <a:t>So far, in our examples we used a “fixed” binary point what we really want is to “float” the binary point.  Why?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685800" y="1524000"/>
            <a:ext cx="7162800" cy="7207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Floating binary point most effective use of our limited bits (and thus more accuracy in our number representation):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2667000" y="2971800"/>
            <a:ext cx="3376613" cy="5953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… 000000.001010100000…</a:t>
            </a:r>
            <a:endParaRPr lang="en-US" sz="2000" baseline="-25000">
              <a:solidFill>
                <a:schemeClr val="accent2"/>
              </a:solidFill>
            </a:endParaRPr>
          </a:p>
          <a:p>
            <a:endParaRPr lang="en-US" sz="2000" baseline="-25000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1828800" y="4267200"/>
            <a:ext cx="46450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Any other solution would lose accuracy!</a:t>
            </a: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1066800" y="2362200"/>
            <a:ext cx="6264275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/>
              <a:t>example:</a:t>
            </a:r>
            <a:r>
              <a:rPr lang="en-US" sz="2000">
                <a:solidFill>
                  <a:schemeClr val="tx1"/>
                </a:solidFill>
              </a:rPr>
              <a:t>  put 0.1640625 into binary.  Represent as in 5-bits choosing where to put the binary point.</a:t>
            </a:r>
          </a:p>
        </p:txBody>
      </p:sp>
      <p:sp>
        <p:nvSpPr>
          <p:cNvPr id="30728" name="AutoShape 8"/>
          <p:cNvSpPr>
            <a:spLocks/>
          </p:cNvSpPr>
          <p:nvPr/>
        </p:nvSpPr>
        <p:spPr bwMode="auto">
          <a:xfrm rot="-5424194">
            <a:off x="4541838" y="3130550"/>
            <a:ext cx="228600" cy="609600"/>
          </a:xfrm>
          <a:prstGeom prst="leftBrace">
            <a:avLst>
              <a:gd name="adj1" fmla="val 22222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2514600" y="3505200"/>
            <a:ext cx="5181600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/>
              <a:t>Store these bits and keep track of the binary point 2 places to the left of the MSB</a:t>
            </a:r>
          </a:p>
        </p:txBody>
      </p:sp>
      <p:sp>
        <p:nvSpPr>
          <p:cNvPr id="2194442" name="Text Box 10"/>
          <p:cNvSpPr txBox="1">
            <a:spLocks noChangeArrowheads="1"/>
          </p:cNvSpPr>
          <p:nvPr/>
        </p:nvSpPr>
        <p:spPr bwMode="auto">
          <a:xfrm>
            <a:off x="152400" y="4724400"/>
            <a:ext cx="8991600" cy="19177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</a:rPr>
              <a:t>With floating point rep., each numeral carries a exponent field recording the whereabouts of its binary point.  </a:t>
            </a:r>
          </a:p>
          <a:p>
            <a:endParaRPr lang="en-US" sz="2400" b="1">
              <a:solidFill>
                <a:schemeClr val="tx1"/>
              </a:solidFill>
            </a:endParaRPr>
          </a:p>
          <a:p>
            <a:r>
              <a:rPr lang="en-US" sz="2400" b="1">
                <a:solidFill>
                  <a:schemeClr val="tx1"/>
                </a:solidFill>
              </a:rPr>
              <a:t>The binary point </a:t>
            </a:r>
            <a:r>
              <a:rPr lang="en-US" sz="2400" b="1">
                <a:solidFill>
                  <a:srgbClr val="800080"/>
                </a:solidFill>
              </a:rPr>
              <a:t>can be outside</a:t>
            </a:r>
            <a:r>
              <a:rPr lang="en-US" sz="2400" b="1">
                <a:solidFill>
                  <a:schemeClr val="tx1"/>
                </a:solidFill>
              </a:rPr>
              <a:t> the stored bits, so very large and small numbers can be represented.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4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94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4442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6100763" cy="474662"/>
          </a:xfrm>
          <a:noFill/>
        </p:spPr>
        <p:txBody>
          <a:bodyPr/>
          <a:lstStyle/>
          <a:p>
            <a:r>
              <a:rPr lang="en-US"/>
              <a:t>Scientific Notation (in Decimal)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2590800" y="1689100"/>
            <a:ext cx="2414588" cy="465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3200" b="1">
                <a:solidFill>
                  <a:schemeClr val="tx1"/>
                </a:solidFill>
              </a:rPr>
              <a:t>6.02</a:t>
            </a:r>
            <a:r>
              <a:rPr lang="en-US" sz="3200" b="1" baseline="-25000">
                <a:solidFill>
                  <a:schemeClr val="tx1"/>
                </a:solidFill>
              </a:rPr>
              <a:t>10</a:t>
            </a:r>
            <a:r>
              <a:rPr lang="en-US" sz="3200" b="1">
                <a:solidFill>
                  <a:schemeClr val="tx1"/>
                </a:solidFill>
              </a:rPr>
              <a:t> x 10</a:t>
            </a:r>
            <a:r>
              <a:rPr lang="en-US" sz="3200" b="1" baseline="30000">
                <a:solidFill>
                  <a:schemeClr val="tx1"/>
                </a:solidFill>
              </a:rPr>
              <a:t>23</a:t>
            </a:r>
            <a:endParaRPr lang="en-US" sz="3200" b="1">
              <a:solidFill>
                <a:schemeClr val="tx1"/>
              </a:solidFill>
            </a:endParaRPr>
          </a:p>
        </p:txBody>
      </p:sp>
      <p:grpSp>
        <p:nvGrpSpPr>
          <p:cNvPr id="32772" name="Group 4"/>
          <p:cNvGrpSpPr>
            <a:grpSpLocks/>
          </p:cNvGrpSpPr>
          <p:nvPr/>
        </p:nvGrpSpPr>
        <p:grpSpPr bwMode="auto">
          <a:xfrm>
            <a:off x="4525962" y="2125662"/>
            <a:ext cx="2789238" cy="846138"/>
            <a:chOff x="2688" y="1296"/>
            <a:chExt cx="1757" cy="533"/>
          </a:xfrm>
        </p:grpSpPr>
        <p:sp>
          <p:nvSpPr>
            <p:cNvPr id="32786" name="Rectangle 5"/>
            <p:cNvSpPr>
              <a:spLocks noChangeArrowheads="1"/>
            </p:cNvSpPr>
            <p:nvPr/>
          </p:nvSpPr>
          <p:spPr bwMode="auto">
            <a:xfrm>
              <a:off x="2928" y="1536"/>
              <a:ext cx="1517" cy="29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3200" b="1">
                  <a:solidFill>
                    <a:schemeClr val="tx1"/>
                  </a:solidFill>
                </a:rPr>
                <a:t>radix (base)</a:t>
              </a:r>
            </a:p>
          </p:txBody>
        </p:sp>
        <p:sp>
          <p:nvSpPr>
            <p:cNvPr id="32787" name="Line 6"/>
            <p:cNvSpPr>
              <a:spLocks noChangeShapeType="1"/>
            </p:cNvSpPr>
            <p:nvPr/>
          </p:nvSpPr>
          <p:spPr bwMode="auto">
            <a:xfrm>
              <a:off x="2688" y="1296"/>
              <a:ext cx="232" cy="2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2773" name="Group 7"/>
          <p:cNvGrpSpPr>
            <a:grpSpLocks/>
          </p:cNvGrpSpPr>
          <p:nvPr/>
        </p:nvGrpSpPr>
        <p:grpSpPr bwMode="auto">
          <a:xfrm>
            <a:off x="1483470" y="2079813"/>
            <a:ext cx="2746375" cy="922338"/>
            <a:chOff x="912" y="1296"/>
            <a:chExt cx="1730" cy="581"/>
          </a:xfrm>
        </p:grpSpPr>
        <p:sp>
          <p:nvSpPr>
            <p:cNvPr id="32784" name="Rectangle 8"/>
            <p:cNvSpPr>
              <a:spLocks noChangeArrowheads="1"/>
            </p:cNvSpPr>
            <p:nvPr/>
          </p:nvSpPr>
          <p:spPr bwMode="auto">
            <a:xfrm>
              <a:off x="912" y="1584"/>
              <a:ext cx="1730" cy="29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3200" b="1">
                  <a:solidFill>
                    <a:schemeClr val="tx1"/>
                  </a:solidFill>
                </a:rPr>
                <a:t>decimal point</a:t>
              </a:r>
            </a:p>
          </p:txBody>
        </p:sp>
        <p:sp>
          <p:nvSpPr>
            <p:cNvPr id="32785" name="Line 9"/>
            <p:cNvSpPr>
              <a:spLocks noChangeShapeType="1"/>
            </p:cNvSpPr>
            <p:nvPr/>
          </p:nvSpPr>
          <p:spPr bwMode="auto">
            <a:xfrm>
              <a:off x="1824" y="12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2774" name="Group 10"/>
          <p:cNvGrpSpPr>
            <a:grpSpLocks/>
          </p:cNvGrpSpPr>
          <p:nvPr/>
        </p:nvGrpSpPr>
        <p:grpSpPr bwMode="auto">
          <a:xfrm>
            <a:off x="0" y="838200"/>
            <a:ext cx="2590800" cy="1066800"/>
            <a:chOff x="0" y="528"/>
            <a:chExt cx="1632" cy="672"/>
          </a:xfrm>
        </p:grpSpPr>
        <p:sp>
          <p:nvSpPr>
            <p:cNvPr id="32781" name="Rectangle 11"/>
            <p:cNvSpPr>
              <a:spLocks noChangeArrowheads="1"/>
            </p:cNvSpPr>
            <p:nvPr/>
          </p:nvSpPr>
          <p:spPr bwMode="auto">
            <a:xfrm>
              <a:off x="432" y="763"/>
              <a:ext cx="1190" cy="29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3200" b="1">
                  <a:solidFill>
                    <a:schemeClr val="tx1"/>
                  </a:solidFill>
                </a:rPr>
                <a:t>mantissa</a:t>
              </a:r>
              <a:endParaRPr lang="en-US" sz="3200" b="1" i="1">
                <a:solidFill>
                  <a:schemeClr val="tx1"/>
                </a:solidFill>
              </a:endParaRPr>
            </a:p>
          </p:txBody>
        </p:sp>
        <p:sp>
          <p:nvSpPr>
            <p:cNvPr id="32782" name="Line 12"/>
            <p:cNvSpPr>
              <a:spLocks noChangeShapeType="1"/>
            </p:cNvSpPr>
            <p:nvPr/>
          </p:nvSpPr>
          <p:spPr bwMode="auto">
            <a:xfrm flipH="1" flipV="1">
              <a:off x="1200" y="1056"/>
              <a:ext cx="432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83" name="Rectangle 13"/>
            <p:cNvSpPr>
              <a:spLocks noChangeArrowheads="1"/>
            </p:cNvSpPr>
            <p:nvPr/>
          </p:nvSpPr>
          <p:spPr bwMode="auto">
            <a:xfrm>
              <a:off x="0" y="528"/>
              <a:ext cx="80" cy="29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endParaRPr lang="en-AU" sz="3200" b="1">
                <a:solidFill>
                  <a:schemeClr val="tx1"/>
                </a:solidFill>
              </a:endParaRPr>
            </a:p>
          </p:txBody>
        </p:sp>
      </p:grpSp>
      <p:grpSp>
        <p:nvGrpSpPr>
          <p:cNvPr id="32775" name="Group 14"/>
          <p:cNvGrpSpPr>
            <a:grpSpLocks/>
          </p:cNvGrpSpPr>
          <p:nvPr/>
        </p:nvGrpSpPr>
        <p:grpSpPr bwMode="auto">
          <a:xfrm>
            <a:off x="5000625" y="830263"/>
            <a:ext cx="2466975" cy="846137"/>
            <a:chOff x="3150" y="523"/>
            <a:chExt cx="1554" cy="533"/>
          </a:xfrm>
        </p:grpSpPr>
        <p:sp>
          <p:nvSpPr>
            <p:cNvPr id="32777" name="Line 15"/>
            <p:cNvSpPr>
              <a:spLocks noChangeShapeType="1"/>
            </p:cNvSpPr>
            <p:nvPr/>
          </p:nvSpPr>
          <p:spPr bwMode="auto">
            <a:xfrm flipV="1">
              <a:off x="3150" y="912"/>
              <a:ext cx="336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2778" name="Group 16"/>
            <p:cNvGrpSpPr>
              <a:grpSpLocks/>
            </p:cNvGrpSpPr>
            <p:nvPr/>
          </p:nvGrpSpPr>
          <p:grpSpPr bwMode="auto">
            <a:xfrm>
              <a:off x="3408" y="523"/>
              <a:ext cx="1296" cy="533"/>
              <a:chOff x="3408" y="523"/>
              <a:chExt cx="1296" cy="533"/>
            </a:xfrm>
          </p:grpSpPr>
          <p:sp>
            <p:nvSpPr>
              <p:cNvPr id="32779" name="Rectangle 17"/>
              <p:cNvSpPr>
                <a:spLocks noChangeArrowheads="1"/>
              </p:cNvSpPr>
              <p:nvPr/>
            </p:nvSpPr>
            <p:spPr bwMode="auto">
              <a:xfrm>
                <a:off x="3486" y="763"/>
                <a:ext cx="1218" cy="29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63500" tIns="25400" rIns="63500" bIns="25400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85000"/>
                  </a:lnSpc>
                </a:pPr>
                <a:r>
                  <a:rPr lang="en-US" sz="3200" b="1">
                    <a:solidFill>
                      <a:schemeClr val="tx1"/>
                    </a:solidFill>
                  </a:rPr>
                  <a:t>exponent</a:t>
                </a:r>
                <a:endParaRPr lang="en-US" sz="3200" b="1" i="1">
                  <a:solidFill>
                    <a:schemeClr val="tx1"/>
                  </a:solidFill>
                </a:endParaRPr>
              </a:p>
            </p:txBody>
          </p:sp>
          <p:sp>
            <p:nvSpPr>
              <p:cNvPr id="32780" name="Rectangle 18"/>
              <p:cNvSpPr>
                <a:spLocks noChangeArrowheads="1"/>
              </p:cNvSpPr>
              <p:nvPr/>
            </p:nvSpPr>
            <p:spPr bwMode="auto">
              <a:xfrm>
                <a:off x="3408" y="523"/>
                <a:ext cx="80" cy="29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63500" tIns="25400" rIns="63500" bIns="25400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85000"/>
                  </a:lnSpc>
                </a:pPr>
                <a:endParaRPr lang="en-AU" sz="3200" b="1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32776" name="Rectangle 19"/>
          <p:cNvSpPr>
            <a:spLocks noGrp="1" noChangeArrowheads="1"/>
          </p:cNvSpPr>
          <p:nvPr>
            <p:ph type="body" idx="1"/>
          </p:nvPr>
        </p:nvSpPr>
        <p:spPr>
          <a:xfrm>
            <a:off x="457200" y="3352800"/>
            <a:ext cx="8191500" cy="2095500"/>
          </a:xfrm>
          <a:noFill/>
        </p:spPr>
        <p:txBody>
          <a:bodyPr/>
          <a:lstStyle/>
          <a:p>
            <a:pPr>
              <a:lnSpc>
                <a:spcPct val="70000"/>
              </a:lnSpc>
              <a:spcBef>
                <a:spcPct val="70000"/>
              </a:spcBef>
              <a:tabLst>
                <a:tab pos="4406900" algn="l"/>
              </a:tabLst>
            </a:pPr>
            <a:r>
              <a:rPr lang="en-US" sz="2400"/>
              <a:t>Normalized form: no leadings 0s </a:t>
            </a:r>
            <a:br>
              <a:rPr lang="en-US" sz="2400"/>
            </a:br>
            <a:r>
              <a:rPr lang="en-US" sz="2400"/>
              <a:t>(exactly one digit to left of decimal point)</a:t>
            </a:r>
          </a:p>
          <a:p>
            <a:pPr>
              <a:lnSpc>
                <a:spcPct val="70000"/>
              </a:lnSpc>
              <a:spcBef>
                <a:spcPct val="70000"/>
              </a:spcBef>
              <a:tabLst>
                <a:tab pos="4406900" algn="l"/>
              </a:tabLst>
            </a:pPr>
            <a:r>
              <a:rPr lang="en-US" sz="2400"/>
              <a:t>Alternatives to representing 1/1,000,000,000</a:t>
            </a:r>
          </a:p>
          <a:p>
            <a:pPr lvl="1">
              <a:lnSpc>
                <a:spcPct val="70000"/>
              </a:lnSpc>
              <a:spcBef>
                <a:spcPct val="70000"/>
              </a:spcBef>
              <a:tabLst>
                <a:tab pos="4406900" algn="l"/>
              </a:tabLst>
            </a:pPr>
            <a:r>
              <a:rPr lang="en-US" sz="2400">
                <a:solidFill>
                  <a:schemeClr val="accent2"/>
                </a:solidFill>
              </a:rPr>
              <a:t>Normalized: 	1.0 x 10</a:t>
            </a:r>
            <a:r>
              <a:rPr lang="en-US" sz="2400" baseline="30000">
                <a:solidFill>
                  <a:schemeClr val="accent2"/>
                </a:solidFill>
              </a:rPr>
              <a:t>-9</a:t>
            </a:r>
            <a:endParaRPr lang="en-US" sz="2400">
              <a:solidFill>
                <a:schemeClr val="accent2"/>
              </a:solidFill>
            </a:endParaRPr>
          </a:p>
          <a:p>
            <a:pPr lvl="1">
              <a:lnSpc>
                <a:spcPct val="70000"/>
              </a:lnSpc>
              <a:spcBef>
                <a:spcPct val="70000"/>
              </a:spcBef>
              <a:tabLst>
                <a:tab pos="4406900" algn="l"/>
              </a:tabLst>
            </a:pPr>
            <a:r>
              <a:rPr lang="en-US" sz="2400"/>
              <a:t>Not normalized: 	0.1 x 10</a:t>
            </a:r>
            <a:r>
              <a:rPr lang="en-US" sz="2400" baseline="30000"/>
              <a:t>-8</a:t>
            </a:r>
            <a:r>
              <a:rPr lang="en-US" sz="2400"/>
              <a:t>,10.0 x 10</a:t>
            </a:r>
            <a:r>
              <a:rPr lang="en-US" sz="2400" baseline="30000"/>
              <a:t>-10</a:t>
            </a:r>
            <a:r>
              <a:rPr lang="en-US" sz="240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Microsoft Office 98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5600" b="0" i="0" u="none" strike="noStrike" cap="none" normalizeH="0" baseline="0">
            <a:ln>
              <a:noFill/>
            </a:ln>
            <a:solidFill>
              <a:schemeClr val="accent1"/>
            </a:solidFill>
            <a:effectLst/>
            <a:latin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5600" b="0" i="0" u="none" strike="noStrike" cap="none" normalizeH="0" baseline="0">
            <a:ln>
              <a:noFill/>
            </a:ln>
            <a:solidFill>
              <a:schemeClr val="accent1"/>
            </a:solidFill>
            <a:effectLst/>
            <a:latin typeface="Helvetica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26926</TotalTime>
  <Pages>47</Pages>
  <Words>4331</Words>
  <Application>Microsoft Macintosh PowerPoint</Application>
  <PresentationFormat>Letter Paper (8.5x11 in)</PresentationFormat>
  <Paragraphs>539</Paragraphs>
  <Slides>51</Slides>
  <Notes>51</Notes>
  <HiddenSlides>3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Microsoft Office 98</vt:lpstr>
      <vt:lpstr>Slide 1</vt:lpstr>
      <vt:lpstr>Quote of the day</vt:lpstr>
      <vt:lpstr>Review of Numbers</vt:lpstr>
      <vt:lpstr>What about other numbers?</vt:lpstr>
      <vt:lpstr>Representation of Fractions</vt:lpstr>
      <vt:lpstr>Fractional Powers of 2</vt:lpstr>
      <vt:lpstr>Representation of Fractions with Fixed Pt.</vt:lpstr>
      <vt:lpstr>Representation of Fractions</vt:lpstr>
      <vt:lpstr>Scientific Notation (in Decimal)</vt:lpstr>
      <vt:lpstr>Scientific Notation (in Binary)</vt:lpstr>
      <vt:lpstr>Floating Point Representation (1/2)</vt:lpstr>
      <vt:lpstr>Floating Point Representation (2/2)</vt:lpstr>
      <vt:lpstr>IEEE 754 Floating Point Standard (1/3)</vt:lpstr>
      <vt:lpstr>IEEE 754 Floating Point Standard (2/3)</vt:lpstr>
      <vt:lpstr>IEEE 754 Floating Point Standard (3/3)</vt:lpstr>
      <vt:lpstr>“Father” of the Floating point standard</vt:lpstr>
      <vt:lpstr>Representation for ± ∞</vt:lpstr>
      <vt:lpstr>Representation for 0</vt:lpstr>
      <vt:lpstr>Special Numbers</vt:lpstr>
      <vt:lpstr>Representation for Not a Number</vt:lpstr>
      <vt:lpstr>Representation for Denorms (1/2)</vt:lpstr>
      <vt:lpstr>Representation for Denorms (2/2)</vt:lpstr>
      <vt:lpstr>Special Numbers Summary</vt:lpstr>
      <vt:lpstr>Conclusion</vt:lpstr>
      <vt:lpstr>Bonus slides</vt:lpstr>
      <vt:lpstr>Example: Converting Binary FP to Decimal</vt:lpstr>
      <vt:lpstr>Example: Converting Decimal to FP</vt:lpstr>
      <vt:lpstr>Administrivia…Midterm in &lt; 2 weeks!</vt:lpstr>
      <vt:lpstr>Double Precision Fl. Pt. Representation</vt:lpstr>
      <vt:lpstr>QUAD Precision Fl. Pt. Representation</vt:lpstr>
      <vt:lpstr>Understanding the Significand (1/2)</vt:lpstr>
      <vt:lpstr>Understanding the Significand (2/2)</vt:lpstr>
      <vt:lpstr>Precision and Accuracy</vt:lpstr>
      <vt:lpstr>Rounding</vt:lpstr>
      <vt:lpstr>IEEE FP Rounding Modes</vt:lpstr>
      <vt:lpstr>FP Addition</vt:lpstr>
      <vt:lpstr>MIPS Floating Point Architecture (1/4)</vt:lpstr>
      <vt:lpstr>MIPS Floating Point Architecture (2/4)</vt:lpstr>
      <vt:lpstr>MIPS Floating Point Architecture (3/4)</vt:lpstr>
      <vt:lpstr>MIPS Floating Point Architecture (4/4)</vt:lpstr>
      <vt:lpstr>Example: Representing 1/3 in MIPS</vt:lpstr>
      <vt:lpstr>Casting floats to ints and vice versa</vt:lpstr>
      <vt:lpstr>int   float   int</vt:lpstr>
      <vt:lpstr>float   int   float</vt:lpstr>
      <vt:lpstr>Floating Point Fallacy</vt:lpstr>
      <vt:lpstr>Peer Instruction</vt:lpstr>
      <vt:lpstr>Peer Instruction Answer</vt:lpstr>
      <vt:lpstr>Peer Instruction</vt:lpstr>
      <vt:lpstr>Peer Instruction Answer</vt:lpstr>
      <vt:lpstr>Peer Instruction</vt:lpstr>
      <vt:lpstr>Peer Instruction Answer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CS61C - Lecture 13</dc:title>
  <dc:subject/>
  <dc:creator>John Wawrzynek</dc:creator>
  <cp:keywords/>
  <dc:description/>
  <cp:lastModifiedBy>Dan Garcia</cp:lastModifiedBy>
  <cp:revision>1572</cp:revision>
  <cp:lastPrinted>2011-09-28T06:16:59Z</cp:lastPrinted>
  <dcterms:created xsi:type="dcterms:W3CDTF">2011-09-26T23:47:35Z</dcterms:created>
  <dcterms:modified xsi:type="dcterms:W3CDTF">2011-09-28T06:17:02Z</dcterms:modified>
</cp:coreProperties>
</file>